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4.xml.rels" ContentType="application/vnd.openxmlformats-package.relationships+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customXml/item4.xml" ContentType="application/xml"/>
  <Override PartName="/customXml/itemProps4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1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7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11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7.xml" ContentType="application/vnd.openxmlformats-officedocument.theme+xml"/>
  <Override PartName="/ppt/theme/theme1.xml" ContentType="application/vnd.openxmlformats-officedocument.theme+xml"/>
  <Override PartName="/ppt/theme/theme20.xml" ContentType="application/vnd.openxmlformats-officedocument.theme+xml"/>
  <Override PartName="/ppt/theme/theme2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20.jpeg" ContentType="image/jpeg"/>
  <Override PartName="/ppt/media/image53.png" ContentType="image/png"/>
  <Override PartName="/ppt/media/image52.png" ContentType="image/png"/>
  <Override PartName="/ppt/media/image51.png" ContentType="image/png"/>
  <Override PartName="/ppt/media/image4.jpeg" ContentType="image/jpeg"/>
  <Override PartName="/ppt/media/image50.png" ContentType="image/png"/>
  <Override PartName="/ppt/media/image49.png" ContentType="image/png"/>
  <Override PartName="/ppt/media/image4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1.png" ContentType="image/png"/>
  <Override PartName="/ppt/media/image30.jpeg" ContentType="image/jpeg"/>
  <Override PartName="/ppt/media/image12.jpeg" ContentType="image/jpeg"/>
  <Override PartName="/ppt/media/image13.png" ContentType="image/png"/>
  <Override PartName="/ppt/media/image1.png" ContentType="image/png"/>
  <Override PartName="/ppt/media/image48.png" ContentType="image/png"/>
  <Override PartName="/ppt/media/image24.jpeg" ContentType="image/jpeg"/>
  <Override PartName="/ppt/media/image59.png" ContentType="image/png"/>
  <Override PartName="/ppt/media/image16.jpeg" ContentType="image/jpeg"/>
  <Override PartName="/ppt/media/image74.png" ContentType="image/png"/>
  <Override PartName="/ppt/media/image21.png" ContentType="image/png"/>
  <Override PartName="/ppt/media/image58.png" ContentType="image/png"/>
  <Override PartName="/ppt/media/image28.jpeg" ContentType="image/jpeg"/>
  <Override PartName="/ppt/media/image62.png" ContentType="image/png"/>
  <Override PartName="/ppt/media/image23.png" ContentType="image/png"/>
  <Override PartName="/ppt/media/image60.png" ContentType="image/png"/>
  <Override PartName="/ppt/media/image61.png" ContentType="image/png"/>
  <Override PartName="/ppt/media/image63.png" ContentType="image/png"/>
  <Override PartName="/ppt/media/image78.png" ContentType="image/png"/>
  <Override PartName="/ppt/media/image29.png" ContentType="image/png"/>
  <Override PartName="/ppt/media/image6.jpeg" ContentType="image/jpeg"/>
  <Override PartName="/ppt/media/image71.png" ContentType="image/png"/>
  <Override PartName="/ppt/media/image66.png" ContentType="image/png"/>
  <Override PartName="/ppt/media/image77.png" ContentType="image/png"/>
  <Override PartName="/ppt/media/image40.png" ContentType="image/png"/>
  <Override PartName="/ppt/media/image65.png" ContentType="image/png"/>
  <Override PartName="/ppt/media/image76.png" ContentType="image/png"/>
  <Override PartName="/ppt/media/image27.png" ContentType="image/png"/>
  <Override PartName="/ppt/media/image64.png" ContentType="image/png"/>
  <Override PartName="/ppt/media/image18.jpeg" ContentType="image/jpeg"/>
  <Override PartName="/ppt/media/image73.png" ContentType="image/png"/>
  <Override PartName="/ppt/media/image32.jpeg" ContentType="image/jpeg"/>
  <Override PartName="/ppt/media/image26.jpeg" ContentType="image/jpeg"/>
  <Override PartName="/ppt/media/image72.png" ContentType="image/png"/>
  <Override PartName="/ppt/media/image69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14.jpeg" ContentType="image/jpeg"/>
  <Override PartName="/ppt/media/image54.png" ContentType="image/png"/>
  <Override PartName="/ppt/media/image31.png" ContentType="image/png"/>
  <Override PartName="/ppt/media/image2.jpeg" ContentType="image/jpeg"/>
  <Override PartName="/ppt/media/image36.jpeg" ContentType="image/jpeg"/>
  <Override PartName="/ppt/media/image57.png" ContentType="image/png"/>
  <Override PartName="/ppt/media/image15.png" ContentType="image/png"/>
  <Override PartName="/ppt/media/image3.png" ContentType="image/png"/>
  <Override PartName="/ppt/media/image33.png" ContentType="image/png"/>
  <Override PartName="/ppt/media/image25.png" ContentType="image/png"/>
  <Override PartName="/ppt/media/image42.jpeg" ContentType="image/jpeg"/>
  <Override PartName="/ppt/media/image75.png" ContentType="image/png"/>
  <Override PartName="/ppt/media/image22.jpeg" ContentType="image/jpeg"/>
  <Override PartName="/ppt/media/image9.png" ContentType="image/png"/>
  <Override PartName="/ppt/media/image39.png" ContentType="image/png"/>
  <Override PartName="/ppt/media/image19.png" ContentType="image/png"/>
  <Override PartName="/ppt/media/image7.png" ContentType="image/png"/>
  <Override PartName="/ppt/media/image34.jpeg" ContentType="image/jpeg"/>
  <Override PartName="/ppt/media/image37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43.jpeg" ContentType="image/jpeg"/>
  <Override PartName="/ppt/media/image8.jpeg" ContentType="image/jpeg"/>
  <Override PartName="/ppt/media/image38.png" ContentType="image/png"/>
  <Override PartName="/ppt/media/image10.jpeg" ContentType="image/jpeg"/>
  <Override PartName="/ppt/media/image11.png" ContentType="image/png"/>
  <Override PartName="/ppt/slideLayouts/_rels/slideLayout12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60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</p:sldIdLst>
  <p:sldSz cx="12195175" cy="6859587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40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Format der Notizen mittels Klicken bearbeiten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&lt;Kopfzeile&gt;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&lt;Datum/Uhrzeit&gt;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76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&lt;Fußzeile&gt;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76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CA9D10E-1184-4AFD-825E-FD255EE992E2}" type="slidenum">
              <a:rPr b="0" lang="en-US" sz="1400" spc="-1" strike="noStrike">
                <a:latin typeface="Times New Roman"/>
              </a:rPr>
              <a:t>&lt;Foliennummer&gt;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10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044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312749A-81F0-46E4-A99E-A2CAFD49272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&lt;Foliennummer&gt;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10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047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C2DA9B1-4C19-454F-A2EF-2D669FED579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&lt;Foliennummer&gt;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laceHolder 1"/>
          <p:cNvSpPr>
            <a:spLocks noGrp="1"/>
          </p:cNvSpPr>
          <p:nvPr>
            <p:ph type="sldImg"/>
          </p:nvPr>
        </p:nvSpPr>
        <p:spPr>
          <a:xfrm>
            <a:off x="91080" y="685440"/>
            <a:ext cx="6674400" cy="3427200"/>
          </a:xfrm>
          <a:prstGeom prst="rect">
            <a:avLst/>
          </a:prstGeom>
        </p:spPr>
      </p:sp>
      <p:sp>
        <p:nvSpPr>
          <p:cNvPr id="1034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4960" cy="4113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035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CCC3495-6BD4-4C57-97E6-954FB3DB3CA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&lt;Foliennummer&gt;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10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038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812D717-ADA9-445D-8E11-C09993D1EE4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+mn-ea"/>
              </a:rPr>
              <a:t>&lt;Foliennummer&gt;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PlaceHolder 1"/>
          <p:cNvSpPr>
            <a:spLocks noGrp="1"/>
          </p:cNvSpPr>
          <p:nvPr>
            <p:ph type="sldImg"/>
          </p:nvPr>
        </p:nvSpPr>
        <p:spPr>
          <a:xfrm>
            <a:off x="91080" y="684000"/>
            <a:ext cx="6675840" cy="3427200"/>
          </a:xfrm>
          <a:prstGeom prst="rect">
            <a:avLst/>
          </a:prstGeom>
        </p:spPr>
      </p:sp>
      <p:sp>
        <p:nvSpPr>
          <p:cNvPr id="10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041" name="CustomShape 3"/>
          <p:cNvSpPr/>
          <p:nvPr/>
        </p:nvSpPr>
        <p:spPr>
          <a:xfrm>
            <a:off x="4278600" y="10157400"/>
            <a:ext cx="327924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F1E9912A-74D2-4A18-9AD0-6B2762938454}" type="slidenum">
              <a:rPr b="0" lang="en-US" sz="18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en-US" sz="18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10" descr=""/>
          <p:cNvPicPr/>
          <p:nvPr/>
        </p:nvPicPr>
        <p:blipFill>
          <a:blip r:embed="rId2"/>
          <a:srcRect l="0" t="89589" r="0" b="0"/>
          <a:stretch/>
        </p:blipFill>
        <p:spPr>
          <a:xfrm>
            <a:off x="1440" y="6143760"/>
            <a:ext cx="12184920" cy="713520"/>
          </a:xfrm>
          <a:prstGeom prst="rect">
            <a:avLst/>
          </a:prstGeom>
          <a:ln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840"/>
          </a:xfrm>
          <a:prstGeom prst="rect">
            <a:avLst/>
          </a:prstGeom>
          <a:ln>
            <a:noFill/>
          </a:ln>
        </p:spPr>
      </p:pic>
      <p:pic>
        <p:nvPicPr>
          <p:cNvPr id="2" name="Picture 46" descr=""/>
          <p:cNvPicPr/>
          <p:nvPr/>
        </p:nvPicPr>
        <p:blipFill>
          <a:blip r:embed="rId4"/>
          <a:stretch/>
        </p:blipFill>
        <p:spPr>
          <a:xfrm>
            <a:off x="192960" y="5598000"/>
            <a:ext cx="1079280" cy="95616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496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Format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Titeltexte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 durch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Klicken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bearbeite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49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2560" cy="549360"/>
          </a:xfrm>
          <a:prstGeom prst="rect">
            <a:avLst/>
          </a:prstGeom>
          <a:ln w="9360">
            <a:noFill/>
          </a:ln>
        </p:spPr>
      </p:pic>
      <p:pic>
        <p:nvPicPr>
          <p:cNvPr id="365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70240" cy="509760"/>
          </a:xfrm>
          <a:prstGeom prst="rect">
            <a:avLst/>
          </a:prstGeom>
          <a:ln w="9360">
            <a:noFill/>
          </a:ln>
        </p:spPr>
      </p:pic>
      <p:sp>
        <p:nvSpPr>
          <p:cNvPr id="366" name="CustomShape 1"/>
          <p:cNvSpPr/>
          <p:nvPr/>
        </p:nvSpPr>
        <p:spPr>
          <a:xfrm>
            <a:off x="108000" y="44280"/>
            <a:ext cx="2203560" cy="13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686868"/>
                </a:solidFill>
                <a:latin typeface="Arial"/>
                <a:ea typeface="DejaVu Sans"/>
              </a:rPr>
              <a:t>www.esmvaltool.org  </a:t>
            </a:r>
            <a:r>
              <a:rPr b="0" lang="en-US" sz="800" spc="-1" strike="noStrike">
                <a:solidFill>
                  <a:srgbClr val="686868"/>
                </a:solidFill>
                <a:latin typeface="Arial"/>
                <a:ea typeface="DejaVu Sans"/>
              </a:rPr>
              <a:t>•  Chart </a:t>
            </a:r>
            <a:fld id="{93038A8E-7F10-48F3-9DD9-8C7C27DD979A}" type="slidenum">
              <a:rPr b="0" lang="en-US" sz="800" spc="-1" strike="noStrike">
                <a:solidFill>
                  <a:srgbClr val="686868"/>
                </a:solidFill>
                <a:latin typeface="Arial"/>
                <a:ea typeface="DejaVu Sans"/>
              </a:rPr>
              <a:t>&lt;Foliennummer&gt;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rafik 1" descr=""/>
          <p:cNvPicPr/>
          <p:nvPr/>
        </p:nvPicPr>
        <p:blipFill>
          <a:blip r:embed="rId2"/>
          <a:stretch/>
        </p:blipFill>
        <p:spPr>
          <a:xfrm>
            <a:off x="0" y="6310440"/>
            <a:ext cx="9142200" cy="547560"/>
          </a:xfrm>
          <a:prstGeom prst="rect">
            <a:avLst/>
          </a:prstGeom>
          <a:ln>
            <a:noFill/>
          </a:ln>
        </p:spPr>
      </p:pic>
      <p:pic>
        <p:nvPicPr>
          <p:cNvPr id="406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69880" cy="509400"/>
          </a:xfrm>
          <a:prstGeom prst="rect">
            <a:avLst/>
          </a:prstGeom>
          <a:ln>
            <a:noFill/>
          </a:ln>
        </p:spPr>
      </p:pic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2200" cy="549000"/>
          </a:xfrm>
          <a:prstGeom prst="rect">
            <a:avLst/>
          </a:prstGeom>
          <a:ln w="9360">
            <a:noFill/>
          </a:ln>
        </p:spPr>
      </p:pic>
      <p:pic>
        <p:nvPicPr>
          <p:cNvPr id="446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69880" cy="509400"/>
          </a:xfrm>
          <a:prstGeom prst="rect">
            <a:avLst/>
          </a:prstGeom>
          <a:ln w="9360">
            <a:noFill/>
          </a:ln>
        </p:spPr>
      </p:pic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de</a:t>
            </a:r>
            <a:r>
              <a:rPr b="0" lang="en-US" sz="4400" spc="-1" strike="noStrike">
                <a:latin typeface="Arial"/>
              </a:rPr>
              <a:t>s </a:t>
            </a:r>
            <a:r>
              <a:rPr b="0" lang="en-US" sz="4400" spc="-1" strike="noStrike">
                <a:latin typeface="Arial"/>
              </a:rPr>
              <a:t>Tit</a:t>
            </a:r>
            <a:r>
              <a:rPr b="0" lang="en-US" sz="4400" spc="-1" strike="noStrike">
                <a:latin typeface="Arial"/>
              </a:rPr>
              <a:t>elt</a:t>
            </a:r>
            <a:r>
              <a:rPr b="0" lang="en-US" sz="4400" spc="-1" strike="noStrike">
                <a:latin typeface="Arial"/>
              </a:rPr>
              <a:t>ext</a:t>
            </a:r>
            <a:r>
              <a:rPr b="0" lang="en-US" sz="4400" spc="-1" strike="noStrike">
                <a:latin typeface="Arial"/>
              </a:rPr>
              <a:t>es </a:t>
            </a:r>
            <a:r>
              <a:rPr b="0" lang="en-US" sz="4400" spc="-1" strike="noStrike">
                <a:latin typeface="Arial"/>
              </a:rPr>
              <a:t>dur</a:t>
            </a:r>
            <a:r>
              <a:rPr b="0" lang="en-US" sz="4400" spc="-1" strike="noStrike">
                <a:latin typeface="Arial"/>
              </a:rPr>
              <a:t>ch </a:t>
            </a:r>
            <a:r>
              <a:rPr b="0" lang="en-US" sz="4400" spc="-1" strike="noStrike">
                <a:latin typeface="Arial"/>
              </a:rPr>
              <a:t>Kli</a:t>
            </a:r>
            <a:r>
              <a:rPr b="0" lang="en-US" sz="4400" spc="-1" strike="noStrike">
                <a:latin typeface="Arial"/>
              </a:rPr>
              <a:t>ck</a:t>
            </a:r>
            <a:r>
              <a:rPr b="0" lang="en-US" sz="4400" spc="-1" strike="noStrike">
                <a:latin typeface="Arial"/>
              </a:rPr>
              <a:t>en </a:t>
            </a:r>
            <a:r>
              <a:rPr b="0" lang="en-US" sz="4400" spc="-1" strike="noStrike">
                <a:latin typeface="Arial"/>
              </a:rPr>
              <a:t>be</a:t>
            </a:r>
            <a:r>
              <a:rPr b="0" lang="en-US" sz="4400" spc="-1" strike="noStrike">
                <a:latin typeface="Arial"/>
              </a:rPr>
              <a:t>arb</a:t>
            </a:r>
            <a:r>
              <a:rPr b="0" lang="en-US" sz="4400" spc="-1" strike="noStrike">
                <a:latin typeface="Arial"/>
              </a:rPr>
              <a:t>eit</a:t>
            </a:r>
            <a:r>
              <a:rPr b="0" lang="en-US" sz="4400" spc="-1" strike="noStrike">
                <a:latin typeface="Arial"/>
              </a:rPr>
              <a:t>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2200" cy="549000"/>
          </a:xfrm>
          <a:prstGeom prst="rect">
            <a:avLst/>
          </a:prstGeom>
          <a:ln w="9360">
            <a:noFill/>
          </a:ln>
        </p:spPr>
      </p:pic>
      <p:pic>
        <p:nvPicPr>
          <p:cNvPr id="486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69880" cy="509400"/>
          </a:xfrm>
          <a:prstGeom prst="rect">
            <a:avLst/>
          </a:prstGeom>
          <a:ln w="9360">
            <a:noFill/>
          </a:ln>
        </p:spPr>
      </p:pic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2200" cy="549000"/>
          </a:xfrm>
          <a:prstGeom prst="rect">
            <a:avLst/>
          </a:prstGeom>
          <a:ln w="9360">
            <a:noFill/>
          </a:ln>
        </p:spPr>
      </p:pic>
      <p:pic>
        <p:nvPicPr>
          <p:cNvPr id="526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69880" cy="509400"/>
          </a:xfrm>
          <a:prstGeom prst="rect">
            <a:avLst/>
          </a:prstGeom>
          <a:ln w="9360">
            <a:noFill/>
          </a:ln>
        </p:spPr>
      </p:pic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</a:t>
            </a:r>
            <a:r>
              <a:rPr b="0" lang="en-US" sz="4400" spc="-1" strike="noStrike">
                <a:latin typeface="Arial"/>
              </a:rPr>
              <a:t>at </a:t>
            </a:r>
            <a:r>
              <a:rPr b="0" lang="en-US" sz="4400" spc="-1" strike="noStrike">
                <a:latin typeface="Arial"/>
              </a:rPr>
              <a:t>des </a:t>
            </a:r>
            <a:r>
              <a:rPr b="0" lang="en-US" sz="4400" spc="-1" strike="noStrike">
                <a:latin typeface="Arial"/>
              </a:rPr>
              <a:t>Titelt</a:t>
            </a:r>
            <a:r>
              <a:rPr b="0" lang="en-US" sz="4400" spc="-1" strike="noStrike">
                <a:latin typeface="Arial"/>
              </a:rPr>
              <a:t>exte</a:t>
            </a:r>
            <a:r>
              <a:rPr b="0" lang="en-US" sz="4400" spc="-1" strike="noStrike">
                <a:latin typeface="Arial"/>
              </a:rPr>
              <a:t>s </a:t>
            </a:r>
            <a:r>
              <a:rPr b="0" lang="en-US" sz="4400" spc="-1" strike="noStrike">
                <a:latin typeface="Arial"/>
              </a:rPr>
              <a:t>durc</a:t>
            </a:r>
            <a:r>
              <a:rPr b="0" lang="en-US" sz="4400" spc="-1" strike="noStrike">
                <a:latin typeface="Arial"/>
              </a:rPr>
              <a:t>h </a:t>
            </a:r>
            <a:r>
              <a:rPr b="0" lang="en-US" sz="4400" spc="-1" strike="noStrike">
                <a:latin typeface="Arial"/>
              </a:rPr>
              <a:t>Klick</a:t>
            </a:r>
            <a:r>
              <a:rPr b="0" lang="en-US" sz="4400" spc="-1" strike="noStrike">
                <a:latin typeface="Arial"/>
              </a:rPr>
              <a:t>en </a:t>
            </a:r>
            <a:r>
              <a:rPr b="0" lang="en-US" sz="4400" spc="-1" strike="noStrike">
                <a:latin typeface="Arial"/>
              </a:rPr>
              <a:t>bear</a:t>
            </a:r>
            <a:r>
              <a:rPr b="0" lang="en-US" sz="4400" spc="-1" strike="noStrike">
                <a:latin typeface="Arial"/>
              </a:rPr>
              <a:t>beite</a:t>
            </a:r>
            <a:r>
              <a:rPr b="0" lang="en-US" sz="4400" spc="-1" strike="noStrike">
                <a:latin typeface="Arial"/>
              </a:rPr>
              <a:t>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3280" cy="550080"/>
          </a:xfrm>
          <a:prstGeom prst="rect">
            <a:avLst/>
          </a:prstGeom>
          <a:ln>
            <a:noFill/>
          </a:ln>
        </p:spPr>
      </p:pic>
      <p:pic>
        <p:nvPicPr>
          <p:cNvPr id="566" name="Grafik 10" descr=""/>
          <p:cNvPicPr/>
          <p:nvPr/>
        </p:nvPicPr>
        <p:blipFill>
          <a:blip r:embed="rId3"/>
          <a:stretch/>
        </p:blipFill>
        <p:spPr>
          <a:xfrm>
            <a:off x="334800" y="6143760"/>
            <a:ext cx="570960" cy="510480"/>
          </a:xfrm>
          <a:prstGeom prst="rect">
            <a:avLst/>
          </a:prstGeom>
          <a:ln>
            <a:noFill/>
          </a:ln>
        </p:spPr>
      </p:pic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2200" cy="549000"/>
          </a:xfrm>
          <a:prstGeom prst="rect">
            <a:avLst/>
          </a:prstGeom>
          <a:ln w="9360">
            <a:noFill/>
          </a:ln>
        </p:spPr>
      </p:pic>
      <p:pic>
        <p:nvPicPr>
          <p:cNvPr id="606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69880" cy="509400"/>
          </a:xfrm>
          <a:prstGeom prst="rect">
            <a:avLst/>
          </a:prstGeom>
          <a:ln w="9360">
            <a:noFill/>
          </a:ln>
        </p:spPr>
      </p:pic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Format des Titeltextes durch Klicken bearbeiten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Format des Gliederungstextes durch Klicken bearbeiten</a:t>
            </a:r>
            <a:endParaRPr b="0" lang="en-US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Zweite Gliederungsebene</a:t>
            </a:r>
            <a:endParaRPr b="0" lang="en-US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Dritte Gliederungsebene</a:t>
            </a:r>
            <a:endParaRPr b="0" lang="en-US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Vierte Gliederungsebene</a:t>
            </a:r>
            <a:endParaRPr b="0" lang="en-US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Fünfte Gliederungsebene</a:t>
            </a:r>
            <a:endParaRPr b="0" lang="en-US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Sechste Gliederungsebene</a:t>
            </a:r>
            <a:endParaRPr b="0" lang="en-US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Siebte Gliederungsebene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2200" cy="549000"/>
          </a:xfrm>
          <a:prstGeom prst="rect">
            <a:avLst/>
          </a:prstGeom>
          <a:ln w="9360">
            <a:noFill/>
          </a:ln>
        </p:spPr>
      </p:pic>
      <p:pic>
        <p:nvPicPr>
          <p:cNvPr id="646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69880" cy="509400"/>
          </a:xfrm>
          <a:prstGeom prst="rect">
            <a:avLst/>
          </a:prstGeom>
          <a:ln w="9360">
            <a:noFill/>
          </a:ln>
        </p:spPr>
      </p:pic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de</a:t>
            </a:r>
            <a:r>
              <a:rPr b="0" lang="en-US" sz="4400" spc="-1" strike="noStrike">
                <a:latin typeface="Arial"/>
              </a:rPr>
              <a:t>s </a:t>
            </a:r>
            <a:r>
              <a:rPr b="0" lang="en-US" sz="4400" spc="-1" strike="noStrike">
                <a:latin typeface="Arial"/>
              </a:rPr>
              <a:t>Tit</a:t>
            </a:r>
            <a:r>
              <a:rPr b="0" lang="en-US" sz="4400" spc="-1" strike="noStrike">
                <a:latin typeface="Arial"/>
              </a:rPr>
              <a:t>elt</a:t>
            </a:r>
            <a:r>
              <a:rPr b="0" lang="en-US" sz="4400" spc="-1" strike="noStrike">
                <a:latin typeface="Arial"/>
              </a:rPr>
              <a:t>ext</a:t>
            </a:r>
            <a:r>
              <a:rPr b="0" lang="en-US" sz="4400" spc="-1" strike="noStrike">
                <a:latin typeface="Arial"/>
              </a:rPr>
              <a:t>es </a:t>
            </a:r>
            <a:r>
              <a:rPr b="0" lang="en-US" sz="4400" spc="-1" strike="noStrike">
                <a:latin typeface="Arial"/>
              </a:rPr>
              <a:t>dur</a:t>
            </a:r>
            <a:r>
              <a:rPr b="0" lang="en-US" sz="4400" spc="-1" strike="noStrike">
                <a:latin typeface="Arial"/>
              </a:rPr>
              <a:t>ch </a:t>
            </a:r>
            <a:r>
              <a:rPr b="0" lang="en-US" sz="4400" spc="-1" strike="noStrike">
                <a:latin typeface="Arial"/>
              </a:rPr>
              <a:t>Kli</a:t>
            </a:r>
            <a:r>
              <a:rPr b="0" lang="en-US" sz="4400" spc="-1" strike="noStrike">
                <a:latin typeface="Arial"/>
              </a:rPr>
              <a:t>cke</a:t>
            </a:r>
            <a:r>
              <a:rPr b="0" lang="en-US" sz="4400" spc="-1" strike="noStrike">
                <a:latin typeface="Arial"/>
              </a:rPr>
              <a:t>n </a:t>
            </a:r>
            <a:r>
              <a:rPr b="0" lang="en-US" sz="4400" spc="-1" strike="noStrike">
                <a:latin typeface="Arial"/>
              </a:rPr>
              <a:t>be</a:t>
            </a:r>
            <a:r>
              <a:rPr b="0" lang="en-US" sz="4400" spc="-1" strike="noStrike">
                <a:latin typeface="Arial"/>
              </a:rPr>
              <a:t>arb</a:t>
            </a:r>
            <a:r>
              <a:rPr b="0" lang="en-US" sz="4400" spc="-1" strike="noStrike">
                <a:latin typeface="Arial"/>
              </a:rPr>
              <a:t>eit</a:t>
            </a:r>
            <a:r>
              <a:rPr b="0" lang="en-US" sz="4400" spc="-1" strike="noStrike">
                <a:latin typeface="Arial"/>
              </a:rPr>
              <a:t>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2200" cy="549000"/>
          </a:xfrm>
          <a:prstGeom prst="rect">
            <a:avLst/>
          </a:prstGeom>
          <a:ln w="9360">
            <a:noFill/>
          </a:ln>
        </p:spPr>
      </p:pic>
      <p:pic>
        <p:nvPicPr>
          <p:cNvPr id="686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69880" cy="509400"/>
          </a:xfrm>
          <a:prstGeom prst="rect">
            <a:avLst/>
          </a:prstGeom>
          <a:ln w="9360">
            <a:noFill/>
          </a:ln>
        </p:spPr>
      </p:pic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</a:t>
            </a:r>
            <a:r>
              <a:rPr b="0" lang="en-US" sz="4400" spc="-1" strike="noStrike">
                <a:latin typeface="Arial"/>
              </a:rPr>
              <a:t>at </a:t>
            </a:r>
            <a:r>
              <a:rPr b="0" lang="en-US" sz="4400" spc="-1" strike="noStrike">
                <a:latin typeface="Arial"/>
              </a:rPr>
              <a:t>des </a:t>
            </a:r>
            <a:r>
              <a:rPr b="0" lang="en-US" sz="4400" spc="-1" strike="noStrike">
                <a:latin typeface="Arial"/>
              </a:rPr>
              <a:t>Titelte</a:t>
            </a:r>
            <a:r>
              <a:rPr b="0" lang="en-US" sz="4400" spc="-1" strike="noStrike">
                <a:latin typeface="Arial"/>
              </a:rPr>
              <a:t>xtes </a:t>
            </a:r>
            <a:r>
              <a:rPr b="0" lang="en-US" sz="4400" spc="-1" strike="noStrike">
                <a:latin typeface="Arial"/>
              </a:rPr>
              <a:t>durch </a:t>
            </a:r>
            <a:r>
              <a:rPr b="0" lang="en-US" sz="4400" spc="-1" strike="noStrike">
                <a:latin typeface="Arial"/>
              </a:rPr>
              <a:t>Klicke</a:t>
            </a:r>
            <a:r>
              <a:rPr b="0" lang="en-US" sz="4400" spc="-1" strike="noStrike">
                <a:latin typeface="Arial"/>
              </a:rPr>
              <a:t>n </a:t>
            </a:r>
            <a:r>
              <a:rPr b="0" lang="en-US" sz="4400" spc="-1" strike="noStrike">
                <a:latin typeface="Arial"/>
              </a:rPr>
              <a:t>bearb</a:t>
            </a:r>
            <a:r>
              <a:rPr b="0" lang="en-US" sz="4400" spc="-1" strike="noStrike">
                <a:latin typeface="Arial"/>
              </a:rPr>
              <a:t>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rafik 10" descr=""/>
          <p:cNvPicPr/>
          <p:nvPr/>
        </p:nvPicPr>
        <p:blipFill>
          <a:blip r:embed="rId2"/>
          <a:srcRect l="0" t="89589" r="0" b="0"/>
          <a:stretch/>
        </p:blipFill>
        <p:spPr>
          <a:xfrm>
            <a:off x="1080" y="6142320"/>
            <a:ext cx="12180960" cy="712440"/>
          </a:xfrm>
          <a:prstGeom prst="rect">
            <a:avLst/>
          </a:prstGeom>
          <a:ln>
            <a:noFill/>
          </a:ln>
        </p:spPr>
      </p:pic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Gliederungstextes durch Klicken 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Gliederungsebene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Gliederungsebene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Gliederungsebene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" descr="\\psf\Host\Users\cd\Desktop\Startbild_4zu3-Fuss.jpg"/>
          <p:cNvPicPr/>
          <p:nvPr/>
        </p:nvPicPr>
        <p:blipFill>
          <a:blip r:embed="rId2"/>
          <a:stretch/>
        </p:blipFill>
        <p:spPr>
          <a:xfrm>
            <a:off x="0" y="6308640"/>
            <a:ext cx="12194640" cy="550800"/>
          </a:xfrm>
          <a:prstGeom prst="rect">
            <a:avLst/>
          </a:prstGeom>
          <a:ln>
            <a:noFill/>
          </a:ln>
        </p:spPr>
      </p:pic>
      <p:pic>
        <p:nvPicPr>
          <p:cNvPr id="42" name="Grafik 10" descr="dlr_signet.png"/>
          <p:cNvPicPr/>
          <p:nvPr/>
        </p:nvPicPr>
        <p:blipFill>
          <a:blip r:embed="rId3"/>
          <a:stretch/>
        </p:blipFill>
        <p:spPr>
          <a:xfrm>
            <a:off x="1110240" y="6145200"/>
            <a:ext cx="556560" cy="5108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56640" y="363240"/>
            <a:ext cx="10881360" cy="861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Clic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k to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edit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Mas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ter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title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styl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56640" y="1462320"/>
            <a:ext cx="10881360" cy="4342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79280" indent="-1789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Frutiger 45 Light"/>
              </a:rPr>
              <a:t>Click to edit Master text styles</a:t>
            </a:r>
            <a:endParaRPr b="0" lang="en-US" sz="2200" spc="-1" strike="noStrike">
              <a:solidFill>
                <a:srgbClr val="000000"/>
              </a:solidFill>
              <a:latin typeface="Frutiger 45 Light"/>
            </a:endParaRPr>
          </a:p>
          <a:p>
            <a:pPr lvl="1" marL="62532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2" marL="107568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3" marL="152172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4" marL="196776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\\psf\Host\Users\cd\Desktop\Startbild_4zu3-Fuss.jpg"/>
          <p:cNvPicPr/>
          <p:nvPr/>
        </p:nvPicPr>
        <p:blipFill>
          <a:blip r:embed="rId2"/>
          <a:stretch/>
        </p:blipFill>
        <p:spPr>
          <a:xfrm>
            <a:off x="0" y="6308640"/>
            <a:ext cx="12194640" cy="550800"/>
          </a:xfrm>
          <a:prstGeom prst="rect">
            <a:avLst/>
          </a:prstGeom>
          <a:ln>
            <a:noFill/>
          </a:ln>
        </p:spPr>
      </p:pic>
      <p:pic>
        <p:nvPicPr>
          <p:cNvPr id="82" name="Grafik 10" descr="dlr_signet.png"/>
          <p:cNvPicPr/>
          <p:nvPr/>
        </p:nvPicPr>
        <p:blipFill>
          <a:blip r:embed="rId3"/>
          <a:stretch/>
        </p:blipFill>
        <p:spPr>
          <a:xfrm>
            <a:off x="1110240" y="6145200"/>
            <a:ext cx="556560" cy="5108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56640" y="363240"/>
            <a:ext cx="10881360" cy="861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Click to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edit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Master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title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style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56640" y="1462320"/>
            <a:ext cx="10881360" cy="4342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79280" indent="-1789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Frutiger 45 Light"/>
              </a:rPr>
              <a:t>Click to edit Master text styles</a:t>
            </a:r>
            <a:endParaRPr b="0" lang="en-US" sz="2200" spc="-1" strike="noStrike">
              <a:solidFill>
                <a:srgbClr val="000000"/>
              </a:solidFill>
              <a:latin typeface="Frutiger 45 Light"/>
            </a:endParaRPr>
          </a:p>
          <a:p>
            <a:pPr lvl="1" marL="62532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2" marL="107604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3" marL="152208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4" marL="196812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8" descr="\\psf\Host\Users\cd\Desktop\Startbild_4zu3-Fuss.jpg"/>
          <p:cNvPicPr/>
          <p:nvPr/>
        </p:nvPicPr>
        <p:blipFill>
          <a:blip r:embed="rId2"/>
          <a:stretch/>
        </p:blipFill>
        <p:spPr>
          <a:xfrm>
            <a:off x="0" y="6308640"/>
            <a:ext cx="12194640" cy="550800"/>
          </a:xfrm>
          <a:prstGeom prst="rect">
            <a:avLst/>
          </a:prstGeom>
          <a:ln>
            <a:noFill/>
          </a:ln>
        </p:spPr>
      </p:pic>
      <p:pic>
        <p:nvPicPr>
          <p:cNvPr id="122" name="Grafik 10" descr="dlr_signet.png"/>
          <p:cNvPicPr/>
          <p:nvPr/>
        </p:nvPicPr>
        <p:blipFill>
          <a:blip r:embed="rId3"/>
          <a:stretch/>
        </p:blipFill>
        <p:spPr>
          <a:xfrm>
            <a:off x="1110240" y="6145200"/>
            <a:ext cx="556560" cy="510840"/>
          </a:xfrm>
          <a:prstGeom prst="rect">
            <a:avLst/>
          </a:prstGeom>
          <a:ln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56640" y="363240"/>
            <a:ext cx="10881360" cy="861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Click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to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edit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Mast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er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title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style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49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Frutiger 45 Light"/>
              </a:rPr>
              <a:t>Format des Gliederungstextes durch Klicken bearbeiten</a:t>
            </a:r>
            <a:endParaRPr b="0" lang="en-US" sz="2200" spc="-1" strike="noStrike">
              <a:solidFill>
                <a:srgbClr val="000000"/>
              </a:solidFill>
              <a:latin typeface="Frutiger 45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Zweite Gliederungsebene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Dritte Gliederungsebene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Vierte Gliederungsebene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8" descr="\\psf\Host\Users\cd\Desktop\Startbild_4zu3-Fuss.jpg"/>
          <p:cNvPicPr/>
          <p:nvPr/>
        </p:nvPicPr>
        <p:blipFill>
          <a:blip r:embed="rId2"/>
          <a:stretch/>
        </p:blipFill>
        <p:spPr>
          <a:xfrm>
            <a:off x="0" y="6308640"/>
            <a:ext cx="12194640" cy="550800"/>
          </a:xfrm>
          <a:prstGeom prst="rect">
            <a:avLst/>
          </a:prstGeom>
          <a:ln>
            <a:noFill/>
          </a:ln>
        </p:spPr>
      </p:pic>
      <p:pic>
        <p:nvPicPr>
          <p:cNvPr id="162" name="Grafik 10" descr="dlr_signet.png"/>
          <p:cNvPicPr/>
          <p:nvPr/>
        </p:nvPicPr>
        <p:blipFill>
          <a:blip r:embed="rId3"/>
          <a:stretch/>
        </p:blipFill>
        <p:spPr>
          <a:xfrm>
            <a:off x="1110240" y="6145200"/>
            <a:ext cx="556560" cy="510840"/>
          </a:xfrm>
          <a:prstGeom prst="rect">
            <a:avLst/>
          </a:prstGeom>
          <a:ln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56640" y="363240"/>
            <a:ext cx="10881360" cy="861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Click to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edit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Master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title </a:t>
            </a:r>
            <a:r>
              <a:rPr b="1" lang="en-US" sz="2800" spc="-1" strike="noStrike">
                <a:solidFill>
                  <a:srgbClr val="686868"/>
                </a:solidFill>
                <a:latin typeface="Frutiger 45 Light"/>
              </a:rPr>
              <a:t>style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56640" y="1462320"/>
            <a:ext cx="10881360" cy="4342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79280" indent="-1789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000000"/>
                </a:solidFill>
                <a:latin typeface="Frutiger 45 Light"/>
              </a:rPr>
              <a:t>Click to edit Master text styles</a:t>
            </a:r>
            <a:endParaRPr b="0" lang="en-US" sz="2300" spc="-1" strike="noStrike">
              <a:solidFill>
                <a:srgbClr val="000000"/>
              </a:solidFill>
              <a:latin typeface="Frutiger 45 Light"/>
            </a:endParaRPr>
          </a:p>
          <a:p>
            <a:pPr lvl="1" marL="62460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2" marL="107460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3" marL="151992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 lvl="4" marL="1965600" indent="-1789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utiger 45 Light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Frutiger 45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524240" y="1122480"/>
            <a:ext cx="9146160" cy="2387880"/>
          </a:xfrm>
          <a:prstGeom prst="rect">
            <a:avLst/>
          </a:prstGeom>
        </p:spPr>
        <p:txBody>
          <a:bodyPr lIns="108720" rIns="108720" tIns="54360" bIns="54360"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7100" spc="-1" strike="noStrike">
                <a:solidFill>
                  <a:srgbClr val="000000"/>
                </a:solidFill>
                <a:latin typeface="Calibri Light"/>
              </a:rPr>
              <a:t>Click to edit </a:t>
            </a:r>
            <a:r>
              <a:rPr b="0" lang="en-US" sz="7100" spc="-1" strike="noStrike">
                <a:solidFill>
                  <a:srgbClr val="000000"/>
                </a:solidFill>
                <a:latin typeface="Calibri Light"/>
              </a:rPr>
              <a:t>Master title </a:t>
            </a:r>
            <a:r>
              <a:rPr b="0" lang="en-US" sz="7100" spc="-1" strike="noStrike">
                <a:solidFill>
                  <a:srgbClr val="000000"/>
                </a:solidFill>
                <a:latin typeface="Calibri Light"/>
              </a:rPr>
              <a:t>style</a:t>
            </a:r>
            <a:endParaRPr b="0" lang="en-US" sz="7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dt"/>
          </p:nvPr>
        </p:nvSpPr>
        <p:spPr>
          <a:xfrm>
            <a:off x="838440" y="6357960"/>
            <a:ext cx="2743560" cy="364680"/>
          </a:xfrm>
          <a:prstGeom prst="rect">
            <a:avLst/>
          </a:prstGeom>
        </p:spPr>
        <p:txBody>
          <a:bodyPr lIns="108720" rIns="108720" tIns="54360" bIns="54360" anchor="ctr">
            <a:noAutofit/>
          </a:bodyPr>
          <a:p>
            <a:pPr>
              <a:lnSpc>
                <a:spcPct val="100000"/>
              </a:lnSpc>
            </a:pPr>
            <a:fld id="{10C05B69-F08E-4C01-84B7-C042A787B71F}" type="datetime">
              <a:rPr b="0" lang="en-GB" sz="1500" spc="-1" strike="noStrike">
                <a:solidFill>
                  <a:srgbClr val="8b8b8b"/>
                </a:solidFill>
                <a:latin typeface="Arial"/>
              </a:rPr>
              <a:t>22/06/20</a:t>
            </a:fld>
            <a:endParaRPr b="0" lang="en-US" sz="1500" spc="-1" strike="noStrike"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ftr"/>
          </p:nvPr>
        </p:nvSpPr>
        <p:spPr>
          <a:xfrm>
            <a:off x="4039560" y="6357960"/>
            <a:ext cx="4115520" cy="364680"/>
          </a:xfrm>
          <a:prstGeom prst="rect">
            <a:avLst/>
          </a:prstGeom>
        </p:spPr>
        <p:txBody>
          <a:bodyPr lIns="108720" rIns="108720" tIns="54360" bIns="5436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sldNum"/>
          </p:nvPr>
        </p:nvSpPr>
        <p:spPr>
          <a:xfrm>
            <a:off x="8613000" y="6357960"/>
            <a:ext cx="2743560" cy="364680"/>
          </a:xfrm>
          <a:prstGeom prst="rect">
            <a:avLst/>
          </a:prstGeom>
        </p:spPr>
        <p:txBody>
          <a:bodyPr lIns="108720" rIns="108720" tIns="54360" bIns="54360" anchor="ctr">
            <a:noAutofit/>
          </a:bodyPr>
          <a:p>
            <a:pPr algn="r">
              <a:lnSpc>
                <a:spcPct val="100000"/>
              </a:lnSpc>
            </a:pPr>
            <a:fld id="{2D10372C-D630-46AA-957F-216EF5DC33E2}" type="slidenum">
              <a:rPr b="0" lang="en-GB" sz="1500" spc="-1" strike="noStrike">
                <a:solidFill>
                  <a:srgbClr val="8b8b8b"/>
                </a:solidFill>
                <a:latin typeface="Arial"/>
              </a:rPr>
              <a:t>&lt;Foliennummer&gt;</a:t>
            </a:fld>
            <a:endParaRPr b="0" lang="en-US" sz="1500" spc="-1" strike="noStrike">
              <a:latin typeface="Times New Roman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49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3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8" descr=""/>
          <p:cNvPicPr/>
          <p:nvPr/>
        </p:nvPicPr>
        <p:blipFill>
          <a:blip r:embed="rId2"/>
          <a:stretch/>
        </p:blipFill>
        <p:spPr>
          <a:xfrm>
            <a:off x="0" y="6308640"/>
            <a:ext cx="12194280" cy="550440"/>
          </a:xfrm>
          <a:prstGeom prst="rect">
            <a:avLst/>
          </a:prstGeom>
          <a:ln>
            <a:noFill/>
          </a:ln>
        </p:spPr>
      </p:pic>
      <p:pic>
        <p:nvPicPr>
          <p:cNvPr id="243" name="Grafik 10" descr=""/>
          <p:cNvPicPr/>
          <p:nvPr/>
        </p:nvPicPr>
        <p:blipFill>
          <a:blip r:embed="rId3"/>
          <a:stretch/>
        </p:blipFill>
        <p:spPr>
          <a:xfrm>
            <a:off x="446760" y="6145200"/>
            <a:ext cx="761400" cy="510480"/>
          </a:xfrm>
          <a:prstGeom prst="rect">
            <a:avLst/>
          </a:prstGeom>
          <a:ln>
            <a:noFill/>
          </a:ln>
        </p:spPr>
      </p:pic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86000" y="648000"/>
            <a:ext cx="11220480" cy="73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49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8" descr=""/>
          <p:cNvPicPr/>
          <p:nvPr/>
        </p:nvPicPr>
        <p:blipFill>
          <a:blip r:embed="rId2"/>
          <a:stretch/>
        </p:blipFill>
        <p:spPr>
          <a:xfrm>
            <a:off x="0" y="6308640"/>
            <a:ext cx="12194280" cy="550440"/>
          </a:xfrm>
          <a:prstGeom prst="rect">
            <a:avLst/>
          </a:prstGeom>
          <a:ln>
            <a:noFill/>
          </a:ln>
        </p:spPr>
      </p:pic>
      <p:pic>
        <p:nvPicPr>
          <p:cNvPr id="283" name="Grafik 10" descr=""/>
          <p:cNvPicPr/>
          <p:nvPr/>
        </p:nvPicPr>
        <p:blipFill>
          <a:blip r:embed="rId3"/>
          <a:stretch/>
        </p:blipFill>
        <p:spPr>
          <a:xfrm>
            <a:off x="446760" y="6145200"/>
            <a:ext cx="761400" cy="510480"/>
          </a:xfrm>
          <a:prstGeom prst="rect">
            <a:avLst/>
          </a:prstGeom>
          <a:ln>
            <a:noFill/>
          </a:ln>
        </p:spPr>
      </p:pic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86000" y="648000"/>
            <a:ext cx="11220480" cy="73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49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8" descr=""/>
          <p:cNvPicPr/>
          <p:nvPr/>
        </p:nvPicPr>
        <p:blipFill>
          <a:blip r:embed="rId2"/>
          <a:stretch/>
        </p:blipFill>
        <p:spPr>
          <a:xfrm>
            <a:off x="0" y="6307200"/>
            <a:ext cx="9142200" cy="549000"/>
          </a:xfrm>
          <a:prstGeom prst="rect">
            <a:avLst/>
          </a:prstGeom>
          <a:ln w="9360">
            <a:noFill/>
          </a:ln>
        </p:spPr>
      </p:pic>
      <p:pic>
        <p:nvPicPr>
          <p:cNvPr id="323" name="Grafik 10" descr=""/>
          <p:cNvPicPr/>
          <p:nvPr/>
        </p:nvPicPr>
        <p:blipFill>
          <a:blip r:embed="rId3"/>
          <a:stretch/>
        </p:blipFill>
        <p:spPr>
          <a:xfrm>
            <a:off x="831960" y="6143760"/>
            <a:ext cx="569880" cy="509400"/>
          </a:xfrm>
          <a:prstGeom prst="rect">
            <a:avLst/>
          </a:prstGeom>
          <a:ln w="9360">
            <a:noFill/>
          </a:ln>
        </p:spPr>
      </p:pic>
      <p:pic>
        <p:nvPicPr>
          <p:cNvPr id="324" name="Picture 2" descr=""/>
          <p:cNvPicPr/>
          <p:nvPr/>
        </p:nvPicPr>
        <p:blipFill>
          <a:blip r:embed="rId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9360">
            <a:noFill/>
          </a:ln>
        </p:spPr>
      </p:pic>
      <p:pic>
        <p:nvPicPr>
          <p:cNvPr id="325" name="Grafik 10" descr=""/>
          <p:cNvPicPr/>
          <p:nvPr/>
        </p:nvPicPr>
        <p:blipFill>
          <a:blip r:embed="rId5"/>
          <a:stretch/>
        </p:blipFill>
        <p:spPr>
          <a:xfrm>
            <a:off x="676440" y="5857920"/>
            <a:ext cx="855360" cy="765000"/>
          </a:xfrm>
          <a:prstGeom prst="rect">
            <a:avLst/>
          </a:prstGeom>
          <a:ln w="9360">
            <a:noFill/>
          </a:ln>
        </p:spPr>
      </p:pic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Format des Titeltextes durch Klicken bearbeiten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Format des </a:t>
            </a:r>
            <a:r>
              <a:rPr b="0" lang="en-US" sz="3200" spc="-1" strike="noStrike">
                <a:latin typeface="Arial"/>
              </a:rPr>
              <a:t>Gliederungstextes </a:t>
            </a:r>
            <a:r>
              <a:rPr b="0" lang="en-US" sz="3200" spc="-1" strike="noStrike">
                <a:latin typeface="Arial"/>
              </a:rPr>
              <a:t>durch Klicken </a:t>
            </a:r>
            <a:r>
              <a:rPr b="0" lang="en-US" sz="3200" spc="-1" strike="noStrike">
                <a:latin typeface="Arial"/>
              </a:rPr>
              <a:t>bearbeiten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Zweite </a:t>
            </a:r>
            <a:r>
              <a:rPr b="0" lang="en-US" sz="2800" spc="-1" strike="noStrike">
                <a:latin typeface="Arial"/>
              </a:rPr>
              <a:t>Gliederungsebene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Dritte </a:t>
            </a:r>
            <a:r>
              <a:rPr b="0" lang="en-US" sz="2400" spc="-1" strike="noStrike">
                <a:latin typeface="Arial"/>
              </a:rPr>
              <a:t>Gliederungsebene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Vierte </a:t>
            </a:r>
            <a:r>
              <a:rPr b="0" lang="en-US" sz="2000" spc="-1" strike="noStrike">
                <a:latin typeface="Arial"/>
              </a:rPr>
              <a:t>Gliederungsebene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Fünfte </a:t>
            </a:r>
            <a:r>
              <a:rPr b="0" lang="en-US" sz="2000" spc="-1" strike="noStrike">
                <a:latin typeface="Arial"/>
              </a:rPr>
              <a:t>Gliederungsebe</a:t>
            </a:r>
            <a:r>
              <a:rPr b="0" lang="en-US" sz="2000" spc="-1" strike="noStrike">
                <a:latin typeface="Arial"/>
              </a:rPr>
              <a:t>ne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Sechste </a:t>
            </a:r>
            <a:r>
              <a:rPr b="0" lang="en-US" sz="2000" spc="-1" strike="noStrike">
                <a:latin typeface="Arial"/>
              </a:rPr>
              <a:t>Gliederungs</a:t>
            </a:r>
            <a:r>
              <a:rPr b="0" lang="en-US" sz="2000" spc="-1" strike="noStrike">
                <a:latin typeface="Arial"/>
              </a:rPr>
              <a:t>ebene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Siebte </a:t>
            </a:r>
            <a:r>
              <a:rPr b="0" lang="en-US" sz="2000" spc="-1" strike="noStrike">
                <a:latin typeface="Arial"/>
              </a:rPr>
              <a:t>Gliederu</a:t>
            </a:r>
            <a:r>
              <a:rPr b="0" lang="en-US" sz="2000" spc="-1" strike="noStrike">
                <a:latin typeface="Arial"/>
              </a:rPr>
              <a:t>ngseben</a:t>
            </a:r>
            <a:r>
              <a:rPr b="0" lang="en-US" sz="2000" spc="-1" strike="noStrike">
                <a:latin typeface="Arial"/>
              </a:rPr>
              <a:t>e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2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slideLayout" Target="../slideLayouts/slideLayout2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slideLayout" Target="../slideLayouts/slideLayout2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slideLayout" Target="../slideLayouts/slideLayout2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4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14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github.com/ESMValGroup/ESMValTool" TargetMode="External"/><Relationship Id="rId2" Type="http://schemas.openxmlformats.org/officeDocument/2006/relationships/hyperlink" Target="https://www.esmvaltool.org/" TargetMode="External"/><Relationship Id="rId3" Type="http://schemas.openxmlformats.org/officeDocument/2006/relationships/hyperlink" Target="https://esmvaltool.readthedocs.io/" TargetMode="External"/><Relationship Id="rId4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github.com/ESMValGroup/ESMValTool" TargetMode="External"/><Relationship Id="rId2" Type="http://schemas.openxmlformats.org/officeDocument/2006/relationships/hyperlink" Target="https://github.com/ESMValGroup/ESMValCore" TargetMode="External"/><Relationship Id="rId3" Type="http://schemas.openxmlformats.org/officeDocument/2006/relationships/hyperlink" Target="https://esmvaltool.readthedocs.io/" TargetMode="External"/><Relationship Id="rId4" Type="http://schemas.openxmlformats.org/officeDocument/2006/relationships/hyperlink" Target="https://anaconda.org/esmvalgroup/esmvaltool" TargetMode="External"/><Relationship Id="rId5" Type="http://schemas.openxmlformats.org/officeDocument/2006/relationships/hyperlink" Target="https://anaconda.org/esmvalgroup/esmvalcore" TargetMode="External"/><Relationship Id="rId6" Type="http://schemas.openxmlformats.org/officeDocument/2006/relationships/hyperlink" Target="https://github.com/ESMValGroup/ESMValTool/issues" TargetMode="External"/><Relationship Id="rId7" Type="http://schemas.openxmlformats.org/officeDocument/2006/relationships/hyperlink" Target="https://github.com/ESMValGroup/tutorial" TargetMode="External"/><Relationship Id="rId8" Type="http://schemas.openxmlformats.org/officeDocument/2006/relationships/hyperlink" Target="https://esmvalgroup.github.io/tutorial/" TargetMode="External"/><Relationship Id="rId9" Type="http://schemas.openxmlformats.org/officeDocument/2006/relationships/slideLayout" Target="../slideLayouts/slideLayout13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09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slideLayout" Target="../slideLayouts/slideLayout10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217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w3.org/TR/prov-overview/" TargetMode="External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2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2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slideLayout" Target="../slideLayouts/slideLayout2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slideLayout" Target="../slideLayouts/slideLayout2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CustomShape 1"/>
          <p:cNvSpPr/>
          <p:nvPr/>
        </p:nvSpPr>
        <p:spPr>
          <a:xfrm>
            <a:off x="421200" y="400320"/>
            <a:ext cx="10864080" cy="48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686868"/>
                </a:solidFill>
                <a:latin typeface="Arial"/>
                <a:ea typeface="DejaVu Sans"/>
              </a:rPr>
              <a:t>Enhancement of the ESMValTool to support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686868"/>
                </a:solidFill>
                <a:latin typeface="Arial"/>
                <a:ea typeface="DejaVu Sans"/>
              </a:rPr>
              <a:t>CMIP6 Simulations (AP6) </a:t>
            </a:r>
            <a:br/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br/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Björn Brötz</a:t>
            </a:r>
            <a:r>
              <a:rPr b="0" lang="de-DE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Lisa Bock</a:t>
            </a:r>
            <a:r>
              <a:rPr b="0" lang="de-DE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Veronika Eyring</a:t>
            </a:r>
            <a:r>
              <a:rPr b="0" lang="de-DE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1,2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Axel Lauer</a:t>
            </a:r>
            <a:r>
              <a:rPr b="0" lang="de-DE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Mattia Righi</a:t>
            </a:r>
            <a:r>
              <a:rPr b="0" lang="de-DE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Manuel Schlund</a:t>
            </a:r>
            <a:r>
              <a:rPr b="0" lang="de-DE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and Birgit Hassler</a:t>
            </a:r>
            <a:r>
              <a:rPr b="0" lang="de-DE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br/>
            <a:r>
              <a:rPr b="0" lang="en-US" sz="1600" spc="-1" strike="noStrike" baseline="30000">
                <a:solidFill>
                  <a:srgbClr val="686868"/>
                </a:solidFill>
                <a:latin typeface="Arial"/>
                <a:ea typeface="DejaVu Sans"/>
              </a:rPr>
              <a:t>1</a:t>
            </a:r>
            <a:r>
              <a:rPr b="0" lang="en-US" sz="1600" spc="-1" strike="noStrike">
                <a:solidFill>
                  <a:srgbClr val="686868"/>
                </a:solidFill>
                <a:latin typeface="Arial"/>
                <a:ea typeface="DejaVu Sans"/>
              </a:rPr>
              <a:t>Deutsches Zentrum für Luft- und Raumfahrt (DLR), Institut für Physik der Atmosphäre, Oberpfaffenhofen, Germany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600" spc="-1" strike="noStrike" baseline="30000">
                <a:solidFill>
                  <a:srgbClr val="686868"/>
                </a:solidFill>
                <a:latin typeface="Arial"/>
                <a:ea typeface="DejaVu Sans"/>
              </a:rPr>
              <a:t>2</a:t>
            </a:r>
            <a:r>
              <a:rPr b="0" lang="en-US" sz="1600" spc="-1" strike="noStrike">
                <a:solidFill>
                  <a:srgbClr val="686868"/>
                </a:solidFill>
                <a:latin typeface="Arial"/>
                <a:ea typeface="DejaVu Sans"/>
              </a:rPr>
              <a:t>University of Bremen, Institute of Environmental Physics (IUP), Bremen, Germany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686868"/>
                </a:solidFill>
                <a:latin typeface="Arial"/>
                <a:ea typeface="DejaVu Sans"/>
              </a:rPr>
              <a:t>CMIP6-DICAD Final Meeting</a:t>
            </a:r>
            <a:br/>
            <a:r>
              <a:rPr b="0" lang="de-DE" sz="2400" spc="-1" strike="noStrike">
                <a:solidFill>
                  <a:srgbClr val="686868"/>
                </a:solidFill>
                <a:latin typeface="Arial"/>
                <a:ea typeface="DejaVu Sans"/>
              </a:rPr>
              <a:t>22 June 2020</a:t>
            </a:r>
            <a:br/>
            <a:br/>
            <a:br/>
            <a:endParaRPr b="0" lang="en-US" sz="2400" spc="-1" strike="noStrike">
              <a:latin typeface="Arial"/>
            </a:endParaRPr>
          </a:p>
        </p:txBody>
      </p:sp>
      <p:pic>
        <p:nvPicPr>
          <p:cNvPr id="771" name="Grafik 4" descr=""/>
          <p:cNvPicPr/>
          <p:nvPr/>
        </p:nvPicPr>
        <p:blipFill>
          <a:blip r:embed="rId1"/>
          <a:stretch/>
        </p:blipFill>
        <p:spPr>
          <a:xfrm>
            <a:off x="1980360" y="5734800"/>
            <a:ext cx="1681200" cy="768240"/>
          </a:xfrm>
          <a:prstGeom prst="rect">
            <a:avLst/>
          </a:prstGeom>
          <a:ln>
            <a:noFill/>
          </a:ln>
        </p:spPr>
      </p:pic>
      <p:pic>
        <p:nvPicPr>
          <p:cNvPr id="772" name="Grafik 42" descr=""/>
          <p:cNvPicPr/>
          <p:nvPr/>
        </p:nvPicPr>
        <p:blipFill>
          <a:blip r:embed="rId2"/>
          <a:stretch/>
        </p:blipFill>
        <p:spPr>
          <a:xfrm>
            <a:off x="2125800" y="4865400"/>
            <a:ext cx="2640240" cy="53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CustomShape 1"/>
          <p:cNvSpPr/>
          <p:nvPr/>
        </p:nvSpPr>
        <p:spPr>
          <a:xfrm>
            <a:off x="192600" y="333000"/>
            <a:ext cx="11732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Provenance in the ESMValTool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61" name="Grafik 42_3" descr=""/>
          <p:cNvPicPr/>
          <p:nvPr/>
        </p:nvPicPr>
        <p:blipFill>
          <a:blip r:embed="rId1"/>
          <a:stretch/>
        </p:blipFill>
        <p:spPr>
          <a:xfrm>
            <a:off x="9457560" y="100080"/>
            <a:ext cx="2638440" cy="533880"/>
          </a:xfrm>
          <a:prstGeom prst="rect">
            <a:avLst/>
          </a:prstGeom>
          <a:ln>
            <a:noFill/>
          </a:ln>
        </p:spPr>
      </p:pic>
      <p:pic>
        <p:nvPicPr>
          <p:cNvPr id="862" name="Picture 5_2" descr=""/>
          <p:cNvPicPr/>
          <p:nvPr/>
        </p:nvPicPr>
        <p:blipFill>
          <a:blip r:embed="rId2"/>
          <a:srcRect l="10726" t="26703" r="0" b="21615"/>
          <a:stretch/>
        </p:blipFill>
        <p:spPr>
          <a:xfrm>
            <a:off x="160920" y="1482480"/>
            <a:ext cx="11926080" cy="4314240"/>
          </a:xfrm>
          <a:prstGeom prst="rect">
            <a:avLst/>
          </a:prstGeom>
          <a:ln w="28440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sp>
        <p:nvSpPr>
          <p:cNvPr id="863" name="CustomShape 2"/>
          <p:cNvSpPr/>
          <p:nvPr/>
        </p:nvSpPr>
        <p:spPr>
          <a:xfrm>
            <a:off x="270000" y="1128600"/>
            <a:ext cx="1143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svg-file: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4" name="CustomShape 3"/>
          <p:cNvSpPr/>
          <p:nvPr/>
        </p:nvSpPr>
        <p:spPr>
          <a:xfrm>
            <a:off x="10190880" y="1458360"/>
            <a:ext cx="1222560" cy="31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5" name="CustomShape 4"/>
          <p:cNvSpPr/>
          <p:nvPr/>
        </p:nvSpPr>
        <p:spPr>
          <a:xfrm>
            <a:off x="299880" y="3484800"/>
            <a:ext cx="1598040" cy="814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6" name="Picture 14_1" descr=""/>
          <p:cNvPicPr/>
          <p:nvPr/>
        </p:nvPicPr>
        <p:blipFill>
          <a:blip r:embed="rId3"/>
          <a:srcRect l="15471" t="40273" r="38442" b="27981"/>
          <a:stretch/>
        </p:blipFill>
        <p:spPr>
          <a:xfrm>
            <a:off x="4960080" y="3557160"/>
            <a:ext cx="6763680" cy="2910960"/>
          </a:xfrm>
          <a:prstGeom prst="rect">
            <a:avLst/>
          </a:prstGeom>
          <a:ln w="57240">
            <a:solidFill>
              <a:schemeClr val="accent1">
                <a:lumMod val="75000"/>
              </a:schemeClr>
            </a:solidFill>
            <a:round/>
          </a:ln>
        </p:spPr>
      </p:pic>
      <p:sp>
        <p:nvSpPr>
          <p:cNvPr id="867" name="CustomShape 5"/>
          <p:cNvSpPr/>
          <p:nvPr/>
        </p:nvSpPr>
        <p:spPr>
          <a:xfrm>
            <a:off x="5438520" y="3109320"/>
            <a:ext cx="685080" cy="27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8" name="CustomShape 6"/>
          <p:cNvSpPr/>
          <p:nvPr/>
        </p:nvSpPr>
        <p:spPr>
          <a:xfrm>
            <a:off x="4817160" y="2898360"/>
            <a:ext cx="619920" cy="3139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CustomShape 7"/>
          <p:cNvSpPr/>
          <p:nvPr/>
        </p:nvSpPr>
        <p:spPr>
          <a:xfrm>
            <a:off x="5781960" y="2744640"/>
            <a:ext cx="21848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reference dataset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CustomShape 1"/>
          <p:cNvSpPr/>
          <p:nvPr/>
        </p:nvSpPr>
        <p:spPr>
          <a:xfrm>
            <a:off x="192600" y="333000"/>
            <a:ext cx="11732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Provenance in the ESMValTool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71" name="Grafik 42_2" descr=""/>
          <p:cNvPicPr/>
          <p:nvPr/>
        </p:nvPicPr>
        <p:blipFill>
          <a:blip r:embed="rId1"/>
          <a:stretch/>
        </p:blipFill>
        <p:spPr>
          <a:xfrm>
            <a:off x="9457560" y="100080"/>
            <a:ext cx="2638440" cy="533880"/>
          </a:xfrm>
          <a:prstGeom prst="rect">
            <a:avLst/>
          </a:prstGeom>
          <a:ln>
            <a:noFill/>
          </a:ln>
        </p:spPr>
      </p:pic>
      <p:pic>
        <p:nvPicPr>
          <p:cNvPr id="872" name="Picture 5_5" descr=""/>
          <p:cNvPicPr/>
          <p:nvPr/>
        </p:nvPicPr>
        <p:blipFill>
          <a:blip r:embed="rId2"/>
          <a:srcRect l="10726" t="26703" r="0" b="21615"/>
          <a:stretch/>
        </p:blipFill>
        <p:spPr>
          <a:xfrm>
            <a:off x="169560" y="1497960"/>
            <a:ext cx="11926080" cy="4314240"/>
          </a:xfrm>
          <a:prstGeom prst="rect">
            <a:avLst/>
          </a:prstGeom>
          <a:ln w="28440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sp>
        <p:nvSpPr>
          <p:cNvPr id="873" name="CustomShape 2"/>
          <p:cNvSpPr/>
          <p:nvPr/>
        </p:nvSpPr>
        <p:spPr>
          <a:xfrm>
            <a:off x="270000" y="1128600"/>
            <a:ext cx="1143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svg-file: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4" name="CustomShape 3"/>
          <p:cNvSpPr/>
          <p:nvPr/>
        </p:nvSpPr>
        <p:spPr>
          <a:xfrm>
            <a:off x="10190880" y="1458360"/>
            <a:ext cx="1222560" cy="31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5" name="CustomShape 4"/>
          <p:cNvSpPr/>
          <p:nvPr/>
        </p:nvSpPr>
        <p:spPr>
          <a:xfrm>
            <a:off x="299880" y="3484800"/>
            <a:ext cx="1598040" cy="814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6" name="CustomShape 5"/>
          <p:cNvSpPr/>
          <p:nvPr/>
        </p:nvSpPr>
        <p:spPr>
          <a:xfrm>
            <a:off x="4817160" y="2898360"/>
            <a:ext cx="619920" cy="3139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7" name="Picture 11_1" descr=""/>
          <p:cNvPicPr/>
          <p:nvPr/>
        </p:nvPicPr>
        <p:blipFill>
          <a:blip r:embed="rId3"/>
          <a:srcRect l="12693" t="60811" r="0" b="8266"/>
          <a:stretch/>
        </p:blipFill>
        <p:spPr>
          <a:xfrm>
            <a:off x="153720" y="406800"/>
            <a:ext cx="11600280" cy="2566440"/>
          </a:xfrm>
          <a:prstGeom prst="rect">
            <a:avLst/>
          </a:prstGeom>
          <a:ln w="57240">
            <a:solidFill>
              <a:schemeClr val="accent1">
                <a:lumMod val="75000"/>
              </a:schemeClr>
            </a:solidFill>
            <a:round/>
          </a:ln>
        </p:spPr>
      </p:pic>
      <p:sp>
        <p:nvSpPr>
          <p:cNvPr id="878" name="CustomShape 6"/>
          <p:cNvSpPr/>
          <p:nvPr/>
        </p:nvSpPr>
        <p:spPr>
          <a:xfrm>
            <a:off x="4328280" y="3549960"/>
            <a:ext cx="1598040" cy="6858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9" name="CustomShape 7"/>
          <p:cNvSpPr/>
          <p:nvPr/>
        </p:nvSpPr>
        <p:spPr>
          <a:xfrm flipH="1" flipV="1">
            <a:off x="3915360" y="3138480"/>
            <a:ext cx="410040" cy="57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0" name="CustomShape 8"/>
          <p:cNvSpPr/>
          <p:nvPr/>
        </p:nvSpPr>
        <p:spPr>
          <a:xfrm>
            <a:off x="6085440" y="3167280"/>
            <a:ext cx="2184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preprocessor information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CustomShape 1"/>
          <p:cNvSpPr/>
          <p:nvPr/>
        </p:nvSpPr>
        <p:spPr>
          <a:xfrm>
            <a:off x="192600" y="333000"/>
            <a:ext cx="11732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Provenance in the ESMValTool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82" name="Grafik 42_5" descr=""/>
          <p:cNvPicPr/>
          <p:nvPr/>
        </p:nvPicPr>
        <p:blipFill>
          <a:blip r:embed="rId1"/>
          <a:stretch/>
        </p:blipFill>
        <p:spPr>
          <a:xfrm>
            <a:off x="9457560" y="100080"/>
            <a:ext cx="2638440" cy="533880"/>
          </a:xfrm>
          <a:prstGeom prst="rect">
            <a:avLst/>
          </a:prstGeom>
          <a:ln>
            <a:noFill/>
          </a:ln>
        </p:spPr>
      </p:pic>
      <p:pic>
        <p:nvPicPr>
          <p:cNvPr id="883" name="Picture 5_4" descr=""/>
          <p:cNvPicPr/>
          <p:nvPr/>
        </p:nvPicPr>
        <p:blipFill>
          <a:blip r:embed="rId2"/>
          <a:srcRect l="10726" t="26703" r="0" b="21615"/>
          <a:stretch/>
        </p:blipFill>
        <p:spPr>
          <a:xfrm>
            <a:off x="169560" y="1497960"/>
            <a:ext cx="11926080" cy="4314240"/>
          </a:xfrm>
          <a:prstGeom prst="rect">
            <a:avLst/>
          </a:prstGeom>
          <a:ln w="28440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sp>
        <p:nvSpPr>
          <p:cNvPr id="884" name="CustomShape 2"/>
          <p:cNvSpPr/>
          <p:nvPr/>
        </p:nvSpPr>
        <p:spPr>
          <a:xfrm>
            <a:off x="270000" y="1128600"/>
            <a:ext cx="1143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svg-file: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85" name="CustomShape 3"/>
          <p:cNvSpPr/>
          <p:nvPr/>
        </p:nvSpPr>
        <p:spPr>
          <a:xfrm>
            <a:off x="10190880" y="1458360"/>
            <a:ext cx="1222560" cy="31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6" name="CustomShape 4"/>
          <p:cNvSpPr/>
          <p:nvPr/>
        </p:nvSpPr>
        <p:spPr>
          <a:xfrm>
            <a:off x="299880" y="3484800"/>
            <a:ext cx="1598040" cy="814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7" name="CustomShape 5"/>
          <p:cNvSpPr/>
          <p:nvPr/>
        </p:nvSpPr>
        <p:spPr>
          <a:xfrm>
            <a:off x="4817160" y="2898360"/>
            <a:ext cx="619920" cy="3139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8" name="CustomShape 6"/>
          <p:cNvSpPr/>
          <p:nvPr/>
        </p:nvSpPr>
        <p:spPr>
          <a:xfrm>
            <a:off x="4328280" y="3549960"/>
            <a:ext cx="1598040" cy="814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9" name="CustomShape 7"/>
          <p:cNvSpPr/>
          <p:nvPr/>
        </p:nvSpPr>
        <p:spPr>
          <a:xfrm>
            <a:off x="8193600" y="4799160"/>
            <a:ext cx="2184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diagnostic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90" name="CustomShape 8"/>
          <p:cNvSpPr/>
          <p:nvPr/>
        </p:nvSpPr>
        <p:spPr>
          <a:xfrm>
            <a:off x="7520040" y="5556600"/>
            <a:ext cx="873000" cy="23976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1" name="CustomShape 9"/>
          <p:cNvSpPr/>
          <p:nvPr/>
        </p:nvSpPr>
        <p:spPr>
          <a:xfrm flipH="1" flipV="1">
            <a:off x="6642360" y="4729680"/>
            <a:ext cx="874800" cy="94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92" name="Group 10"/>
          <p:cNvGrpSpPr/>
          <p:nvPr/>
        </p:nvGrpSpPr>
        <p:grpSpPr>
          <a:xfrm>
            <a:off x="270000" y="1843920"/>
            <a:ext cx="9919440" cy="2845800"/>
            <a:chOff x="270000" y="1843920"/>
            <a:chExt cx="9919440" cy="2845800"/>
          </a:xfrm>
        </p:grpSpPr>
        <p:pic>
          <p:nvPicPr>
            <p:cNvPr id="893" name="Picture 14_0" descr=""/>
            <p:cNvPicPr/>
            <p:nvPr/>
          </p:nvPicPr>
          <p:blipFill>
            <a:blip r:embed="rId3"/>
            <a:srcRect l="16162" t="66673" r="13506" b="2385"/>
            <a:stretch/>
          </p:blipFill>
          <p:spPr>
            <a:xfrm>
              <a:off x="270000" y="1843920"/>
              <a:ext cx="9919440" cy="2845800"/>
            </a:xfrm>
            <a:prstGeom prst="rect">
              <a:avLst/>
            </a:prstGeom>
            <a:ln w="57240">
              <a:solidFill>
                <a:schemeClr val="accent1">
                  <a:lumMod val="75000"/>
                </a:schemeClr>
              </a:solidFill>
              <a:round/>
            </a:ln>
          </p:spPr>
        </p:pic>
        <p:sp>
          <p:nvSpPr>
            <p:cNvPr id="894" name="CustomShape 11"/>
            <p:cNvSpPr/>
            <p:nvPr/>
          </p:nvSpPr>
          <p:spPr>
            <a:xfrm>
              <a:off x="7995600" y="3758040"/>
              <a:ext cx="2193840" cy="93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CustomShape 1"/>
          <p:cNvSpPr/>
          <p:nvPr/>
        </p:nvSpPr>
        <p:spPr>
          <a:xfrm>
            <a:off x="192600" y="333000"/>
            <a:ext cx="11732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Provenance in the ESMValTool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96" name="Grafik 42_4" descr=""/>
          <p:cNvPicPr/>
          <p:nvPr/>
        </p:nvPicPr>
        <p:blipFill>
          <a:blip r:embed="rId1"/>
          <a:stretch/>
        </p:blipFill>
        <p:spPr>
          <a:xfrm>
            <a:off x="9457560" y="100080"/>
            <a:ext cx="2638440" cy="533880"/>
          </a:xfrm>
          <a:prstGeom prst="rect">
            <a:avLst/>
          </a:prstGeom>
          <a:ln>
            <a:noFill/>
          </a:ln>
        </p:spPr>
      </p:pic>
      <p:pic>
        <p:nvPicPr>
          <p:cNvPr id="897" name="Picture 5_7" descr=""/>
          <p:cNvPicPr/>
          <p:nvPr/>
        </p:nvPicPr>
        <p:blipFill>
          <a:blip r:embed="rId2"/>
          <a:srcRect l="10726" t="26703" r="0" b="21615"/>
          <a:stretch/>
        </p:blipFill>
        <p:spPr>
          <a:xfrm>
            <a:off x="169560" y="1497960"/>
            <a:ext cx="11926080" cy="4314240"/>
          </a:xfrm>
          <a:prstGeom prst="rect">
            <a:avLst/>
          </a:prstGeom>
          <a:ln w="28440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sp>
        <p:nvSpPr>
          <p:cNvPr id="898" name="CustomShape 2"/>
          <p:cNvSpPr/>
          <p:nvPr/>
        </p:nvSpPr>
        <p:spPr>
          <a:xfrm>
            <a:off x="270000" y="1128600"/>
            <a:ext cx="1143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svg-file: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99" name="CustomShape 3"/>
          <p:cNvSpPr/>
          <p:nvPr/>
        </p:nvSpPr>
        <p:spPr>
          <a:xfrm>
            <a:off x="10190880" y="1458360"/>
            <a:ext cx="1222560" cy="31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0" name="CustomShape 4"/>
          <p:cNvSpPr/>
          <p:nvPr/>
        </p:nvSpPr>
        <p:spPr>
          <a:xfrm>
            <a:off x="299880" y="3484800"/>
            <a:ext cx="1598040" cy="814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1" name="CustomShape 5"/>
          <p:cNvSpPr/>
          <p:nvPr/>
        </p:nvSpPr>
        <p:spPr>
          <a:xfrm>
            <a:off x="4817160" y="2898360"/>
            <a:ext cx="619920" cy="3139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2" name="CustomShape 6"/>
          <p:cNvSpPr/>
          <p:nvPr/>
        </p:nvSpPr>
        <p:spPr>
          <a:xfrm>
            <a:off x="7520040" y="5556600"/>
            <a:ext cx="873000" cy="23976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3" name="CustomShape 7"/>
          <p:cNvSpPr/>
          <p:nvPr/>
        </p:nvSpPr>
        <p:spPr>
          <a:xfrm>
            <a:off x="4328280" y="3549960"/>
            <a:ext cx="1598040" cy="6858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Line 1"/>
          <p:cNvSpPr/>
          <p:nvPr/>
        </p:nvSpPr>
        <p:spPr>
          <a:xfrm>
            <a:off x="3375720" y="3879000"/>
            <a:ext cx="1440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5" name="CustomShape 2"/>
          <p:cNvSpPr/>
          <p:nvPr/>
        </p:nvSpPr>
        <p:spPr>
          <a:xfrm>
            <a:off x="432360" y="458640"/>
            <a:ext cx="8170200" cy="736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DejaVu Sans"/>
              </a:rPr>
              <a:t>Integration of the ESMValTool into the CMIP6 Workflow at the DKRZ</a:t>
            </a:r>
            <a:br/>
            <a:endParaRPr b="0" lang="en-US" sz="2400" spc="-1" strike="noStrike">
              <a:latin typeface="Arial"/>
            </a:endParaRPr>
          </a:p>
        </p:txBody>
      </p:sp>
      <p:sp>
        <p:nvSpPr>
          <p:cNvPr id="906" name="CustomShape 3"/>
          <p:cNvSpPr/>
          <p:nvPr/>
        </p:nvSpPr>
        <p:spPr>
          <a:xfrm>
            <a:off x="6188040" y="1600560"/>
            <a:ext cx="2845080" cy="530280"/>
          </a:xfrm>
          <a:prstGeom prst="rightArrow">
            <a:avLst>
              <a:gd name="adj1" fmla="val 50000"/>
              <a:gd name="adj2" fmla="val 50000"/>
            </a:avLst>
          </a:prstGeom>
          <a:pattFill prst="ltDnDiag">
            <a:fgClr>
              <a:srgbClr val="d9d9d9"/>
            </a:fgClr>
            <a:bgClr>
              <a:srgbClr val="ffffff"/>
            </a:bgClr>
          </a:patt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7" name="CustomShape 4"/>
          <p:cNvSpPr/>
          <p:nvPr/>
        </p:nvSpPr>
        <p:spPr>
          <a:xfrm>
            <a:off x="6197040" y="1700640"/>
            <a:ext cx="28818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Data management phase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08" name="CustomShape 5"/>
          <p:cNvSpPr/>
          <p:nvPr/>
        </p:nvSpPr>
        <p:spPr>
          <a:xfrm>
            <a:off x="2341440" y="1600560"/>
            <a:ext cx="3832200" cy="530640"/>
          </a:xfrm>
          <a:prstGeom prst="rightArrow">
            <a:avLst>
              <a:gd name="adj1" fmla="val 50000"/>
              <a:gd name="adj2" fmla="val 50000"/>
            </a:avLst>
          </a:prstGeom>
          <a:pattFill prst="ltUpDiag">
            <a:fgClr>
              <a:srgbClr val="d9d9d9"/>
            </a:fgClr>
            <a:bgClr>
              <a:srgbClr val="ffffff"/>
            </a:bgClr>
          </a:patt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9" name="CustomShape 6"/>
          <p:cNvSpPr/>
          <p:nvPr/>
        </p:nvSpPr>
        <p:spPr>
          <a:xfrm>
            <a:off x="3664800" y="1700640"/>
            <a:ext cx="1298160" cy="27216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Production phase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10" name="CustomShape 7"/>
          <p:cNvSpPr/>
          <p:nvPr/>
        </p:nvSpPr>
        <p:spPr>
          <a:xfrm>
            <a:off x="2341440" y="2192760"/>
            <a:ext cx="8043480" cy="586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DKRZ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1" name="CustomShape 8"/>
          <p:cNvSpPr/>
          <p:nvPr/>
        </p:nvSpPr>
        <p:spPr>
          <a:xfrm>
            <a:off x="6289200" y="2192760"/>
            <a:ext cx="4095720" cy="29232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ESGF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2" name="CustomShape 9"/>
          <p:cNvSpPr/>
          <p:nvPr/>
        </p:nvSpPr>
        <p:spPr>
          <a:xfrm>
            <a:off x="5177160" y="3123000"/>
            <a:ext cx="1078200" cy="5022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cmorized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3" name="CustomShape 10"/>
          <p:cNvSpPr/>
          <p:nvPr/>
        </p:nvSpPr>
        <p:spPr>
          <a:xfrm>
            <a:off x="5249160" y="5013000"/>
            <a:ext cx="1078200" cy="5022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native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4" name="CustomShape 11"/>
          <p:cNvSpPr/>
          <p:nvPr/>
        </p:nvSpPr>
        <p:spPr>
          <a:xfrm rot="2700000">
            <a:off x="3550320" y="3800160"/>
            <a:ext cx="153360" cy="15336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5" name="CustomShape 12"/>
          <p:cNvSpPr/>
          <p:nvPr/>
        </p:nvSpPr>
        <p:spPr>
          <a:xfrm>
            <a:off x="6473160" y="3200400"/>
            <a:ext cx="1236240" cy="4510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Technical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quality control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16" name="CustomShape 13"/>
          <p:cNvSpPr/>
          <p:nvPr/>
        </p:nvSpPr>
        <p:spPr>
          <a:xfrm>
            <a:off x="2080800" y="3429000"/>
            <a:ext cx="1342080" cy="47952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050" spc="-1" strike="noStrike">
                <a:solidFill>
                  <a:srgbClr val="000000"/>
                </a:solidFill>
                <a:latin typeface="Arial"/>
                <a:ea typeface="DejaVu Sans"/>
              </a:rPr>
              <a:t>write simulation output timestep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917" name="CustomShape 14"/>
          <p:cNvSpPr/>
          <p:nvPr/>
        </p:nvSpPr>
        <p:spPr>
          <a:xfrm>
            <a:off x="6473160" y="3666960"/>
            <a:ext cx="1236240" cy="502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publication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to ESGF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18" name="CustomShape 15"/>
          <p:cNvSpPr/>
          <p:nvPr/>
        </p:nvSpPr>
        <p:spPr>
          <a:xfrm>
            <a:off x="7841160" y="3573000"/>
            <a:ext cx="1078200" cy="5022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ESGF local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919" name="Group 16"/>
          <p:cNvGrpSpPr/>
          <p:nvPr/>
        </p:nvGrpSpPr>
        <p:grpSpPr>
          <a:xfrm>
            <a:off x="7761960" y="2825280"/>
            <a:ext cx="1202040" cy="681120"/>
            <a:chOff x="7761960" y="2825280"/>
            <a:chExt cx="1202040" cy="681120"/>
          </a:xfrm>
        </p:grpSpPr>
        <p:sp>
          <p:nvSpPr>
            <p:cNvPr id="920" name="CustomShape 17"/>
            <p:cNvSpPr/>
            <p:nvPr/>
          </p:nvSpPr>
          <p:spPr>
            <a:xfrm>
              <a:off x="7995960" y="3292200"/>
              <a:ext cx="746640" cy="214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1" name="CustomShape 18"/>
            <p:cNvSpPr/>
            <p:nvPr/>
          </p:nvSpPr>
          <p:spPr>
            <a:xfrm>
              <a:off x="7801560" y="3200400"/>
              <a:ext cx="387000" cy="306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2" name="CustomShape 19"/>
            <p:cNvSpPr/>
            <p:nvPr/>
          </p:nvSpPr>
          <p:spPr>
            <a:xfrm>
              <a:off x="7995960" y="2860200"/>
              <a:ext cx="669600" cy="646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3" name="CustomShape 20"/>
            <p:cNvSpPr/>
            <p:nvPr/>
          </p:nvSpPr>
          <p:spPr>
            <a:xfrm>
              <a:off x="8523360" y="3076200"/>
              <a:ext cx="440640" cy="430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4" name="CustomShape 21"/>
            <p:cNvSpPr/>
            <p:nvPr/>
          </p:nvSpPr>
          <p:spPr>
            <a:xfrm>
              <a:off x="7956360" y="3257280"/>
              <a:ext cx="746640" cy="214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5" name="CustomShape 22"/>
            <p:cNvSpPr/>
            <p:nvPr/>
          </p:nvSpPr>
          <p:spPr>
            <a:xfrm>
              <a:off x="7761960" y="3165480"/>
              <a:ext cx="387000" cy="306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6" name="CustomShape 23"/>
            <p:cNvSpPr/>
            <p:nvPr/>
          </p:nvSpPr>
          <p:spPr>
            <a:xfrm>
              <a:off x="7956360" y="2825280"/>
              <a:ext cx="669600" cy="6462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7" name="CustomShape 24"/>
            <p:cNvSpPr/>
            <p:nvPr/>
          </p:nvSpPr>
          <p:spPr>
            <a:xfrm>
              <a:off x="8483760" y="3041280"/>
              <a:ext cx="440640" cy="4302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8" name="CustomShape 25"/>
            <p:cNvSpPr/>
            <p:nvPr/>
          </p:nvSpPr>
          <p:spPr>
            <a:xfrm>
              <a:off x="7920720" y="3190320"/>
              <a:ext cx="976320" cy="18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70c0"/>
                  </a:solidFill>
                  <a:latin typeface="Arial"/>
                  <a:ea typeface="DejaVu Sans"/>
                </a:rPr>
                <a:t>ESGF remote</a:t>
              </a:r>
              <a:endParaRPr b="0" lang="en-US" sz="1200" spc="-1" strike="noStrike">
                <a:latin typeface="Arial"/>
              </a:endParaRPr>
            </a:p>
          </p:txBody>
        </p:sp>
      </p:grpSp>
      <p:pic>
        <p:nvPicPr>
          <p:cNvPr id="929" name="Grafik 46_1" descr=""/>
          <p:cNvPicPr/>
          <p:nvPr/>
        </p:nvPicPr>
        <p:blipFill>
          <a:blip r:embed="rId1"/>
          <a:stretch/>
        </p:blipFill>
        <p:spPr>
          <a:xfrm>
            <a:off x="8722800" y="4665240"/>
            <a:ext cx="2250000" cy="454680"/>
          </a:xfrm>
          <a:prstGeom prst="rect">
            <a:avLst/>
          </a:prstGeom>
          <a:ln>
            <a:noFill/>
          </a:ln>
        </p:spPr>
      </p:pic>
      <p:sp>
        <p:nvSpPr>
          <p:cNvPr id="930" name="CustomShape 26"/>
          <p:cNvSpPr/>
          <p:nvPr/>
        </p:nvSpPr>
        <p:spPr>
          <a:xfrm>
            <a:off x="3784680" y="3095280"/>
            <a:ext cx="1257840" cy="11541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rIns="0" tIns="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Create compliance  to CMIP conventions (CMORize, Metadata, etc.)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31" name="CustomShape 27"/>
          <p:cNvSpPr/>
          <p:nvPr/>
        </p:nvSpPr>
        <p:spPr>
          <a:xfrm>
            <a:off x="3784680" y="4265640"/>
            <a:ext cx="1257840" cy="5295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monitoring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32" name="CustomShape 28"/>
          <p:cNvSpPr/>
          <p:nvPr/>
        </p:nvSpPr>
        <p:spPr>
          <a:xfrm>
            <a:off x="4855320" y="4313520"/>
            <a:ext cx="142200" cy="111240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3" name="CustomShape 29"/>
          <p:cNvSpPr/>
          <p:nvPr/>
        </p:nvSpPr>
        <p:spPr>
          <a:xfrm flipH="1" rot="16200000">
            <a:off x="7269120" y="2085480"/>
            <a:ext cx="236880" cy="4919760"/>
          </a:xfrm>
          <a:prstGeom prst="bentConnector3">
            <a:avLst>
              <a:gd name="adj1" fmla="val 24254"/>
            </a:avLst>
          </a:pr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4" name="CustomShape 30"/>
          <p:cNvSpPr/>
          <p:nvPr/>
        </p:nvSpPr>
        <p:spPr>
          <a:xfrm>
            <a:off x="9304560" y="2997000"/>
            <a:ext cx="1103400" cy="6055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routine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evaluation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935" name="CustomShape 31"/>
          <p:cNvSpPr/>
          <p:nvPr/>
        </p:nvSpPr>
        <p:spPr>
          <a:xfrm>
            <a:off x="10206720" y="3421800"/>
            <a:ext cx="142200" cy="111240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6" name="CustomShape 32"/>
          <p:cNvSpPr/>
          <p:nvPr/>
        </p:nvSpPr>
        <p:spPr>
          <a:xfrm rot="5400000">
            <a:off x="9500400" y="3885480"/>
            <a:ext cx="1128600" cy="428040"/>
          </a:xfrm>
          <a:prstGeom prst="bentConnector3">
            <a:avLst>
              <a:gd name="adj1" fmla="val 78525"/>
            </a:avLst>
          </a:pr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7" name="CustomShape 33"/>
          <p:cNvSpPr/>
          <p:nvPr/>
        </p:nvSpPr>
        <p:spPr>
          <a:xfrm flipV="1">
            <a:off x="3682080" y="3670920"/>
            <a:ext cx="100800" cy="14940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8" name="CustomShape 34"/>
          <p:cNvSpPr/>
          <p:nvPr/>
        </p:nvSpPr>
        <p:spPr>
          <a:xfrm flipH="1" rot="16200000">
            <a:off x="3800160" y="3816000"/>
            <a:ext cx="1329480" cy="1565280"/>
          </a:xfrm>
          <a:prstGeom prst="bentConnector2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9" name="Line 35"/>
          <p:cNvSpPr/>
          <p:nvPr/>
        </p:nvSpPr>
        <p:spPr>
          <a:xfrm flipV="1">
            <a:off x="5043960" y="3374640"/>
            <a:ext cx="132840" cy="29844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0" name="CustomShape 36"/>
          <p:cNvSpPr/>
          <p:nvPr/>
        </p:nvSpPr>
        <p:spPr>
          <a:xfrm>
            <a:off x="6257160" y="3375000"/>
            <a:ext cx="214200" cy="5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1" name="Line 37"/>
          <p:cNvSpPr/>
          <p:nvPr/>
        </p:nvSpPr>
        <p:spPr>
          <a:xfrm flipV="1">
            <a:off x="7711200" y="3825000"/>
            <a:ext cx="129960" cy="9360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2" name="Line 38"/>
          <p:cNvSpPr/>
          <p:nvPr/>
        </p:nvSpPr>
        <p:spPr>
          <a:xfrm flipV="1">
            <a:off x="8867520" y="3599280"/>
            <a:ext cx="167040" cy="1576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3" name="CustomShape 39"/>
          <p:cNvSpPr/>
          <p:nvPr/>
        </p:nvSpPr>
        <p:spPr>
          <a:xfrm>
            <a:off x="9034920" y="3363840"/>
            <a:ext cx="43920" cy="4698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4" name="Line 40"/>
          <p:cNvSpPr/>
          <p:nvPr/>
        </p:nvSpPr>
        <p:spPr>
          <a:xfrm>
            <a:off x="8965440" y="3292200"/>
            <a:ext cx="69120" cy="3070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5" name="Line 41"/>
          <p:cNvSpPr/>
          <p:nvPr/>
        </p:nvSpPr>
        <p:spPr>
          <a:xfrm flipV="1">
            <a:off x="9080280" y="3300480"/>
            <a:ext cx="224280" cy="29880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6" name="Line 42"/>
          <p:cNvSpPr/>
          <p:nvPr/>
        </p:nvSpPr>
        <p:spPr>
          <a:xfrm flipH="1">
            <a:off x="9771120" y="3603960"/>
            <a:ext cx="86040" cy="651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7" name="CustomShape 43"/>
          <p:cNvSpPr/>
          <p:nvPr/>
        </p:nvSpPr>
        <p:spPr>
          <a:xfrm>
            <a:off x="9324720" y="3669480"/>
            <a:ext cx="891000" cy="4057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0" bIns="45000">
            <a:no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web visualization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48" name="CustomShape 44"/>
          <p:cNvSpPr/>
          <p:nvPr/>
        </p:nvSpPr>
        <p:spPr>
          <a:xfrm>
            <a:off x="9065520" y="1600560"/>
            <a:ext cx="1319400" cy="530280"/>
          </a:xfrm>
          <a:prstGeom prst="rightArrow">
            <a:avLst>
              <a:gd name="adj1" fmla="val 50000"/>
              <a:gd name="adj2" fmla="val 50000"/>
            </a:avLst>
          </a:prstGeom>
          <a:pattFill prst="ltDnDiag">
            <a:fgClr>
              <a:srgbClr val="d9d9d9"/>
            </a:fgClr>
            <a:bgClr>
              <a:srgbClr val="ffffff"/>
            </a:bgClr>
          </a:patt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9" name="CustomShape 45"/>
          <p:cNvSpPr/>
          <p:nvPr/>
        </p:nvSpPr>
        <p:spPr>
          <a:xfrm>
            <a:off x="8978400" y="1701000"/>
            <a:ext cx="14295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Routine evaluation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50" name="CustomShape 46"/>
          <p:cNvSpPr/>
          <p:nvPr/>
        </p:nvSpPr>
        <p:spPr>
          <a:xfrm>
            <a:off x="5119200" y="3788640"/>
            <a:ext cx="1243080" cy="460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Scientific quality control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51" name="CustomShape 47"/>
          <p:cNvSpPr/>
          <p:nvPr/>
        </p:nvSpPr>
        <p:spPr>
          <a:xfrm>
            <a:off x="6195600" y="3872520"/>
            <a:ext cx="142200" cy="111240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2" name="CustomShape 48"/>
          <p:cNvSpPr/>
          <p:nvPr/>
        </p:nvSpPr>
        <p:spPr>
          <a:xfrm>
            <a:off x="2342160" y="3947400"/>
            <a:ext cx="1104840" cy="989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Climate model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53" name="Line 49"/>
          <p:cNvSpPr/>
          <p:nvPr/>
        </p:nvSpPr>
        <p:spPr>
          <a:xfrm>
            <a:off x="5716800" y="3626640"/>
            <a:ext cx="24480" cy="16164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4" name="CustomShape 50"/>
          <p:cNvSpPr/>
          <p:nvPr/>
        </p:nvSpPr>
        <p:spPr>
          <a:xfrm flipH="1" rot="16200000">
            <a:off x="7717680" y="2534760"/>
            <a:ext cx="678240" cy="3579480"/>
          </a:xfrm>
          <a:prstGeom prst="bentConnector3">
            <a:avLst>
              <a:gd name="adj1" fmla="val 72416"/>
            </a:avLst>
          </a:pr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Line 1"/>
          <p:cNvSpPr/>
          <p:nvPr/>
        </p:nvSpPr>
        <p:spPr>
          <a:xfrm>
            <a:off x="3375720" y="3879000"/>
            <a:ext cx="14400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6" name="CustomShape 2"/>
          <p:cNvSpPr/>
          <p:nvPr/>
        </p:nvSpPr>
        <p:spPr>
          <a:xfrm>
            <a:off x="432360" y="458640"/>
            <a:ext cx="8170200" cy="736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DejaVu Sans"/>
              </a:rPr>
              <a:t>Integration of the ESMValTool into the CMIP6 Workflow at the DKRZ</a:t>
            </a:r>
            <a:br/>
            <a:endParaRPr b="0" lang="en-US" sz="2400" spc="-1" strike="noStrike">
              <a:latin typeface="Arial"/>
            </a:endParaRPr>
          </a:p>
        </p:txBody>
      </p:sp>
      <p:sp>
        <p:nvSpPr>
          <p:cNvPr id="957" name="CustomShape 3"/>
          <p:cNvSpPr/>
          <p:nvPr/>
        </p:nvSpPr>
        <p:spPr>
          <a:xfrm>
            <a:off x="6188040" y="1600560"/>
            <a:ext cx="2845080" cy="530280"/>
          </a:xfrm>
          <a:prstGeom prst="rightArrow">
            <a:avLst>
              <a:gd name="adj1" fmla="val 50000"/>
              <a:gd name="adj2" fmla="val 50000"/>
            </a:avLst>
          </a:prstGeom>
          <a:pattFill prst="ltDnDiag">
            <a:fgClr>
              <a:srgbClr val="d9d9d9"/>
            </a:fgClr>
            <a:bgClr>
              <a:srgbClr val="ffffff"/>
            </a:bgClr>
          </a:patt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8" name="CustomShape 4"/>
          <p:cNvSpPr/>
          <p:nvPr/>
        </p:nvSpPr>
        <p:spPr>
          <a:xfrm>
            <a:off x="6197040" y="1700640"/>
            <a:ext cx="28818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Data management phase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59" name="CustomShape 5"/>
          <p:cNvSpPr/>
          <p:nvPr/>
        </p:nvSpPr>
        <p:spPr>
          <a:xfrm>
            <a:off x="2341440" y="1600560"/>
            <a:ext cx="3832200" cy="530640"/>
          </a:xfrm>
          <a:prstGeom prst="rightArrow">
            <a:avLst>
              <a:gd name="adj1" fmla="val 50000"/>
              <a:gd name="adj2" fmla="val 50000"/>
            </a:avLst>
          </a:prstGeom>
          <a:pattFill prst="ltUpDiag">
            <a:fgClr>
              <a:srgbClr val="d9d9d9"/>
            </a:fgClr>
            <a:bgClr>
              <a:srgbClr val="ffffff"/>
            </a:bgClr>
          </a:patt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0" name="CustomShape 6"/>
          <p:cNvSpPr/>
          <p:nvPr/>
        </p:nvSpPr>
        <p:spPr>
          <a:xfrm>
            <a:off x="3664800" y="1700640"/>
            <a:ext cx="1298160" cy="27216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Production phase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961" name="CustomShape 7"/>
          <p:cNvSpPr/>
          <p:nvPr/>
        </p:nvSpPr>
        <p:spPr>
          <a:xfrm>
            <a:off x="2341440" y="2192760"/>
            <a:ext cx="8043480" cy="586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DKRZ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62" name="CustomShape 8"/>
          <p:cNvSpPr/>
          <p:nvPr/>
        </p:nvSpPr>
        <p:spPr>
          <a:xfrm>
            <a:off x="6289200" y="2192760"/>
            <a:ext cx="4095720" cy="29232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ESGF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63" name="CustomShape 9"/>
          <p:cNvSpPr/>
          <p:nvPr/>
        </p:nvSpPr>
        <p:spPr>
          <a:xfrm>
            <a:off x="5177160" y="3123000"/>
            <a:ext cx="1078200" cy="5022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cmorized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64" name="CustomShape 10"/>
          <p:cNvSpPr/>
          <p:nvPr/>
        </p:nvSpPr>
        <p:spPr>
          <a:xfrm>
            <a:off x="5249160" y="5013000"/>
            <a:ext cx="1078200" cy="5022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native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65" name="CustomShape 11"/>
          <p:cNvSpPr/>
          <p:nvPr/>
        </p:nvSpPr>
        <p:spPr>
          <a:xfrm rot="2700000">
            <a:off x="3550320" y="3800160"/>
            <a:ext cx="153360" cy="15336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6" name="CustomShape 12"/>
          <p:cNvSpPr/>
          <p:nvPr/>
        </p:nvSpPr>
        <p:spPr>
          <a:xfrm>
            <a:off x="6473160" y="3200400"/>
            <a:ext cx="1236240" cy="4510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Technical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quality control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67" name="CustomShape 13"/>
          <p:cNvSpPr/>
          <p:nvPr/>
        </p:nvSpPr>
        <p:spPr>
          <a:xfrm>
            <a:off x="2080800" y="3429000"/>
            <a:ext cx="1342080" cy="47952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050" spc="-1" strike="noStrike">
                <a:solidFill>
                  <a:srgbClr val="000000"/>
                </a:solidFill>
                <a:latin typeface="Arial"/>
                <a:ea typeface="DejaVu Sans"/>
              </a:rPr>
              <a:t>write simulation output timestep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968" name="CustomShape 14"/>
          <p:cNvSpPr/>
          <p:nvPr/>
        </p:nvSpPr>
        <p:spPr>
          <a:xfrm>
            <a:off x="6473160" y="3666960"/>
            <a:ext cx="1236240" cy="5022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publication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to ESGF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69" name="CustomShape 15"/>
          <p:cNvSpPr/>
          <p:nvPr/>
        </p:nvSpPr>
        <p:spPr>
          <a:xfrm>
            <a:off x="7841160" y="3573000"/>
            <a:ext cx="1078200" cy="5022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360">
            <a:solidFill>
              <a:srgbClr val="0099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ESGF local</a:t>
            </a:r>
            <a:endParaRPr b="0" lang="en-US" sz="1400" spc="-1" strike="noStrike">
              <a:latin typeface="Arial"/>
            </a:endParaRPr>
          </a:p>
        </p:txBody>
      </p:sp>
      <p:grpSp>
        <p:nvGrpSpPr>
          <p:cNvPr id="970" name="Group 16"/>
          <p:cNvGrpSpPr/>
          <p:nvPr/>
        </p:nvGrpSpPr>
        <p:grpSpPr>
          <a:xfrm>
            <a:off x="7761960" y="2825280"/>
            <a:ext cx="1202040" cy="681120"/>
            <a:chOff x="7761960" y="2825280"/>
            <a:chExt cx="1202040" cy="681120"/>
          </a:xfrm>
        </p:grpSpPr>
        <p:sp>
          <p:nvSpPr>
            <p:cNvPr id="971" name="CustomShape 17"/>
            <p:cNvSpPr/>
            <p:nvPr/>
          </p:nvSpPr>
          <p:spPr>
            <a:xfrm>
              <a:off x="7995960" y="3292200"/>
              <a:ext cx="746640" cy="214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2" name="CustomShape 18"/>
            <p:cNvSpPr/>
            <p:nvPr/>
          </p:nvSpPr>
          <p:spPr>
            <a:xfrm>
              <a:off x="7801560" y="3200400"/>
              <a:ext cx="387000" cy="306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3" name="CustomShape 19"/>
            <p:cNvSpPr/>
            <p:nvPr/>
          </p:nvSpPr>
          <p:spPr>
            <a:xfrm>
              <a:off x="7995960" y="2860200"/>
              <a:ext cx="669600" cy="646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4" name="CustomShape 20"/>
            <p:cNvSpPr/>
            <p:nvPr/>
          </p:nvSpPr>
          <p:spPr>
            <a:xfrm>
              <a:off x="8523360" y="3076200"/>
              <a:ext cx="440640" cy="430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5" name="CustomShape 21"/>
            <p:cNvSpPr/>
            <p:nvPr/>
          </p:nvSpPr>
          <p:spPr>
            <a:xfrm>
              <a:off x="7956360" y="3257280"/>
              <a:ext cx="746640" cy="214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6" name="CustomShape 22"/>
            <p:cNvSpPr/>
            <p:nvPr/>
          </p:nvSpPr>
          <p:spPr>
            <a:xfrm>
              <a:off x="7761960" y="3165480"/>
              <a:ext cx="387000" cy="306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7" name="CustomShape 23"/>
            <p:cNvSpPr/>
            <p:nvPr/>
          </p:nvSpPr>
          <p:spPr>
            <a:xfrm>
              <a:off x="7956360" y="2825280"/>
              <a:ext cx="669600" cy="6462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8" name="CustomShape 24"/>
            <p:cNvSpPr/>
            <p:nvPr/>
          </p:nvSpPr>
          <p:spPr>
            <a:xfrm>
              <a:off x="8483760" y="3041280"/>
              <a:ext cx="440640" cy="4302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79" name="CustomShape 25"/>
            <p:cNvSpPr/>
            <p:nvPr/>
          </p:nvSpPr>
          <p:spPr>
            <a:xfrm>
              <a:off x="7920720" y="3190320"/>
              <a:ext cx="976320" cy="18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200" spc="-1" strike="noStrike">
                  <a:solidFill>
                    <a:srgbClr val="0070c0"/>
                  </a:solidFill>
                  <a:latin typeface="Arial"/>
                  <a:ea typeface="DejaVu Sans"/>
                </a:rPr>
                <a:t>ESGF remote</a:t>
              </a:r>
              <a:endParaRPr b="0" lang="en-US" sz="1200" spc="-1" strike="noStrike">
                <a:latin typeface="Arial"/>
              </a:endParaRPr>
            </a:p>
          </p:txBody>
        </p:sp>
      </p:grpSp>
      <p:pic>
        <p:nvPicPr>
          <p:cNvPr id="980" name="Grafik 46_0" descr=""/>
          <p:cNvPicPr/>
          <p:nvPr/>
        </p:nvPicPr>
        <p:blipFill>
          <a:blip r:embed="rId1"/>
          <a:stretch/>
        </p:blipFill>
        <p:spPr>
          <a:xfrm>
            <a:off x="8722800" y="4665240"/>
            <a:ext cx="2250000" cy="454680"/>
          </a:xfrm>
          <a:prstGeom prst="rect">
            <a:avLst/>
          </a:prstGeom>
          <a:ln>
            <a:noFill/>
          </a:ln>
        </p:spPr>
      </p:pic>
      <p:sp>
        <p:nvSpPr>
          <p:cNvPr id="981" name="CustomShape 26"/>
          <p:cNvSpPr/>
          <p:nvPr/>
        </p:nvSpPr>
        <p:spPr>
          <a:xfrm>
            <a:off x="3784680" y="3095280"/>
            <a:ext cx="1257840" cy="11541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rIns="0" tIns="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Create compliance  to CMIP conventions (CMORize, Metadata, etc.)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82" name="CustomShape 27"/>
          <p:cNvSpPr/>
          <p:nvPr/>
        </p:nvSpPr>
        <p:spPr>
          <a:xfrm>
            <a:off x="5212080" y="5596920"/>
            <a:ext cx="1257840" cy="5295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monitoring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983" name="CustomShape 28"/>
          <p:cNvSpPr/>
          <p:nvPr/>
        </p:nvSpPr>
        <p:spPr>
          <a:xfrm flipV="1">
            <a:off x="6217920" y="5760720"/>
            <a:ext cx="142200" cy="182880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4" name="CustomShape 29"/>
          <p:cNvSpPr/>
          <p:nvPr/>
        </p:nvSpPr>
        <p:spPr>
          <a:xfrm>
            <a:off x="9304560" y="2997000"/>
            <a:ext cx="1103400" cy="6055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routine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evaluation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100" spc="-1" strike="noStrike">
              <a:latin typeface="Arial"/>
            </a:endParaRPr>
          </a:p>
        </p:txBody>
      </p:sp>
      <p:sp>
        <p:nvSpPr>
          <p:cNvPr id="985" name="CustomShape 30"/>
          <p:cNvSpPr/>
          <p:nvPr/>
        </p:nvSpPr>
        <p:spPr>
          <a:xfrm>
            <a:off x="10206720" y="3421800"/>
            <a:ext cx="142200" cy="111240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6" name="CustomShape 31"/>
          <p:cNvSpPr/>
          <p:nvPr/>
        </p:nvSpPr>
        <p:spPr>
          <a:xfrm rot="5400000">
            <a:off x="9500400" y="3885480"/>
            <a:ext cx="1128600" cy="428040"/>
          </a:xfrm>
          <a:prstGeom prst="bentConnector3">
            <a:avLst>
              <a:gd name="adj1" fmla="val 78525"/>
            </a:avLst>
          </a:pr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7" name="CustomShape 32"/>
          <p:cNvSpPr/>
          <p:nvPr/>
        </p:nvSpPr>
        <p:spPr>
          <a:xfrm flipV="1">
            <a:off x="3682080" y="3670920"/>
            <a:ext cx="100800" cy="149400"/>
          </a:xfrm>
          <a:prstGeom prst="bentConnector3">
            <a:avLst>
              <a:gd name="adj1" fmla="val 50000"/>
            </a:avLst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8" name="CustomShape 33"/>
          <p:cNvSpPr/>
          <p:nvPr/>
        </p:nvSpPr>
        <p:spPr>
          <a:xfrm flipH="1" rot="16200000">
            <a:off x="3800160" y="3816000"/>
            <a:ext cx="1329480" cy="1565280"/>
          </a:xfrm>
          <a:prstGeom prst="bentConnector2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9" name="Line 34"/>
          <p:cNvSpPr/>
          <p:nvPr/>
        </p:nvSpPr>
        <p:spPr>
          <a:xfrm flipV="1">
            <a:off x="5043960" y="3374640"/>
            <a:ext cx="132840" cy="29844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0" name="CustomShape 35"/>
          <p:cNvSpPr/>
          <p:nvPr/>
        </p:nvSpPr>
        <p:spPr>
          <a:xfrm>
            <a:off x="6257160" y="3375000"/>
            <a:ext cx="214200" cy="50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1" name="Line 36"/>
          <p:cNvSpPr/>
          <p:nvPr/>
        </p:nvSpPr>
        <p:spPr>
          <a:xfrm flipV="1">
            <a:off x="7711200" y="3825000"/>
            <a:ext cx="129960" cy="9360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2" name="Line 37"/>
          <p:cNvSpPr/>
          <p:nvPr/>
        </p:nvSpPr>
        <p:spPr>
          <a:xfrm flipV="1">
            <a:off x="8867520" y="3599280"/>
            <a:ext cx="167040" cy="1576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3" name="CustomShape 38"/>
          <p:cNvSpPr/>
          <p:nvPr/>
        </p:nvSpPr>
        <p:spPr>
          <a:xfrm>
            <a:off x="9034920" y="3363840"/>
            <a:ext cx="43920" cy="4698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4" name="Line 39"/>
          <p:cNvSpPr/>
          <p:nvPr/>
        </p:nvSpPr>
        <p:spPr>
          <a:xfrm>
            <a:off x="8965440" y="3292200"/>
            <a:ext cx="69120" cy="3070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5" name="Line 40"/>
          <p:cNvSpPr/>
          <p:nvPr/>
        </p:nvSpPr>
        <p:spPr>
          <a:xfrm flipV="1">
            <a:off x="9080280" y="3300480"/>
            <a:ext cx="224280" cy="29880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6" name="Line 41"/>
          <p:cNvSpPr/>
          <p:nvPr/>
        </p:nvSpPr>
        <p:spPr>
          <a:xfrm flipH="1">
            <a:off x="9771120" y="3603960"/>
            <a:ext cx="86040" cy="651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7" name="CustomShape 42"/>
          <p:cNvSpPr/>
          <p:nvPr/>
        </p:nvSpPr>
        <p:spPr>
          <a:xfrm>
            <a:off x="9324720" y="3669480"/>
            <a:ext cx="891000" cy="4057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0" bIns="45000">
            <a:no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web visualization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98" name="CustomShape 43"/>
          <p:cNvSpPr/>
          <p:nvPr/>
        </p:nvSpPr>
        <p:spPr>
          <a:xfrm>
            <a:off x="9065520" y="1600560"/>
            <a:ext cx="1319400" cy="530280"/>
          </a:xfrm>
          <a:prstGeom prst="rightArrow">
            <a:avLst>
              <a:gd name="adj1" fmla="val 50000"/>
              <a:gd name="adj2" fmla="val 50000"/>
            </a:avLst>
          </a:prstGeom>
          <a:pattFill prst="ltDnDiag">
            <a:fgClr>
              <a:srgbClr val="d9d9d9"/>
            </a:fgClr>
            <a:bgClr>
              <a:srgbClr val="ffffff"/>
            </a:bgClr>
          </a:patt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9" name="CustomShape 44"/>
          <p:cNvSpPr/>
          <p:nvPr/>
        </p:nvSpPr>
        <p:spPr>
          <a:xfrm>
            <a:off x="8978400" y="1701000"/>
            <a:ext cx="14295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Routine evaluation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000" name="CustomShape 45"/>
          <p:cNvSpPr/>
          <p:nvPr/>
        </p:nvSpPr>
        <p:spPr>
          <a:xfrm>
            <a:off x="5119200" y="3788640"/>
            <a:ext cx="1243080" cy="460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100" spc="-1" strike="noStrike">
                <a:solidFill>
                  <a:srgbClr val="000000"/>
                </a:solidFill>
                <a:latin typeface="Arial"/>
                <a:ea typeface="DejaVu Sans"/>
              </a:rPr>
              <a:t>Scientific quality control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001" name="CustomShape 46"/>
          <p:cNvSpPr/>
          <p:nvPr/>
        </p:nvSpPr>
        <p:spPr>
          <a:xfrm>
            <a:off x="6195600" y="3872520"/>
            <a:ext cx="142200" cy="111240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2" name="CustomShape 47"/>
          <p:cNvSpPr/>
          <p:nvPr/>
        </p:nvSpPr>
        <p:spPr>
          <a:xfrm>
            <a:off x="2342160" y="3947400"/>
            <a:ext cx="1104840" cy="989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Climate model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03" name="Line 48"/>
          <p:cNvSpPr/>
          <p:nvPr/>
        </p:nvSpPr>
        <p:spPr>
          <a:xfrm>
            <a:off x="5716800" y="3626640"/>
            <a:ext cx="24480" cy="16164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4" name="CustomShape 49"/>
          <p:cNvSpPr/>
          <p:nvPr/>
        </p:nvSpPr>
        <p:spPr>
          <a:xfrm flipH="1" rot="16200000">
            <a:off x="7717680" y="2534760"/>
            <a:ext cx="678240" cy="3579480"/>
          </a:xfrm>
          <a:prstGeom prst="bentConnector3">
            <a:avLst>
              <a:gd name="adj1" fmla="val 72416"/>
            </a:avLst>
          </a:pr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005" name="Line 50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000000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CustomShape 1"/>
          <p:cNvSpPr/>
          <p:nvPr/>
        </p:nvSpPr>
        <p:spPr>
          <a:xfrm>
            <a:off x="5577840" y="4023360"/>
            <a:ext cx="5943600" cy="20116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07" name="TextShape 2"/>
          <p:cNvSpPr txBox="1"/>
          <p:nvPr/>
        </p:nvSpPr>
        <p:spPr>
          <a:xfrm>
            <a:off x="2743200" y="1371600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Rescheduling cycle (8h)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08" name="CustomShape 3"/>
          <p:cNvSpPr/>
          <p:nvPr/>
        </p:nvSpPr>
        <p:spPr>
          <a:xfrm>
            <a:off x="457200" y="133200"/>
            <a:ext cx="8227800" cy="6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DejaVu Sans"/>
              </a:rPr>
              <a:t>ESMValTool Quicklook-monitoring (EMAC)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09" name="CustomShape 4"/>
          <p:cNvSpPr/>
          <p:nvPr/>
        </p:nvSpPr>
        <p:spPr>
          <a:xfrm>
            <a:off x="1280160" y="1554480"/>
            <a:ext cx="1097280" cy="7315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Climate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model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0" name="CustomShape 5"/>
          <p:cNvSpPr/>
          <p:nvPr/>
        </p:nvSpPr>
        <p:spPr>
          <a:xfrm>
            <a:off x="2011680" y="2194560"/>
            <a:ext cx="914400" cy="1097280"/>
          </a:xfrm>
          <a:prstGeom prst="flowChartDocumen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Job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script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1" name="CustomShape 6"/>
          <p:cNvSpPr/>
          <p:nvPr/>
        </p:nvSpPr>
        <p:spPr>
          <a:xfrm>
            <a:off x="3200400" y="2251800"/>
            <a:ext cx="524520" cy="582840"/>
          </a:xfrm>
          <a:custGeom>
            <a:avLst/>
            <a:gdLst/>
            <a:ahLst/>
            <a:rect l="0" t="0" r="r" b="b"/>
            <a:pathLst>
              <a:path w="1596" h="1620">
                <a:moveTo>
                  <a:pt x="436" y="653"/>
                </a:moveTo>
                <a:lnTo>
                  <a:pt x="430" y="677"/>
                </a:lnTo>
                <a:lnTo>
                  <a:pt x="424" y="701"/>
                </a:lnTo>
                <a:lnTo>
                  <a:pt x="420" y="726"/>
                </a:lnTo>
                <a:lnTo>
                  <a:pt x="417" y="750"/>
                </a:lnTo>
                <a:lnTo>
                  <a:pt x="415" y="775"/>
                </a:lnTo>
                <a:lnTo>
                  <a:pt x="414" y="800"/>
                </a:lnTo>
                <a:lnTo>
                  <a:pt x="414" y="825"/>
                </a:lnTo>
                <a:lnTo>
                  <a:pt x="416" y="850"/>
                </a:lnTo>
                <a:lnTo>
                  <a:pt x="418" y="875"/>
                </a:lnTo>
                <a:lnTo>
                  <a:pt x="422" y="900"/>
                </a:lnTo>
                <a:lnTo>
                  <a:pt x="426" y="924"/>
                </a:lnTo>
                <a:lnTo>
                  <a:pt x="432" y="948"/>
                </a:lnTo>
                <a:lnTo>
                  <a:pt x="439" y="972"/>
                </a:lnTo>
                <a:lnTo>
                  <a:pt x="447" y="995"/>
                </a:lnTo>
                <a:lnTo>
                  <a:pt x="456" y="1018"/>
                </a:lnTo>
                <a:lnTo>
                  <a:pt x="466" y="1041"/>
                </a:lnTo>
                <a:lnTo>
                  <a:pt x="477" y="1063"/>
                </a:lnTo>
                <a:lnTo>
                  <a:pt x="488" y="1084"/>
                </a:lnTo>
                <a:lnTo>
                  <a:pt x="501" y="1104"/>
                </a:lnTo>
                <a:lnTo>
                  <a:pt x="515" y="1124"/>
                </a:lnTo>
                <a:lnTo>
                  <a:pt x="530" y="1143"/>
                </a:lnTo>
                <a:lnTo>
                  <a:pt x="545" y="1161"/>
                </a:lnTo>
                <a:lnTo>
                  <a:pt x="561" y="1178"/>
                </a:lnTo>
                <a:lnTo>
                  <a:pt x="578" y="1195"/>
                </a:lnTo>
                <a:lnTo>
                  <a:pt x="596" y="1210"/>
                </a:lnTo>
                <a:lnTo>
                  <a:pt x="614" y="1225"/>
                </a:lnTo>
                <a:lnTo>
                  <a:pt x="633" y="1238"/>
                </a:lnTo>
                <a:lnTo>
                  <a:pt x="653" y="1250"/>
                </a:lnTo>
                <a:lnTo>
                  <a:pt x="673" y="1261"/>
                </a:lnTo>
                <a:lnTo>
                  <a:pt x="694" y="1271"/>
                </a:lnTo>
                <a:lnTo>
                  <a:pt x="715" y="1280"/>
                </a:lnTo>
                <a:lnTo>
                  <a:pt x="736" y="1288"/>
                </a:lnTo>
                <a:lnTo>
                  <a:pt x="758" y="1295"/>
                </a:lnTo>
                <a:lnTo>
                  <a:pt x="780" y="1300"/>
                </a:lnTo>
                <a:lnTo>
                  <a:pt x="802" y="1304"/>
                </a:lnTo>
                <a:lnTo>
                  <a:pt x="824" y="1307"/>
                </a:lnTo>
                <a:lnTo>
                  <a:pt x="847" y="1309"/>
                </a:lnTo>
                <a:lnTo>
                  <a:pt x="869" y="1309"/>
                </a:lnTo>
                <a:lnTo>
                  <a:pt x="892" y="1308"/>
                </a:lnTo>
                <a:lnTo>
                  <a:pt x="914" y="1306"/>
                </a:lnTo>
                <a:lnTo>
                  <a:pt x="936" y="1303"/>
                </a:lnTo>
                <a:lnTo>
                  <a:pt x="958" y="1298"/>
                </a:lnTo>
                <a:lnTo>
                  <a:pt x="980" y="1292"/>
                </a:lnTo>
                <a:lnTo>
                  <a:pt x="1002" y="1285"/>
                </a:lnTo>
                <a:lnTo>
                  <a:pt x="1023" y="1277"/>
                </a:lnTo>
                <a:lnTo>
                  <a:pt x="1044" y="1268"/>
                </a:lnTo>
                <a:lnTo>
                  <a:pt x="1064" y="1257"/>
                </a:lnTo>
                <a:lnTo>
                  <a:pt x="1084" y="1246"/>
                </a:lnTo>
                <a:lnTo>
                  <a:pt x="1104" y="1233"/>
                </a:lnTo>
                <a:lnTo>
                  <a:pt x="1122" y="1219"/>
                </a:lnTo>
                <a:lnTo>
                  <a:pt x="1141" y="1205"/>
                </a:lnTo>
                <a:lnTo>
                  <a:pt x="1158" y="1189"/>
                </a:lnTo>
                <a:lnTo>
                  <a:pt x="1175" y="1172"/>
                </a:lnTo>
                <a:lnTo>
                  <a:pt x="1191" y="1155"/>
                </a:lnTo>
                <a:lnTo>
                  <a:pt x="1206" y="1136"/>
                </a:lnTo>
                <a:lnTo>
                  <a:pt x="1220" y="1117"/>
                </a:lnTo>
                <a:lnTo>
                  <a:pt x="1234" y="1097"/>
                </a:lnTo>
                <a:lnTo>
                  <a:pt x="1246" y="1076"/>
                </a:lnTo>
                <a:lnTo>
                  <a:pt x="1258" y="1055"/>
                </a:lnTo>
                <a:lnTo>
                  <a:pt x="1268" y="1033"/>
                </a:lnTo>
                <a:lnTo>
                  <a:pt x="1278" y="1010"/>
                </a:lnTo>
                <a:lnTo>
                  <a:pt x="1286" y="987"/>
                </a:lnTo>
                <a:lnTo>
                  <a:pt x="1294" y="963"/>
                </a:lnTo>
                <a:lnTo>
                  <a:pt x="1300" y="939"/>
                </a:lnTo>
                <a:lnTo>
                  <a:pt x="1306" y="915"/>
                </a:lnTo>
                <a:lnTo>
                  <a:pt x="1310" y="891"/>
                </a:lnTo>
                <a:lnTo>
                  <a:pt x="1313" y="866"/>
                </a:lnTo>
                <a:lnTo>
                  <a:pt x="1315" y="841"/>
                </a:lnTo>
                <a:lnTo>
                  <a:pt x="1316" y="816"/>
                </a:lnTo>
                <a:lnTo>
                  <a:pt x="1316" y="791"/>
                </a:lnTo>
                <a:lnTo>
                  <a:pt x="1314" y="766"/>
                </a:lnTo>
                <a:lnTo>
                  <a:pt x="1312" y="741"/>
                </a:lnTo>
                <a:lnTo>
                  <a:pt x="1308" y="717"/>
                </a:lnTo>
                <a:lnTo>
                  <a:pt x="1304" y="692"/>
                </a:lnTo>
                <a:lnTo>
                  <a:pt x="1298" y="668"/>
                </a:lnTo>
                <a:lnTo>
                  <a:pt x="1291" y="644"/>
                </a:lnTo>
                <a:lnTo>
                  <a:pt x="1283" y="621"/>
                </a:lnTo>
                <a:lnTo>
                  <a:pt x="1274" y="598"/>
                </a:lnTo>
                <a:lnTo>
                  <a:pt x="1265" y="576"/>
                </a:lnTo>
                <a:lnTo>
                  <a:pt x="1254" y="554"/>
                </a:lnTo>
                <a:lnTo>
                  <a:pt x="1242" y="533"/>
                </a:lnTo>
                <a:lnTo>
                  <a:pt x="1229" y="512"/>
                </a:lnTo>
                <a:lnTo>
                  <a:pt x="1215" y="492"/>
                </a:lnTo>
                <a:lnTo>
                  <a:pt x="1201" y="473"/>
                </a:lnTo>
                <a:lnTo>
                  <a:pt x="1185" y="455"/>
                </a:lnTo>
                <a:lnTo>
                  <a:pt x="1169" y="438"/>
                </a:lnTo>
                <a:lnTo>
                  <a:pt x="1152" y="421"/>
                </a:lnTo>
                <a:lnTo>
                  <a:pt x="1134" y="406"/>
                </a:lnTo>
                <a:lnTo>
                  <a:pt x="1116" y="392"/>
                </a:lnTo>
                <a:lnTo>
                  <a:pt x="1097" y="378"/>
                </a:lnTo>
                <a:lnTo>
                  <a:pt x="1077" y="366"/>
                </a:lnTo>
                <a:lnTo>
                  <a:pt x="1057" y="355"/>
                </a:lnTo>
                <a:lnTo>
                  <a:pt x="1037" y="345"/>
                </a:lnTo>
                <a:lnTo>
                  <a:pt x="1016" y="336"/>
                </a:lnTo>
                <a:lnTo>
                  <a:pt x="994" y="328"/>
                </a:lnTo>
                <a:lnTo>
                  <a:pt x="973" y="321"/>
                </a:lnTo>
                <a:lnTo>
                  <a:pt x="951" y="316"/>
                </a:lnTo>
                <a:lnTo>
                  <a:pt x="928" y="312"/>
                </a:lnTo>
                <a:lnTo>
                  <a:pt x="906" y="309"/>
                </a:lnTo>
                <a:lnTo>
                  <a:pt x="884" y="307"/>
                </a:lnTo>
                <a:lnTo>
                  <a:pt x="896" y="0"/>
                </a:lnTo>
                <a:lnTo>
                  <a:pt x="932" y="2"/>
                </a:lnTo>
                <a:lnTo>
                  <a:pt x="968" y="7"/>
                </a:lnTo>
                <a:lnTo>
                  <a:pt x="1004" y="14"/>
                </a:lnTo>
                <a:lnTo>
                  <a:pt x="1040" y="22"/>
                </a:lnTo>
                <a:lnTo>
                  <a:pt x="1075" y="33"/>
                </a:lnTo>
                <a:lnTo>
                  <a:pt x="1109" y="45"/>
                </a:lnTo>
                <a:lnTo>
                  <a:pt x="1143" y="60"/>
                </a:lnTo>
                <a:lnTo>
                  <a:pt x="1177" y="76"/>
                </a:lnTo>
                <a:lnTo>
                  <a:pt x="1209" y="94"/>
                </a:lnTo>
                <a:lnTo>
                  <a:pt x="1241" y="114"/>
                </a:lnTo>
                <a:lnTo>
                  <a:pt x="1271" y="136"/>
                </a:lnTo>
                <a:lnTo>
                  <a:pt x="1301" y="159"/>
                </a:lnTo>
                <a:lnTo>
                  <a:pt x="1330" y="184"/>
                </a:lnTo>
                <a:lnTo>
                  <a:pt x="1357" y="210"/>
                </a:lnTo>
                <a:lnTo>
                  <a:pt x="1383" y="238"/>
                </a:lnTo>
                <a:lnTo>
                  <a:pt x="1408" y="268"/>
                </a:lnTo>
                <a:lnTo>
                  <a:pt x="1432" y="298"/>
                </a:lnTo>
                <a:lnTo>
                  <a:pt x="1454" y="330"/>
                </a:lnTo>
                <a:lnTo>
                  <a:pt x="1475" y="364"/>
                </a:lnTo>
                <a:lnTo>
                  <a:pt x="1494" y="398"/>
                </a:lnTo>
                <a:lnTo>
                  <a:pt x="1512" y="433"/>
                </a:lnTo>
                <a:lnTo>
                  <a:pt x="1528" y="469"/>
                </a:lnTo>
                <a:lnTo>
                  <a:pt x="1542" y="506"/>
                </a:lnTo>
                <a:lnTo>
                  <a:pt x="1555" y="544"/>
                </a:lnTo>
                <a:lnTo>
                  <a:pt x="1566" y="583"/>
                </a:lnTo>
                <a:lnTo>
                  <a:pt x="1575" y="622"/>
                </a:lnTo>
                <a:lnTo>
                  <a:pt x="1583" y="661"/>
                </a:lnTo>
                <a:lnTo>
                  <a:pt x="1589" y="701"/>
                </a:lnTo>
                <a:lnTo>
                  <a:pt x="1592" y="741"/>
                </a:lnTo>
                <a:lnTo>
                  <a:pt x="1595" y="782"/>
                </a:lnTo>
                <a:lnTo>
                  <a:pt x="1595" y="822"/>
                </a:lnTo>
                <a:lnTo>
                  <a:pt x="1593" y="862"/>
                </a:lnTo>
                <a:lnTo>
                  <a:pt x="1590" y="903"/>
                </a:lnTo>
                <a:lnTo>
                  <a:pt x="1585" y="942"/>
                </a:lnTo>
                <a:lnTo>
                  <a:pt x="1578" y="982"/>
                </a:lnTo>
                <a:lnTo>
                  <a:pt x="1570" y="1021"/>
                </a:lnTo>
                <a:lnTo>
                  <a:pt x="1559" y="1060"/>
                </a:lnTo>
                <a:lnTo>
                  <a:pt x="1547" y="1098"/>
                </a:lnTo>
                <a:lnTo>
                  <a:pt x="1533" y="1135"/>
                </a:lnTo>
                <a:lnTo>
                  <a:pt x="1518" y="1172"/>
                </a:lnTo>
                <a:lnTo>
                  <a:pt x="1501" y="1208"/>
                </a:lnTo>
                <a:lnTo>
                  <a:pt x="1482" y="1242"/>
                </a:lnTo>
                <a:lnTo>
                  <a:pt x="1462" y="1276"/>
                </a:lnTo>
                <a:lnTo>
                  <a:pt x="1440" y="1308"/>
                </a:lnTo>
                <a:lnTo>
                  <a:pt x="1417" y="1339"/>
                </a:lnTo>
                <a:lnTo>
                  <a:pt x="1392" y="1369"/>
                </a:lnTo>
                <a:lnTo>
                  <a:pt x="1367" y="1398"/>
                </a:lnTo>
                <a:lnTo>
                  <a:pt x="1340" y="1425"/>
                </a:lnTo>
                <a:lnTo>
                  <a:pt x="1311" y="1450"/>
                </a:lnTo>
                <a:lnTo>
                  <a:pt x="1282" y="1474"/>
                </a:lnTo>
                <a:lnTo>
                  <a:pt x="1252" y="1496"/>
                </a:lnTo>
                <a:lnTo>
                  <a:pt x="1220" y="1517"/>
                </a:lnTo>
                <a:lnTo>
                  <a:pt x="1188" y="1536"/>
                </a:lnTo>
                <a:lnTo>
                  <a:pt x="1155" y="1552"/>
                </a:lnTo>
                <a:lnTo>
                  <a:pt x="1122" y="1568"/>
                </a:lnTo>
                <a:lnTo>
                  <a:pt x="1087" y="1581"/>
                </a:lnTo>
                <a:lnTo>
                  <a:pt x="1052" y="1592"/>
                </a:lnTo>
                <a:lnTo>
                  <a:pt x="1017" y="1601"/>
                </a:lnTo>
                <a:lnTo>
                  <a:pt x="981" y="1609"/>
                </a:lnTo>
                <a:lnTo>
                  <a:pt x="945" y="1614"/>
                </a:lnTo>
                <a:lnTo>
                  <a:pt x="909" y="1618"/>
                </a:lnTo>
                <a:lnTo>
                  <a:pt x="873" y="1619"/>
                </a:lnTo>
                <a:lnTo>
                  <a:pt x="836" y="1618"/>
                </a:lnTo>
                <a:lnTo>
                  <a:pt x="800" y="1616"/>
                </a:lnTo>
                <a:lnTo>
                  <a:pt x="764" y="1611"/>
                </a:lnTo>
                <a:lnTo>
                  <a:pt x="728" y="1604"/>
                </a:lnTo>
                <a:lnTo>
                  <a:pt x="693" y="1596"/>
                </a:lnTo>
                <a:lnTo>
                  <a:pt x="658" y="1585"/>
                </a:lnTo>
                <a:lnTo>
                  <a:pt x="623" y="1573"/>
                </a:lnTo>
                <a:lnTo>
                  <a:pt x="589" y="1558"/>
                </a:lnTo>
                <a:lnTo>
                  <a:pt x="556" y="1542"/>
                </a:lnTo>
                <a:lnTo>
                  <a:pt x="523" y="1524"/>
                </a:lnTo>
                <a:lnTo>
                  <a:pt x="492" y="1504"/>
                </a:lnTo>
                <a:lnTo>
                  <a:pt x="461" y="1482"/>
                </a:lnTo>
                <a:lnTo>
                  <a:pt x="431" y="1459"/>
                </a:lnTo>
                <a:lnTo>
                  <a:pt x="403" y="1434"/>
                </a:lnTo>
                <a:lnTo>
                  <a:pt x="375" y="1408"/>
                </a:lnTo>
                <a:lnTo>
                  <a:pt x="349" y="1380"/>
                </a:lnTo>
                <a:lnTo>
                  <a:pt x="324" y="1351"/>
                </a:lnTo>
                <a:lnTo>
                  <a:pt x="300" y="1320"/>
                </a:lnTo>
                <a:lnTo>
                  <a:pt x="278" y="1288"/>
                </a:lnTo>
                <a:lnTo>
                  <a:pt x="257" y="1255"/>
                </a:lnTo>
                <a:lnTo>
                  <a:pt x="238" y="1221"/>
                </a:lnTo>
                <a:lnTo>
                  <a:pt x="220" y="1185"/>
                </a:lnTo>
                <a:lnTo>
                  <a:pt x="204" y="1149"/>
                </a:lnTo>
                <a:lnTo>
                  <a:pt x="190" y="1112"/>
                </a:lnTo>
                <a:lnTo>
                  <a:pt x="177" y="1074"/>
                </a:lnTo>
                <a:lnTo>
                  <a:pt x="166" y="1036"/>
                </a:lnTo>
                <a:lnTo>
                  <a:pt x="157" y="997"/>
                </a:lnTo>
                <a:lnTo>
                  <a:pt x="149" y="957"/>
                </a:lnTo>
                <a:lnTo>
                  <a:pt x="144" y="917"/>
                </a:lnTo>
                <a:lnTo>
                  <a:pt x="140" y="877"/>
                </a:lnTo>
                <a:lnTo>
                  <a:pt x="137" y="837"/>
                </a:lnTo>
                <a:lnTo>
                  <a:pt x="137" y="796"/>
                </a:lnTo>
                <a:lnTo>
                  <a:pt x="139" y="756"/>
                </a:lnTo>
                <a:lnTo>
                  <a:pt x="142" y="716"/>
                </a:lnTo>
                <a:lnTo>
                  <a:pt x="147" y="676"/>
                </a:lnTo>
                <a:lnTo>
                  <a:pt x="154" y="636"/>
                </a:lnTo>
                <a:lnTo>
                  <a:pt x="162" y="597"/>
                </a:lnTo>
                <a:lnTo>
                  <a:pt x="173" y="558"/>
                </a:lnTo>
                <a:lnTo>
                  <a:pt x="0" y="495"/>
                </a:lnTo>
                <a:lnTo>
                  <a:pt x="404" y="266"/>
                </a:lnTo>
                <a:lnTo>
                  <a:pt x="609" y="716"/>
                </a:lnTo>
                <a:lnTo>
                  <a:pt x="436" y="653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2" name="CustomShape 7"/>
          <p:cNvSpPr/>
          <p:nvPr/>
        </p:nvSpPr>
        <p:spPr>
          <a:xfrm>
            <a:off x="5577840" y="1554480"/>
            <a:ext cx="1920240" cy="8229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ESMValTool 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(core)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3" name="CustomShape 8"/>
          <p:cNvSpPr/>
          <p:nvPr/>
        </p:nvSpPr>
        <p:spPr>
          <a:xfrm>
            <a:off x="5577840" y="2454480"/>
            <a:ext cx="1920240" cy="8229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ESMValTool 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(diagnostic)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4" name="CustomShape 9"/>
          <p:cNvSpPr/>
          <p:nvPr/>
        </p:nvSpPr>
        <p:spPr>
          <a:xfrm>
            <a:off x="280080" y="3840480"/>
            <a:ext cx="2286000" cy="640080"/>
          </a:xfrm>
          <a:custGeom>
            <a:avLst/>
            <a:gdLst/>
            <a:ahLst/>
            <a:rect l="0" t="0" r="r" b="b"/>
            <a:pathLst>
              <a:path w="6352" h="1780">
                <a:moveTo>
                  <a:pt x="1587" y="0"/>
                </a:moveTo>
                <a:lnTo>
                  <a:pt x="6351" y="0"/>
                </a:lnTo>
                <a:lnTo>
                  <a:pt x="4763" y="1779"/>
                </a:lnTo>
                <a:lnTo>
                  <a:pt x="0" y="1779"/>
                </a:lnTo>
                <a:lnTo>
                  <a:pt x="1587" y="0"/>
                </a:lnTo>
              </a:path>
            </a:pathLst>
          </a:cu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storage</a:t>
            </a:r>
            <a:endParaRPr b="0" lang="en-US" sz="1800" spc="-1" strike="noStrike">
              <a:latin typeface="Arial"/>
            </a:endParaRPr>
          </a:p>
        </p:txBody>
      </p:sp>
      <p:cxnSp>
        <p:nvCxnSpPr>
          <p:cNvPr id="1015" name="Line 10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</a:ln>
        </p:spPr>
      </p:cxnSp>
      <p:sp>
        <p:nvSpPr>
          <p:cNvPr id="1016" name="CustomShape 11"/>
          <p:cNvSpPr/>
          <p:nvPr/>
        </p:nvSpPr>
        <p:spPr>
          <a:xfrm>
            <a:off x="7557840" y="1554480"/>
            <a:ext cx="488880" cy="82296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QL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7" name="CustomShape 12"/>
          <p:cNvSpPr/>
          <p:nvPr/>
        </p:nvSpPr>
        <p:spPr>
          <a:xfrm>
            <a:off x="7557840" y="2454480"/>
            <a:ext cx="488880" cy="82296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QL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18" name="TextShape 13"/>
          <p:cNvSpPr txBox="1"/>
          <p:nvPr/>
        </p:nvSpPr>
        <p:spPr>
          <a:xfrm>
            <a:off x="8595360" y="1647360"/>
            <a:ext cx="338328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600" spc="-1" strike="noStrike">
                <a:latin typeface="Arial"/>
              </a:rPr>
              <a:t>+ append/insert new computed data to existing data file</a:t>
            </a:r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latin typeface="Arial"/>
              </a:rPr>
              <a:t>+ (preserve provenance)</a:t>
            </a:r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latin typeface="Arial"/>
              </a:rPr>
              <a:t>+ recreate plot with with full data</a:t>
            </a:r>
            <a:endParaRPr b="0" lang="en-US" sz="1600" spc="-1" strike="noStrike">
              <a:latin typeface="Arial"/>
            </a:endParaRPr>
          </a:p>
          <a:p>
            <a:r>
              <a:rPr b="0" lang="en-US" sz="1600" spc="-1" strike="noStrike">
                <a:latin typeface="Arial"/>
              </a:rPr>
              <a:t>+ support for native EMAC format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019" name="Line 14"/>
          <p:cNvSpPr/>
          <p:nvPr/>
        </p:nvSpPr>
        <p:spPr>
          <a:xfrm>
            <a:off x="8595360" y="1662480"/>
            <a:ext cx="0" cy="13716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cxnSp>
        <p:nvCxnSpPr>
          <p:cNvPr id="1020" name="Line 15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</a:ln>
        </p:spPr>
      </p:cxnSp>
      <p:cxnSp>
        <p:nvCxnSpPr>
          <p:cNvPr id="1021" name="Line 16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</a:ln>
        </p:spPr>
      </p:cxnSp>
      <p:sp>
        <p:nvSpPr>
          <p:cNvPr id="1022" name="CustomShape 17"/>
          <p:cNvSpPr/>
          <p:nvPr/>
        </p:nvSpPr>
        <p:spPr>
          <a:xfrm>
            <a:off x="6035040" y="4297680"/>
            <a:ext cx="2377440" cy="1097280"/>
          </a:xfrm>
          <a:prstGeom prst="flowChartMultidocumen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3" name="CustomShape 18"/>
          <p:cNvSpPr/>
          <p:nvPr/>
        </p:nvSpPr>
        <p:spPr>
          <a:xfrm>
            <a:off x="6982560" y="3474720"/>
            <a:ext cx="182880" cy="548640"/>
          </a:xfrm>
          <a:custGeom>
            <a:avLst/>
            <a:gdLst/>
            <a:ahLst/>
            <a:rect l="0" t="0" r="r" b="b"/>
            <a:pathLst>
              <a:path w="510" h="1525">
                <a:moveTo>
                  <a:pt x="127" y="0"/>
                </a:moveTo>
                <a:lnTo>
                  <a:pt x="127" y="1143"/>
                </a:lnTo>
                <a:lnTo>
                  <a:pt x="0" y="1143"/>
                </a:lnTo>
                <a:lnTo>
                  <a:pt x="254" y="1524"/>
                </a:lnTo>
                <a:lnTo>
                  <a:pt x="509" y="1143"/>
                </a:lnTo>
                <a:lnTo>
                  <a:pt x="381" y="1143"/>
                </a:lnTo>
                <a:lnTo>
                  <a:pt x="381" y="0"/>
                </a:lnTo>
                <a:lnTo>
                  <a:pt x="127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cxnSp>
        <p:nvCxnSpPr>
          <p:cNvPr id="1024" name="Line 19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</p:cxnSp>
      <p:sp>
        <p:nvSpPr>
          <p:cNvPr id="1025" name="TextShape 20"/>
          <p:cNvSpPr txBox="1"/>
          <p:nvPr/>
        </p:nvSpPr>
        <p:spPr>
          <a:xfrm>
            <a:off x="8686800" y="4297680"/>
            <a:ext cx="246888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+ updated plots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+ presented on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   </a:t>
            </a:r>
            <a:r>
              <a:rPr b="0" lang="en-US" sz="1800" spc="-1" strike="noStrike">
                <a:latin typeface="Arial"/>
              </a:rPr>
              <a:t>regular filesystem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26" name="TextShape 21"/>
          <p:cNvSpPr txBox="1"/>
          <p:nvPr/>
        </p:nvSpPr>
        <p:spPr>
          <a:xfrm>
            <a:off x="457200" y="4937760"/>
            <a:ext cx="4572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</a:t>
            </a:r>
            <a:r>
              <a:rPr b="0" lang="en-US" sz="1800" spc="-1" strike="noStrike">
                <a:latin typeface="Arial"/>
              </a:rPr>
              <a:t>y</a:t>
            </a:r>
            <a:r>
              <a:rPr b="0" lang="en-US" sz="1800" spc="-1" strike="noStrike">
                <a:latin typeface="Arial"/>
              </a:rPr>
              <a:t>s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w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l</a:t>
            </a:r>
            <a:r>
              <a:rPr b="0" lang="en-US" sz="1800" spc="-1" strike="noStrike">
                <a:latin typeface="Arial"/>
              </a:rPr>
              <a:t>l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b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h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c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d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i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f</a:t>
            </a:r>
            <a:r>
              <a:rPr b="0" lang="en-US" sz="1800" spc="-1" strike="noStrike">
                <a:latin typeface="Arial"/>
              </a:rPr>
              <a:t>u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u</a:t>
            </a:r>
            <a:r>
              <a:rPr b="0" lang="en-US" sz="1800" spc="-1" strike="noStrike">
                <a:latin typeface="Arial"/>
              </a:rPr>
              <a:t>r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b</a:t>
            </a:r>
            <a:r>
              <a:rPr b="0" lang="en-US" sz="1800" spc="-1" strike="noStrike">
                <a:latin typeface="Arial"/>
              </a:rPr>
              <a:t>y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h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S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V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l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l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d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v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l</a:t>
            </a:r>
            <a:r>
              <a:rPr b="0" lang="en-US" sz="1800" spc="-1" strike="noStrike">
                <a:latin typeface="Arial"/>
              </a:rPr>
              <a:t>o</a:t>
            </a:r>
            <a:r>
              <a:rPr b="0" lang="en-US" sz="1800" spc="-1" strike="noStrike">
                <a:latin typeface="Arial"/>
              </a:rPr>
              <a:t>p</a:t>
            </a:r>
            <a:r>
              <a:rPr b="0" lang="en-US" sz="1800" spc="-1" strike="noStrike">
                <a:latin typeface="Arial"/>
              </a:rPr>
              <a:t>m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n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e</a:t>
            </a:r>
            <a:r>
              <a:rPr b="0" lang="en-US" sz="1800" spc="-1" strike="noStrike">
                <a:latin typeface="Arial"/>
              </a:rPr>
              <a:t>a</a:t>
            </a:r>
            <a:r>
              <a:rPr b="0" lang="en-US" sz="1800" spc="-1" strike="noStrike">
                <a:latin typeface="Arial"/>
              </a:rPr>
              <a:t>m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ustomShape 1"/>
          <p:cNvSpPr/>
          <p:nvPr/>
        </p:nvSpPr>
        <p:spPr>
          <a:xfrm>
            <a:off x="457200" y="663120"/>
            <a:ext cx="822852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DejaVu Sans"/>
              </a:rPr>
              <a:t>Routine Evaluation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28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CMIP6-</a:t>
            </a: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Daten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werden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vom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DKRZ repliziert</a:t>
            </a:r>
            <a:endParaRPr b="0" lang="en-US" sz="2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Lokales CMIP6-Replika wird automatisch über das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Freva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-system idiziert (</a:t>
            </a:r>
            <a:r>
              <a:rPr b="0" i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data browser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2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Regelmäßige Erzeugung von </a:t>
            </a:r>
            <a:r>
              <a:rPr b="1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aktualisierten recipies</a:t>
            </a:r>
            <a:r>
              <a:rPr b="0" lang="de-DE" sz="2200" spc="-1" strike="noStrike">
                <a:solidFill>
                  <a:srgbClr val="000000"/>
                </a:solidFill>
                <a:latin typeface="Arial"/>
                <a:ea typeface="DejaVu Sans"/>
              </a:rPr>
              <a:t> entsprechend der Datenverfügbarkeit (Abfrage an Freva) und dem Bedarf der Diagnostiken des ESMValTool</a:t>
            </a:r>
            <a:endParaRPr b="0" lang="en-US" sz="2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Entstandene Plots tragen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Metadaten/Provenance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-Information mit sich (notwendig zur Darstellung im Portal)</a:t>
            </a:r>
            <a:endParaRPr b="0" lang="en-US" sz="2200" spc="-1" strike="noStrike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Darstellung über das Portal (Vortrag von Bianca)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ustomShape 1"/>
          <p:cNvSpPr/>
          <p:nvPr/>
        </p:nvSpPr>
        <p:spPr>
          <a:xfrm>
            <a:off x="1003320" y="2031120"/>
            <a:ext cx="3476880" cy="116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Vielen Dank 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30" name="CustomShape 2"/>
          <p:cNvSpPr/>
          <p:nvPr/>
        </p:nvSpPr>
        <p:spPr>
          <a:xfrm>
            <a:off x="640080" y="3200400"/>
            <a:ext cx="6399720" cy="21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https://github.com/ESMValGroup/ESMValTool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https://www.esmvaltool.org/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https://esmvaltool.readthedocs.io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ustomShape 1"/>
          <p:cNvSpPr/>
          <p:nvPr/>
        </p:nvSpPr>
        <p:spPr>
          <a:xfrm>
            <a:off x="838080" y="365040"/>
            <a:ext cx="1051416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2" name="CustomShape 2"/>
          <p:cNvSpPr/>
          <p:nvPr/>
        </p:nvSpPr>
        <p:spPr>
          <a:xfrm>
            <a:off x="452520" y="712080"/>
            <a:ext cx="10971720" cy="530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Resources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Code available at: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1"/>
              </a:rPr>
              <a:t>https://github.com/ESMValGroup/ESMValTool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https://github.com/ESMValGroup/ESMValCore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Documentation available at: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3"/>
              </a:rPr>
              <a:t>https://esmvaltool.readthedocs.io/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Installation via conda: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https://anaconda.org/esmvalgroup/esmvaltool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5"/>
              </a:rPr>
              <a:t>https://anaconda.org/esmvalgroup/esmvalcore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Issues available at: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6"/>
              </a:rPr>
              <a:t>https://github.com/ESMValGroup/ESMValTool/issues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Tutorial under development by the NL-eScience center (NLeSC):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7"/>
              </a:rPr>
              <a:t>https://github.com/ESMValGroup/tutorial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development version online at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8"/>
              </a:rPr>
              <a:t>https://esmvalgroup.github.io/tutorial/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Tutorial scheduled for the EGU 2020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Picture 2" descr=""/>
          <p:cNvPicPr/>
          <p:nvPr/>
        </p:nvPicPr>
        <p:blipFill>
          <a:blip r:embed="rId1"/>
          <a:srcRect l="19376" t="25228" r="16110" b="15657"/>
          <a:stretch/>
        </p:blipFill>
        <p:spPr>
          <a:xfrm>
            <a:off x="694080" y="596880"/>
            <a:ext cx="11231640" cy="578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1143000" y="122400"/>
            <a:ext cx="1194120" cy="12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www.DLR.de  •  Folie </a:t>
            </a:r>
            <a:fld id="{A6DD0180-A1F4-4D32-946D-0806D3EFC1CD}" type="slidenum">
              <a:rPr b="0" lang="en-US" sz="8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en-US" sz="800" spc="-1" strike="noStrike">
              <a:latin typeface="Arial"/>
            </a:endParaRPr>
          </a:p>
        </p:txBody>
      </p:sp>
      <p:pic>
        <p:nvPicPr>
          <p:cNvPr id="775" name="Picture 6_1" descr=""/>
          <p:cNvPicPr/>
          <p:nvPr/>
        </p:nvPicPr>
        <p:blipFill>
          <a:blip r:embed="rId1"/>
          <a:stretch/>
        </p:blipFill>
        <p:spPr>
          <a:xfrm>
            <a:off x="179640" y="6345360"/>
            <a:ext cx="2185920" cy="442440"/>
          </a:xfrm>
          <a:prstGeom prst="rect">
            <a:avLst/>
          </a:prstGeom>
          <a:ln>
            <a:noFill/>
          </a:ln>
        </p:spPr>
      </p:pic>
      <p:sp>
        <p:nvSpPr>
          <p:cNvPr id="776" name="CustomShape 2"/>
          <p:cNvSpPr/>
          <p:nvPr/>
        </p:nvSpPr>
        <p:spPr>
          <a:xfrm>
            <a:off x="731520" y="917280"/>
            <a:ext cx="6085080" cy="52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85840" indent="-1936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ESMValTool 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preprocessor now fully based on python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with Conda installation</a:t>
            </a:r>
            <a:endParaRPr b="0" lang="en-US" sz="1600" spc="-1" strike="noStrike">
              <a:latin typeface="Arial"/>
            </a:endParaRPr>
          </a:p>
          <a:p>
            <a:pPr marL="285840" indent="-193680">
              <a:lnSpc>
                <a:spcPct val="100000"/>
              </a:lnSpc>
              <a:spcAft>
                <a:spcPts val="601"/>
              </a:spcAft>
              <a:buClr>
                <a:srgbClr val="0070c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technical separation of core and diagnostic part</a:t>
            </a:r>
            <a:endParaRPr b="0" lang="en-US" sz="1600" spc="-1" strike="noStrike">
              <a:latin typeface="Arial"/>
            </a:endParaRPr>
          </a:p>
          <a:p>
            <a:pPr marL="285840" indent="-193680">
              <a:lnSpc>
                <a:spcPct val="100000"/>
              </a:lnSpc>
              <a:spcAft>
                <a:spcPts val="601"/>
              </a:spcAft>
              <a:buClr>
                <a:srgbClr val="0070c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Frequent releases </a:t>
            </a: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/ 8 in 2019 (2 ESMValTool / 6 ESMValCore)</a:t>
            </a:r>
            <a:endParaRPr b="0" lang="en-US" sz="1600" spc="-1" strike="noStrike">
              <a:latin typeface="Arial"/>
            </a:endParaRPr>
          </a:p>
          <a:p>
            <a:pPr marL="285840" indent="-193680">
              <a:lnSpc>
                <a:spcPct val="100000"/>
              </a:lnSpc>
              <a:spcAft>
                <a:spcPts val="601"/>
              </a:spcAft>
              <a:buClr>
                <a:srgbClr val="0070c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Modern standards for storing configuration files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(YAML),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 data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(NetCDF), and 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provenance information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(W3C PROV)</a:t>
            </a:r>
            <a:endParaRPr b="0" lang="en-US" sz="1600" spc="-1" strike="noStrike">
              <a:latin typeface="Arial"/>
            </a:endParaRPr>
          </a:p>
          <a:p>
            <a:pPr marL="285840" indent="-1936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Revised 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Backend</a:t>
            </a: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 for a central preprocessing of input data (9 operations)</a:t>
            </a:r>
            <a:endParaRPr b="0" lang="en-US" sz="1600" spc="-1" strike="noStrike">
              <a:latin typeface="Arial"/>
            </a:endParaRPr>
          </a:p>
          <a:p>
            <a:pPr marL="285840" indent="-1936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New 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interface</a:t>
            </a:r>
            <a:r>
              <a:rPr b="0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 between workflow and diagnostics</a:t>
            </a:r>
            <a:endParaRPr b="0" lang="en-US" sz="1600" spc="-1" strike="noStrike">
              <a:latin typeface="Arial"/>
            </a:endParaRPr>
          </a:p>
          <a:p>
            <a:pPr marL="285840" indent="-19368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Huge gain in </a:t>
            </a: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execution time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: factor 10 to 20 (depending on recipe)</a:t>
            </a:r>
            <a:endParaRPr b="0" lang="en-US" sz="1600" spc="-1" strike="noStrike">
              <a:latin typeface="Arial"/>
            </a:endParaRPr>
          </a:p>
          <a:p>
            <a:pPr marL="285840" indent="-19368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Calibri"/>
                <a:ea typeface="DejaVu Sans"/>
              </a:rPr>
              <a:t>Professional software development tools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e.g.</a:t>
            </a:r>
            <a:endParaRPr b="0" lang="en-US" sz="1600" spc="-1" strike="noStrike">
              <a:latin typeface="Arial"/>
            </a:endParaRPr>
          </a:p>
          <a:p>
            <a:pPr lvl="1" marL="833400" indent="-2844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code review (through GibHub pull requests)</a:t>
            </a:r>
            <a:endParaRPr b="0" lang="en-US" sz="1600" spc="-1" strike="noStrike">
              <a:latin typeface="Arial"/>
            </a:endParaRPr>
          </a:p>
          <a:p>
            <a:pPr lvl="1" marL="833400" indent="-2844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automated testing (using CircleCI) </a:t>
            </a:r>
            <a:endParaRPr b="0" lang="en-US" sz="1600" spc="-1" strike="noStrike">
              <a:latin typeface="Arial"/>
            </a:endParaRPr>
          </a:p>
          <a:p>
            <a:pPr lvl="1" marL="833400" indent="-2844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software quality monitoring (static code analysis through Codacy and a consistent coding style enforced through unit tests)</a:t>
            </a:r>
            <a:endParaRPr b="0" lang="en-US" sz="1600" spc="-1" strike="noStrike">
              <a:latin typeface="Arial"/>
            </a:endParaRPr>
          </a:p>
          <a:p>
            <a:pPr marL="90360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468000" indent="-286560">
              <a:lnSpc>
                <a:spcPct val="100000"/>
              </a:lnSpc>
            </a:pPr>
            <a:r>
              <a:rPr b="1" lang="en-U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=&gt; ensures that the ESMValTool is reliable, well documented and easy to maintain.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77" name="CustomShape 3"/>
          <p:cNvSpPr/>
          <p:nvPr/>
        </p:nvSpPr>
        <p:spPr>
          <a:xfrm>
            <a:off x="179640" y="260640"/>
            <a:ext cx="11524680" cy="43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0070c0"/>
                </a:solidFill>
                <a:latin typeface="Calibri"/>
                <a:ea typeface="DejaVu Sans"/>
              </a:rPr>
              <a:t>Enhancements of ESMValTool (v2)</a:t>
            </a:r>
            <a:endParaRPr b="0" lang="en-US" sz="3000" spc="-1" strike="noStrike">
              <a:latin typeface="Arial"/>
            </a:endParaRPr>
          </a:p>
        </p:txBody>
      </p:sp>
      <p:pic>
        <p:nvPicPr>
          <p:cNvPr id="778" name="Grafik 8_1" descr=""/>
          <p:cNvPicPr/>
          <p:nvPr/>
        </p:nvPicPr>
        <p:blipFill>
          <a:blip r:embed="rId2"/>
          <a:srcRect l="0" t="0" r="0" b="4211"/>
          <a:stretch/>
        </p:blipFill>
        <p:spPr>
          <a:xfrm>
            <a:off x="7128000" y="2498760"/>
            <a:ext cx="4208400" cy="4030920"/>
          </a:xfrm>
          <a:prstGeom prst="rect">
            <a:avLst/>
          </a:prstGeom>
          <a:ln>
            <a:noFill/>
          </a:ln>
        </p:spPr>
      </p:pic>
      <p:pic>
        <p:nvPicPr>
          <p:cNvPr id="779" name="Picture 2_1" descr=""/>
          <p:cNvPicPr/>
          <p:nvPr/>
        </p:nvPicPr>
        <p:blipFill>
          <a:blip r:embed="rId3"/>
          <a:srcRect l="0" t="5193" r="0" b="0"/>
          <a:stretch/>
        </p:blipFill>
        <p:spPr>
          <a:xfrm>
            <a:off x="7380000" y="829080"/>
            <a:ext cx="4507200" cy="147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ustomShape 1"/>
          <p:cNvSpPr/>
          <p:nvPr/>
        </p:nvSpPr>
        <p:spPr>
          <a:xfrm>
            <a:off x="603720" y="408600"/>
            <a:ext cx="8228160" cy="61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686868"/>
                </a:solidFill>
                <a:latin typeface="Calibri"/>
                <a:ea typeface="DejaVu Sans"/>
              </a:rPr>
              <a:t>Growing number of recipes included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781" name="Grafik 20_1" descr=""/>
          <p:cNvPicPr/>
          <p:nvPr/>
        </p:nvPicPr>
        <p:blipFill>
          <a:blip r:embed="rId1"/>
          <a:stretch/>
        </p:blipFill>
        <p:spPr>
          <a:xfrm>
            <a:off x="2041200" y="1063800"/>
            <a:ext cx="4386240" cy="1575360"/>
          </a:xfrm>
          <a:prstGeom prst="rect">
            <a:avLst/>
          </a:prstGeom>
          <a:ln>
            <a:noFill/>
          </a:ln>
        </p:spPr>
      </p:pic>
      <p:pic>
        <p:nvPicPr>
          <p:cNvPr id="782" name="Grafik 21_1" descr=""/>
          <p:cNvPicPr/>
          <p:nvPr/>
        </p:nvPicPr>
        <p:blipFill>
          <a:blip r:embed="rId2"/>
          <a:stretch/>
        </p:blipFill>
        <p:spPr>
          <a:xfrm>
            <a:off x="2041200" y="2709000"/>
            <a:ext cx="4386240" cy="1575360"/>
          </a:xfrm>
          <a:prstGeom prst="rect">
            <a:avLst/>
          </a:prstGeom>
          <a:ln>
            <a:noFill/>
          </a:ln>
        </p:spPr>
      </p:pic>
      <p:pic>
        <p:nvPicPr>
          <p:cNvPr id="783" name="Grafik 28_1" descr=""/>
          <p:cNvPicPr/>
          <p:nvPr/>
        </p:nvPicPr>
        <p:blipFill>
          <a:blip r:embed="rId3"/>
          <a:srcRect l="-4223" t="-7191" r="-4230" b="-7203"/>
          <a:stretch/>
        </p:blipFill>
        <p:spPr>
          <a:xfrm>
            <a:off x="6732000" y="1832400"/>
            <a:ext cx="3699360" cy="228816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</p:pic>
      <p:pic>
        <p:nvPicPr>
          <p:cNvPr id="784" name="Grafik 29_1" descr=""/>
          <p:cNvPicPr/>
          <p:nvPr/>
        </p:nvPicPr>
        <p:blipFill>
          <a:blip r:embed="rId4"/>
          <a:srcRect l="-3691" t="-3953" r="-3699" b="-3961"/>
          <a:stretch/>
        </p:blipFill>
        <p:spPr>
          <a:xfrm>
            <a:off x="2238480" y="1154160"/>
            <a:ext cx="4188960" cy="392976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</p:pic>
      <p:pic>
        <p:nvPicPr>
          <p:cNvPr id="785" name="Grafik 27_1" descr=""/>
          <p:cNvPicPr/>
          <p:nvPr/>
        </p:nvPicPr>
        <p:blipFill>
          <a:blip r:embed="rId5"/>
          <a:srcRect l="-4216" t="-7237" r="-4216" b="-7237"/>
          <a:stretch/>
        </p:blipFill>
        <p:spPr>
          <a:xfrm>
            <a:off x="2041200" y="4005000"/>
            <a:ext cx="3702960" cy="227736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</p:pic>
      <p:pic>
        <p:nvPicPr>
          <p:cNvPr id="786" name="Grafik 26_1" descr=""/>
          <p:cNvPicPr/>
          <p:nvPr/>
        </p:nvPicPr>
        <p:blipFill>
          <a:blip r:embed="rId6"/>
          <a:srcRect l="-3309" t="-4289" r="-3319" b="-4255"/>
          <a:stretch/>
        </p:blipFill>
        <p:spPr>
          <a:xfrm>
            <a:off x="5699160" y="2565000"/>
            <a:ext cx="4635360" cy="364536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</p:pic>
      <p:pic>
        <p:nvPicPr>
          <p:cNvPr id="787" name="Grafik 25_1" descr=""/>
          <p:cNvPicPr/>
          <p:nvPr/>
        </p:nvPicPr>
        <p:blipFill>
          <a:blip r:embed="rId7"/>
          <a:srcRect l="-3005" t="-4116" r="-3027" b="-4116"/>
          <a:stretch/>
        </p:blipFill>
        <p:spPr>
          <a:xfrm>
            <a:off x="3707640" y="1871280"/>
            <a:ext cx="5074560" cy="3782160"/>
          </a:xfrm>
          <a:prstGeom prst="rect">
            <a:avLst/>
          </a:prstGeom>
          <a:ln w="25560">
            <a:solidFill>
              <a:srgbClr val="00b0f0"/>
            </a:solidFill>
            <a:round/>
          </a:ln>
        </p:spPr>
      </p:pic>
      <p:grpSp>
        <p:nvGrpSpPr>
          <p:cNvPr id="788" name="Group 2"/>
          <p:cNvGrpSpPr/>
          <p:nvPr/>
        </p:nvGrpSpPr>
        <p:grpSpPr>
          <a:xfrm>
            <a:off x="4500000" y="1056600"/>
            <a:ext cx="5687280" cy="2586960"/>
            <a:chOff x="4500000" y="1056600"/>
            <a:chExt cx="5687280" cy="2586960"/>
          </a:xfrm>
        </p:grpSpPr>
        <p:sp>
          <p:nvSpPr>
            <p:cNvPr id="789" name="CustomShape 3"/>
            <p:cNvSpPr/>
            <p:nvPr/>
          </p:nvSpPr>
          <p:spPr>
            <a:xfrm>
              <a:off x="4500000" y="2184120"/>
              <a:ext cx="5687280" cy="3679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790" name="Grafik 30_1" descr=""/>
            <p:cNvPicPr/>
            <p:nvPr/>
          </p:nvPicPr>
          <p:blipFill>
            <a:blip r:embed="rId8"/>
            <a:stretch/>
          </p:blipFill>
          <p:spPr>
            <a:xfrm>
              <a:off x="4614840" y="1056600"/>
              <a:ext cx="2727720" cy="258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1" name="Grafik 31_1" descr=""/>
            <p:cNvPicPr/>
            <p:nvPr/>
          </p:nvPicPr>
          <p:blipFill>
            <a:blip r:embed="rId9"/>
            <a:stretch/>
          </p:blipFill>
          <p:spPr>
            <a:xfrm>
              <a:off x="7355160" y="1204200"/>
              <a:ext cx="2715120" cy="24138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92" name="Grafik 12_1" descr=""/>
          <p:cNvPicPr/>
          <p:nvPr/>
        </p:nvPicPr>
        <p:blipFill>
          <a:blip r:embed="rId10"/>
          <a:stretch/>
        </p:blipFill>
        <p:spPr>
          <a:xfrm>
            <a:off x="1763640" y="6480360"/>
            <a:ext cx="1726560" cy="349920"/>
          </a:xfrm>
          <a:prstGeom prst="rect">
            <a:avLst/>
          </a:prstGeom>
          <a:ln>
            <a:noFill/>
          </a:ln>
        </p:spPr>
      </p:pic>
      <p:pic>
        <p:nvPicPr>
          <p:cNvPr id="793" name="Grafik 18_1" descr=""/>
          <p:cNvPicPr/>
          <p:nvPr/>
        </p:nvPicPr>
        <p:blipFill>
          <a:blip r:embed="rId11"/>
          <a:srcRect l="0" t="5977" r="0" b="0"/>
          <a:stretch/>
        </p:blipFill>
        <p:spPr>
          <a:xfrm>
            <a:off x="3337200" y="1722240"/>
            <a:ext cx="3522240" cy="3790080"/>
          </a:xfrm>
          <a:prstGeom prst="rect">
            <a:avLst/>
          </a:prstGeom>
          <a:ln w="28440">
            <a:solidFill>
              <a:srgbClr val="00ccff"/>
            </a:solidFill>
            <a:round/>
          </a:ln>
        </p:spPr>
      </p:pic>
      <p:sp>
        <p:nvSpPr>
          <p:cNvPr id="794" name="CustomShape 4"/>
          <p:cNvSpPr/>
          <p:nvPr/>
        </p:nvSpPr>
        <p:spPr>
          <a:xfrm>
            <a:off x="396000" y="116640"/>
            <a:ext cx="9178920" cy="43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0070c0"/>
                </a:solidFill>
                <a:latin typeface="Calibri"/>
                <a:ea typeface="DejaVu Sans"/>
              </a:rPr>
              <a:t>Enhanced diagnostics ESMValTool </a:t>
            </a:r>
            <a:r>
              <a:rPr b="1" lang="en-US" sz="3000" spc="-1" strike="noStrike">
                <a:solidFill>
                  <a:srgbClr val="0070c0"/>
                </a:solidFill>
                <a:latin typeface="Calibri"/>
                <a:ea typeface="DejaVu Sans"/>
              </a:rPr>
              <a:t>(v2)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"/>
          <p:cNvSpPr/>
          <p:nvPr/>
        </p:nvSpPr>
        <p:spPr>
          <a:xfrm>
            <a:off x="679680" y="838080"/>
            <a:ext cx="108543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1840" bIns="53280">
            <a:spAutoFit/>
          </a:bodyPr>
          <a:p>
            <a:pPr>
              <a:lnSpc>
                <a:spcPct val="100000"/>
              </a:lnSpc>
              <a:spcBef>
                <a:spcPts val="1363"/>
              </a:spcBef>
            </a:pPr>
            <a:r>
              <a:rPr b="1" lang="en-US" sz="2300" spc="-1" strike="noStrike">
                <a:solidFill>
                  <a:srgbClr val="ff0000"/>
                </a:solidFill>
                <a:latin typeface="Arial"/>
                <a:ea typeface="DejaVu Sans"/>
              </a:rPr>
              <a:t>traceability and reproducibility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796" name="CustomShape 2"/>
          <p:cNvSpPr/>
          <p:nvPr/>
        </p:nvSpPr>
        <p:spPr>
          <a:xfrm>
            <a:off x="679680" y="1438920"/>
            <a:ext cx="4809600" cy="470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  <a:spcAft>
                <a:spcPts val="1363"/>
              </a:spcAf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Provenance information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Creation date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Host and user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Version number of the ESMValTool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List of recipes / diagnostics run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Variables and models processed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List of all model files that have been used including + Tracking ID (read from metadata if available)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Patches applied to model data (if any)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List of all observations used including references</a:t>
            </a:r>
            <a:endParaRPr b="0" lang="en-US" sz="1800" spc="-1" strike="noStrike">
              <a:latin typeface="Arial"/>
            </a:endParaRPr>
          </a:p>
          <a:p>
            <a:pPr marL="324720" indent="-323280">
              <a:lnSpc>
                <a:spcPct val="100000"/>
              </a:lnSpc>
              <a:spcAft>
                <a:spcPts val="683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Contributing authors and acknowledgment of projects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797" name="Group 3"/>
          <p:cNvGrpSpPr/>
          <p:nvPr/>
        </p:nvGrpSpPr>
        <p:grpSpPr>
          <a:xfrm>
            <a:off x="5605560" y="1534680"/>
            <a:ext cx="6585480" cy="4301280"/>
            <a:chOff x="5605560" y="1534680"/>
            <a:chExt cx="6585480" cy="4301280"/>
          </a:xfrm>
        </p:grpSpPr>
        <p:sp>
          <p:nvSpPr>
            <p:cNvPr id="798" name="CustomShape 4"/>
            <p:cNvSpPr/>
            <p:nvPr/>
          </p:nvSpPr>
          <p:spPr>
            <a:xfrm>
              <a:off x="5627160" y="1893600"/>
              <a:ext cx="6413040" cy="39423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9" name="CustomShape 5"/>
            <p:cNvSpPr/>
            <p:nvPr/>
          </p:nvSpPr>
          <p:spPr>
            <a:xfrm>
              <a:off x="5627160" y="1534680"/>
              <a:ext cx="6413040" cy="27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  <a:spcAft>
                  <a:spcPts val="683"/>
                </a:spcAft>
              </a:pPr>
              <a:r>
                <a:rPr b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Tagging: meta data attached to NetCDF and image files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800" name="Grafik 2_2" descr=""/>
            <p:cNvPicPr/>
            <p:nvPr/>
          </p:nvPicPr>
          <p:blipFill>
            <a:blip r:embed="rId1"/>
            <a:srcRect l="-3087" t="-3501" r="-3568" b="-4865"/>
            <a:stretch/>
          </p:blipFill>
          <p:spPr>
            <a:xfrm>
              <a:off x="7564680" y="3044880"/>
              <a:ext cx="2754000" cy="1715400"/>
            </a:xfrm>
            <a:prstGeom prst="rect">
              <a:avLst/>
            </a:prstGeom>
            <a:ln w="12600">
              <a:solidFill>
                <a:schemeClr val="tx1"/>
              </a:solidFill>
              <a:round/>
            </a:ln>
            <a:effectLst>
              <a:outerShdw algn="tl" blurRad="50800" dir="2700000" dist="62621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01" name="CustomShape 6"/>
            <p:cNvSpPr/>
            <p:nvPr/>
          </p:nvSpPr>
          <p:spPr>
            <a:xfrm>
              <a:off x="5870520" y="2242800"/>
              <a:ext cx="1710720" cy="57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ESMValTool + Python version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02" name="CustomShape 7"/>
            <p:cNvSpPr/>
            <p:nvPr/>
          </p:nvSpPr>
          <p:spPr>
            <a:xfrm>
              <a:off x="10909080" y="3489120"/>
              <a:ext cx="113112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variables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03" name="CustomShape 8"/>
            <p:cNvSpPr/>
            <p:nvPr/>
          </p:nvSpPr>
          <p:spPr>
            <a:xfrm>
              <a:off x="10555200" y="2785320"/>
              <a:ext cx="1519200" cy="57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models + observations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04" name="CustomShape 9"/>
            <p:cNvSpPr/>
            <p:nvPr/>
          </p:nvSpPr>
          <p:spPr>
            <a:xfrm>
              <a:off x="9563040" y="5204520"/>
              <a:ext cx="128484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references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05" name="CustomShape 10"/>
            <p:cNvSpPr/>
            <p:nvPr/>
          </p:nvSpPr>
          <p:spPr>
            <a:xfrm>
              <a:off x="10909080" y="3970800"/>
              <a:ext cx="116532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projects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06" name="CustomShape 11"/>
            <p:cNvSpPr/>
            <p:nvPr/>
          </p:nvSpPr>
          <p:spPr>
            <a:xfrm>
              <a:off x="10674720" y="4509000"/>
              <a:ext cx="1516320" cy="57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contributing authors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07" name="CustomShape 12"/>
            <p:cNvSpPr/>
            <p:nvPr/>
          </p:nvSpPr>
          <p:spPr>
            <a:xfrm>
              <a:off x="9894600" y="2184480"/>
              <a:ext cx="1720800" cy="57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input files (tracking id)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08" name="CustomShape 13"/>
            <p:cNvSpPr/>
            <p:nvPr/>
          </p:nvSpPr>
          <p:spPr>
            <a:xfrm>
              <a:off x="5605560" y="3019320"/>
              <a:ext cx="168516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figure caption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09" name="CustomShape 14"/>
            <p:cNvSpPr/>
            <p:nvPr/>
          </p:nvSpPr>
          <p:spPr>
            <a:xfrm>
              <a:off x="8104680" y="5246280"/>
              <a:ext cx="1295280" cy="57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statistics + metrics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10" name="CustomShape 15"/>
            <p:cNvSpPr/>
            <p:nvPr/>
          </p:nvSpPr>
          <p:spPr>
            <a:xfrm>
              <a:off x="6043320" y="4631040"/>
              <a:ext cx="102996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domain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11" name="CustomShape 16"/>
            <p:cNvSpPr/>
            <p:nvPr/>
          </p:nvSpPr>
          <p:spPr>
            <a:xfrm>
              <a:off x="5904720" y="3489120"/>
              <a:ext cx="975960" cy="57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CMIP6 realm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12" name="CustomShape 17"/>
            <p:cNvSpPr/>
            <p:nvPr/>
          </p:nvSpPr>
          <p:spPr>
            <a:xfrm>
              <a:off x="6715080" y="5291640"/>
              <a:ext cx="107532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plot type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13" name="CustomShape 18"/>
            <p:cNvSpPr/>
            <p:nvPr/>
          </p:nvSpPr>
          <p:spPr>
            <a:xfrm>
              <a:off x="7464240" y="1991520"/>
              <a:ext cx="113688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recipe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14" name="CustomShape 19"/>
            <p:cNvSpPr/>
            <p:nvPr/>
          </p:nvSpPr>
          <p:spPr>
            <a:xfrm>
              <a:off x="5904720" y="4124520"/>
              <a:ext cx="93924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theme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15" name="CustomShape 20"/>
            <p:cNvSpPr/>
            <p:nvPr/>
          </p:nvSpPr>
          <p:spPr>
            <a:xfrm>
              <a:off x="8594280" y="2002680"/>
              <a:ext cx="128016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diagnostic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816" name="CustomShape 21"/>
            <p:cNvSpPr/>
            <p:nvPr/>
          </p:nvSpPr>
          <p:spPr>
            <a:xfrm>
              <a:off x="7228080" y="2765520"/>
              <a:ext cx="269640" cy="26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7" name="CustomShape 22"/>
            <p:cNvSpPr/>
            <p:nvPr/>
          </p:nvSpPr>
          <p:spPr>
            <a:xfrm>
              <a:off x="8044560" y="2318400"/>
              <a:ext cx="58680" cy="614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8" name="CustomShape 23"/>
            <p:cNvSpPr/>
            <p:nvPr/>
          </p:nvSpPr>
          <p:spPr>
            <a:xfrm flipH="1">
              <a:off x="9149760" y="2318400"/>
              <a:ext cx="82440" cy="614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9" name="CustomShape 24"/>
            <p:cNvSpPr/>
            <p:nvPr/>
          </p:nvSpPr>
          <p:spPr>
            <a:xfrm flipH="1">
              <a:off x="10082520" y="2707560"/>
              <a:ext cx="197640" cy="26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0" name="CustomShape 25"/>
            <p:cNvSpPr/>
            <p:nvPr/>
          </p:nvSpPr>
          <p:spPr>
            <a:xfrm flipH="1">
              <a:off x="10354680" y="3019320"/>
              <a:ext cx="316800" cy="133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1" name="CustomShape 26"/>
            <p:cNvSpPr/>
            <p:nvPr/>
          </p:nvSpPr>
          <p:spPr>
            <a:xfrm flipH="1">
              <a:off x="10420200" y="3635280"/>
              <a:ext cx="486000" cy="6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2" name="CustomShape 27"/>
            <p:cNvSpPr/>
            <p:nvPr/>
          </p:nvSpPr>
          <p:spPr>
            <a:xfrm flipH="1" flipV="1">
              <a:off x="10420200" y="4123080"/>
              <a:ext cx="486000" cy="14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3" name="CustomShape 28"/>
            <p:cNvSpPr/>
            <p:nvPr/>
          </p:nvSpPr>
          <p:spPr>
            <a:xfrm flipH="1" flipV="1">
              <a:off x="10400400" y="4615560"/>
              <a:ext cx="271440" cy="183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4" name="CustomShape 29"/>
            <p:cNvSpPr/>
            <p:nvPr/>
          </p:nvSpPr>
          <p:spPr>
            <a:xfrm flipH="1" flipV="1">
              <a:off x="10105560" y="4866840"/>
              <a:ext cx="97920" cy="334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5" name="CustomShape 30"/>
            <p:cNvSpPr/>
            <p:nvPr/>
          </p:nvSpPr>
          <p:spPr>
            <a:xfrm flipV="1">
              <a:off x="8753040" y="4866840"/>
              <a:ext cx="360" cy="376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6" name="CustomShape 31"/>
            <p:cNvSpPr/>
            <p:nvPr/>
          </p:nvSpPr>
          <p:spPr>
            <a:xfrm flipV="1">
              <a:off x="7253280" y="4845240"/>
              <a:ext cx="420480" cy="443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7" name="CustomShape 32"/>
            <p:cNvSpPr/>
            <p:nvPr/>
          </p:nvSpPr>
          <p:spPr>
            <a:xfrm flipV="1">
              <a:off x="7074720" y="4521960"/>
              <a:ext cx="433800" cy="275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8" name="CustomShape 33"/>
            <p:cNvSpPr/>
            <p:nvPr/>
          </p:nvSpPr>
          <p:spPr>
            <a:xfrm flipV="1">
              <a:off x="6845040" y="4200840"/>
              <a:ext cx="565200" cy="89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9" name="CustomShape 34"/>
            <p:cNvSpPr/>
            <p:nvPr/>
          </p:nvSpPr>
          <p:spPr>
            <a:xfrm>
              <a:off x="6760440" y="3796920"/>
              <a:ext cx="650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0" name="CustomShape 35"/>
            <p:cNvSpPr/>
            <p:nvPr/>
          </p:nvSpPr>
          <p:spPr>
            <a:xfrm>
              <a:off x="7128720" y="3250080"/>
              <a:ext cx="320760" cy="75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600">
              <a:solidFill>
                <a:schemeClr val="tx1"/>
              </a:solidFill>
              <a:round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31" name="CustomShape 36"/>
          <p:cNvSpPr/>
          <p:nvPr/>
        </p:nvSpPr>
        <p:spPr>
          <a:xfrm>
            <a:off x="0" y="195120"/>
            <a:ext cx="12190680" cy="5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686868"/>
                </a:solidFill>
                <a:latin typeface="Arial"/>
                <a:ea typeface="ＭＳ Ｐゴシック"/>
              </a:rPr>
              <a:t>Proven</a:t>
            </a:r>
            <a:r>
              <a:rPr b="1" lang="en-US" sz="3200" spc="-1" strike="noStrike">
                <a:solidFill>
                  <a:srgbClr val="686868"/>
                </a:solidFill>
                <a:latin typeface="Arial"/>
                <a:ea typeface="ＭＳ Ｐゴシック"/>
              </a:rPr>
              <a:t>ance in </a:t>
            </a:r>
            <a:r>
              <a:rPr b="1" lang="en-US" sz="3200" spc="-1" strike="noStrike">
                <a:solidFill>
                  <a:srgbClr val="686868"/>
                </a:solidFill>
                <a:latin typeface="Arial"/>
                <a:ea typeface="ＭＳ Ｐゴシック"/>
              </a:rPr>
              <a:t>the </a:t>
            </a:r>
            <a:r>
              <a:rPr b="1" lang="en-US" sz="3200" spc="-1" strike="noStrike">
                <a:solidFill>
                  <a:srgbClr val="686868"/>
                </a:solidFill>
                <a:latin typeface="Arial"/>
                <a:ea typeface="ＭＳ Ｐゴシック"/>
              </a:rPr>
              <a:t>ESMVa</a:t>
            </a:r>
            <a:r>
              <a:rPr b="1" lang="en-US" sz="3200" spc="-1" strike="noStrike">
                <a:solidFill>
                  <a:srgbClr val="686868"/>
                </a:solidFill>
                <a:latin typeface="Arial"/>
                <a:ea typeface="ＭＳ Ｐゴシック"/>
              </a:rPr>
              <a:t>lTool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CustomShape 1"/>
          <p:cNvSpPr/>
          <p:nvPr/>
        </p:nvSpPr>
        <p:spPr>
          <a:xfrm>
            <a:off x="192600" y="333000"/>
            <a:ext cx="11732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Provenance in the </a:t>
            </a: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ESMValTool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833" name="CustomShape 2"/>
          <p:cNvSpPr/>
          <p:nvPr/>
        </p:nvSpPr>
        <p:spPr>
          <a:xfrm>
            <a:off x="453960" y="1772280"/>
            <a:ext cx="11365200" cy="37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document and organize the results, while keeping track of all the input data used to produce them</a:t>
            </a:r>
            <a:endParaRPr b="0" lang="en-US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using the W3C-PROV standard (compatible with other (external) tools for viewing and processing provenance information). 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Arial"/>
                <a:ea typeface="DejaVu Sans"/>
                <a:hlinkClick r:id="rId1"/>
              </a:rPr>
              <a:t>https://www.w3.org/TR/prov-overview/</a:t>
            </a:r>
            <a:endParaRPr b="0" lang="en-US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collected at run-time and attached to any output (plots and netCDF files) produced by the tool (also saved to a separate log file)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Provenance information is saved as:</a:t>
            </a:r>
            <a:endParaRPr b="0" lang="en-US" sz="18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svg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-file</a:t>
            </a:r>
            <a:endParaRPr b="0" lang="en-US" sz="18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xml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-file</a:t>
            </a:r>
            <a:endParaRPr b="0" lang="en-US" sz="18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attribute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of the netCDF-file </a:t>
            </a:r>
            <a:endParaRPr b="0" lang="en-US" sz="18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exif-header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to png file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34" name="CustomShape 3"/>
          <p:cNvSpPr/>
          <p:nvPr/>
        </p:nvSpPr>
        <p:spPr>
          <a:xfrm>
            <a:off x="425160" y="1013040"/>
            <a:ext cx="108543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1840" bIns="53280">
            <a:spAutoFit/>
          </a:bodyPr>
          <a:p>
            <a:pPr>
              <a:lnSpc>
                <a:spcPct val="100000"/>
              </a:lnSpc>
              <a:spcBef>
                <a:spcPts val="1363"/>
              </a:spcBef>
            </a:pPr>
            <a:r>
              <a:rPr b="1" lang="en-US" sz="23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en-US" sz="2300" spc="-1" strike="noStrike">
                <a:solidFill>
                  <a:srgbClr val="ff0000"/>
                </a:solidFill>
                <a:latin typeface="Arial"/>
                <a:ea typeface="DejaVu Sans"/>
              </a:rPr>
              <a:t>traceability and reproducibility</a:t>
            </a:r>
            <a:endParaRPr b="0" lang="en-US" sz="2300" spc="-1" strike="noStrike">
              <a:latin typeface="Arial"/>
            </a:endParaRPr>
          </a:p>
        </p:txBody>
      </p:sp>
      <p:pic>
        <p:nvPicPr>
          <p:cNvPr id="835" name="" descr=""/>
          <p:cNvPicPr/>
          <p:nvPr/>
        </p:nvPicPr>
        <p:blipFill>
          <a:blip r:embed="rId2"/>
          <a:stretch/>
        </p:blipFill>
        <p:spPr>
          <a:xfrm>
            <a:off x="10927800" y="2195280"/>
            <a:ext cx="685080" cy="456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CustomShape 1"/>
          <p:cNvSpPr/>
          <p:nvPr/>
        </p:nvSpPr>
        <p:spPr>
          <a:xfrm>
            <a:off x="192600" y="333000"/>
            <a:ext cx="11732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Provenance in the ESMValTool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37" name="Picture 5_1" descr=""/>
          <p:cNvPicPr/>
          <p:nvPr/>
        </p:nvPicPr>
        <p:blipFill>
          <a:blip r:embed="rId1"/>
          <a:srcRect l="10726" t="26703" r="0" b="21615"/>
          <a:stretch/>
        </p:blipFill>
        <p:spPr>
          <a:xfrm>
            <a:off x="160920" y="1482480"/>
            <a:ext cx="11926080" cy="4314240"/>
          </a:xfrm>
          <a:prstGeom prst="rect">
            <a:avLst/>
          </a:prstGeom>
          <a:ln w="28440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sp>
        <p:nvSpPr>
          <p:cNvPr id="838" name="CustomShape 2"/>
          <p:cNvSpPr/>
          <p:nvPr/>
        </p:nvSpPr>
        <p:spPr>
          <a:xfrm>
            <a:off x="270000" y="1128600"/>
            <a:ext cx="1143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svg-file: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CustomShape 1"/>
          <p:cNvSpPr/>
          <p:nvPr/>
        </p:nvSpPr>
        <p:spPr>
          <a:xfrm>
            <a:off x="192600" y="333000"/>
            <a:ext cx="11732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Provenance in the ESMValTool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40" name="Grafik 42_1" descr=""/>
          <p:cNvPicPr/>
          <p:nvPr/>
        </p:nvPicPr>
        <p:blipFill>
          <a:blip r:embed="rId1"/>
          <a:stretch/>
        </p:blipFill>
        <p:spPr>
          <a:xfrm>
            <a:off x="9457560" y="100080"/>
            <a:ext cx="2638440" cy="533880"/>
          </a:xfrm>
          <a:prstGeom prst="rect">
            <a:avLst/>
          </a:prstGeom>
          <a:ln>
            <a:noFill/>
          </a:ln>
        </p:spPr>
      </p:pic>
      <p:pic>
        <p:nvPicPr>
          <p:cNvPr id="841" name="Picture 5_0" descr=""/>
          <p:cNvPicPr/>
          <p:nvPr/>
        </p:nvPicPr>
        <p:blipFill>
          <a:blip r:embed="rId2"/>
          <a:srcRect l="10726" t="26703" r="0" b="21615"/>
          <a:stretch/>
        </p:blipFill>
        <p:spPr>
          <a:xfrm>
            <a:off x="160920" y="1482480"/>
            <a:ext cx="11926080" cy="4314240"/>
          </a:xfrm>
          <a:prstGeom prst="rect">
            <a:avLst/>
          </a:prstGeom>
          <a:ln w="28440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sp>
        <p:nvSpPr>
          <p:cNvPr id="842" name="CustomShape 2"/>
          <p:cNvSpPr/>
          <p:nvPr/>
        </p:nvSpPr>
        <p:spPr>
          <a:xfrm>
            <a:off x="270000" y="1128600"/>
            <a:ext cx="1143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svg-file: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43" name="Picture 7_1" descr=""/>
          <p:cNvPicPr/>
          <p:nvPr/>
        </p:nvPicPr>
        <p:blipFill>
          <a:blip r:embed="rId3"/>
          <a:srcRect l="11643" t="7081" r="2032" b="53582"/>
          <a:stretch/>
        </p:blipFill>
        <p:spPr>
          <a:xfrm>
            <a:off x="45360" y="1601640"/>
            <a:ext cx="9865440" cy="2808720"/>
          </a:xfrm>
          <a:prstGeom prst="rect">
            <a:avLst/>
          </a:prstGeom>
          <a:ln w="57240">
            <a:solidFill>
              <a:schemeClr val="accent1">
                <a:lumMod val="75000"/>
              </a:schemeClr>
            </a:solidFill>
            <a:round/>
          </a:ln>
        </p:spPr>
      </p:pic>
      <p:sp>
        <p:nvSpPr>
          <p:cNvPr id="844" name="CustomShape 3"/>
          <p:cNvSpPr/>
          <p:nvPr/>
        </p:nvSpPr>
        <p:spPr>
          <a:xfrm>
            <a:off x="10190880" y="1458360"/>
            <a:ext cx="1222560" cy="31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5" name="CustomShape 4"/>
          <p:cNvSpPr/>
          <p:nvPr/>
        </p:nvSpPr>
        <p:spPr>
          <a:xfrm flipH="1">
            <a:off x="10054440" y="1772280"/>
            <a:ext cx="1335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6" name="CustomShape 5"/>
          <p:cNvSpPr/>
          <p:nvPr/>
        </p:nvSpPr>
        <p:spPr>
          <a:xfrm>
            <a:off x="10213200" y="2154600"/>
            <a:ext cx="17125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general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information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1"/>
          <p:cNvSpPr/>
          <p:nvPr/>
        </p:nvSpPr>
        <p:spPr>
          <a:xfrm>
            <a:off x="192600" y="333000"/>
            <a:ext cx="1173276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686868"/>
                </a:solidFill>
                <a:latin typeface="Arial"/>
                <a:ea typeface="DejaVu Sans"/>
              </a:rPr>
              <a:t>Provenance in the ESMValTool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48" name="Grafik 42_0" descr=""/>
          <p:cNvPicPr/>
          <p:nvPr/>
        </p:nvPicPr>
        <p:blipFill>
          <a:blip r:embed="rId1"/>
          <a:stretch/>
        </p:blipFill>
        <p:spPr>
          <a:xfrm>
            <a:off x="9457560" y="100080"/>
            <a:ext cx="2638440" cy="533880"/>
          </a:xfrm>
          <a:prstGeom prst="rect">
            <a:avLst/>
          </a:prstGeom>
          <a:ln>
            <a:noFill/>
          </a:ln>
        </p:spPr>
      </p:pic>
      <p:pic>
        <p:nvPicPr>
          <p:cNvPr id="849" name="Picture 5_3" descr=""/>
          <p:cNvPicPr/>
          <p:nvPr/>
        </p:nvPicPr>
        <p:blipFill>
          <a:blip r:embed="rId2"/>
          <a:srcRect l="10726" t="26703" r="0" b="21615"/>
          <a:stretch/>
        </p:blipFill>
        <p:spPr>
          <a:xfrm>
            <a:off x="160920" y="1482480"/>
            <a:ext cx="11926080" cy="4314240"/>
          </a:xfrm>
          <a:prstGeom prst="rect">
            <a:avLst/>
          </a:prstGeom>
          <a:ln w="28440">
            <a:solidFill>
              <a:schemeClr val="accent1">
                <a:lumMod val="60000"/>
                <a:lumOff val="40000"/>
              </a:schemeClr>
            </a:solidFill>
            <a:round/>
          </a:ln>
        </p:spPr>
      </p:pic>
      <p:sp>
        <p:nvSpPr>
          <p:cNvPr id="850" name="CustomShape 2"/>
          <p:cNvSpPr/>
          <p:nvPr/>
        </p:nvSpPr>
        <p:spPr>
          <a:xfrm>
            <a:off x="270000" y="1128600"/>
            <a:ext cx="11433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svg-file: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1" name="CustomShape 3"/>
          <p:cNvSpPr/>
          <p:nvPr/>
        </p:nvSpPr>
        <p:spPr>
          <a:xfrm>
            <a:off x="10190880" y="1458360"/>
            <a:ext cx="1222560" cy="31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52" name="Group 4"/>
          <p:cNvGrpSpPr/>
          <p:nvPr/>
        </p:nvGrpSpPr>
        <p:grpSpPr>
          <a:xfrm>
            <a:off x="3060360" y="185040"/>
            <a:ext cx="7741080" cy="6546240"/>
            <a:chOff x="3060360" y="185040"/>
            <a:chExt cx="7741080" cy="6546240"/>
          </a:xfrm>
        </p:grpSpPr>
        <p:grpSp>
          <p:nvGrpSpPr>
            <p:cNvPr id="853" name="Group 5"/>
            <p:cNvGrpSpPr/>
            <p:nvPr/>
          </p:nvGrpSpPr>
          <p:grpSpPr>
            <a:xfrm>
              <a:off x="3060360" y="185040"/>
              <a:ext cx="7741080" cy="6546240"/>
              <a:chOff x="3060360" y="185040"/>
              <a:chExt cx="7741080" cy="6546240"/>
            </a:xfrm>
          </p:grpSpPr>
          <p:pic>
            <p:nvPicPr>
              <p:cNvPr id="854" name="Picture 1_1" descr=""/>
              <p:cNvPicPr/>
              <p:nvPr/>
            </p:nvPicPr>
            <p:blipFill>
              <a:blip r:embed="rId3"/>
              <a:srcRect l="18680" t="59825" r="0" b="10449"/>
              <a:stretch/>
            </p:blipFill>
            <p:spPr>
              <a:xfrm>
                <a:off x="3060360" y="4953960"/>
                <a:ext cx="7741080" cy="17773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55" name="Picture 2_0" descr=""/>
              <p:cNvPicPr/>
              <p:nvPr/>
            </p:nvPicPr>
            <p:blipFill>
              <a:blip r:embed="rId4"/>
              <a:srcRect l="19085" t="8618" r="0" b="11447"/>
              <a:stretch/>
            </p:blipFill>
            <p:spPr>
              <a:xfrm>
                <a:off x="3085920" y="185040"/>
                <a:ext cx="7702560" cy="478224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856" name="CustomShape 6"/>
            <p:cNvSpPr/>
            <p:nvPr/>
          </p:nvSpPr>
          <p:spPr>
            <a:xfrm>
              <a:off x="3085920" y="272160"/>
              <a:ext cx="7715520" cy="6459120"/>
            </a:xfrm>
            <a:prstGeom prst="rect">
              <a:avLst/>
            </a:prstGeom>
            <a:noFill/>
            <a:ln w="19080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57" name="CustomShape 7"/>
          <p:cNvSpPr/>
          <p:nvPr/>
        </p:nvSpPr>
        <p:spPr>
          <a:xfrm flipV="1">
            <a:off x="1899720" y="3638520"/>
            <a:ext cx="1087560" cy="25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8" name="CustomShape 8"/>
          <p:cNvSpPr/>
          <p:nvPr/>
        </p:nvSpPr>
        <p:spPr>
          <a:xfrm>
            <a:off x="299880" y="3484800"/>
            <a:ext cx="1598040" cy="814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9" name="CustomShape 9"/>
          <p:cNvSpPr/>
          <p:nvPr/>
        </p:nvSpPr>
        <p:spPr>
          <a:xfrm>
            <a:off x="1100160" y="2991240"/>
            <a:ext cx="17125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input dataset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advTm="25000" p14:dur="10"/>
    </mc:Choice>
    <mc:Fallback>
      <p:transition advTm="2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5abb86b-5a44-48b8-a926-325ac05e9486">NQ4MZZS4P7MC-13-685</_dlc_DocId>
    <_dlc_DocIdUrl xmlns="25abb86b-5a44-48b8-a926-325ac05e9486">
      <Url>https://teamsites-extranet.dlr.de/pa/ESMValTool/ESMValGroup/_layouts/DocIdRedir.aspx?ID=NQ4MZZS4P7MC-13-685</Url>
      <Description>NQ4MZZS4P7MC-13-685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68698610F924B9DEA7E3A29873584" ma:contentTypeVersion="0" ma:contentTypeDescription="Create a new document." ma:contentTypeScope="" ma:versionID="87ac8d2f92906f0fab1a2e82674eae82">
  <xsd:schema xmlns:xsd="http://www.w3.org/2001/XMLSchema" xmlns:xs="http://www.w3.org/2001/XMLSchema" xmlns:p="http://schemas.microsoft.com/office/2006/metadata/properties" xmlns:ns2="25abb86b-5a44-48b8-a926-325ac05e9486" targetNamespace="http://schemas.microsoft.com/office/2006/metadata/properties" ma:root="true" ma:fieldsID="16f7f832a01c42a3821dc03ecd507d54" ns2:_="">
    <xsd:import namespace="25abb86b-5a44-48b8-a926-325ac05e94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b86b-5a44-48b8-a926-325ac05e94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53F540-773A-43C1-83F1-46DA23A20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E495B2-E27C-45B6-A620-4C1969347A4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5abb86b-5a44-48b8-a926-325ac05e94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856F88-11E9-49F6-8317-7E64D1F3911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D0B7D48-469C-40C5-8F0A-0FCF01D06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bb86b-5a44-48b8-a926-325ac05e9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Application>LibreOffice/6.4.4.2$Linux_X86_64 LibreOffice_project/40$Build-2</Application>
  <Words>1433</Words>
  <Paragraphs>211</Paragraphs>
  <Company>DLR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2012-06-19T06:51:55Z</dcterms:created>
  <dc:creator>Fix, Andreas</dc:creator>
  <dc:description/>
  <dc:language>en-US</dc:language>
  <cp:lastModifiedBy/>
  <cp:lastPrinted>2019-06-17T16:33:34Z</cp:lastPrinted>
  <dcterms:modified xsi:type="dcterms:W3CDTF">2020-06-22T11:05:50Z</dcterms:modified>
  <cp:revision>1047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DLR</vt:lpwstr>
  </property>
  <property fmtid="{D5CDD505-2E9C-101B-9397-08002B2CF9AE}" pid="4" name="ContentTypeId">
    <vt:lpwstr>0x0101004A868698610F924B9DEA7E3A29873584</vt:lpwstr>
  </property>
  <property fmtid="{D5CDD505-2E9C-101B-9397-08002B2CF9AE}" pid="5" name="HiddenSlides">
    <vt:i4>3</vt:i4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12</vt:i4>
  </property>
  <property fmtid="{D5CDD505-2E9C-101B-9397-08002B2CF9AE}" pid="10" name="PresentationFormat">
    <vt:lpwstr>Benutzerdefiniert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16</vt:i4>
  </property>
  <property fmtid="{D5CDD505-2E9C-101B-9397-08002B2CF9AE}" pid="14" name="_dlc_DocIdItemGuid">
    <vt:lpwstr>e52587a6-666b-4a00-931f-0f1c3bd9fdf7</vt:lpwstr>
  </property>
</Properties>
</file>