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8" r:id="rId2"/>
    <p:sldId id="385" r:id="rId3"/>
    <p:sldId id="412" r:id="rId4"/>
    <p:sldId id="416" r:id="rId5"/>
    <p:sldId id="413" r:id="rId6"/>
    <p:sldId id="414" r:id="rId7"/>
  </p:sldIdLst>
  <p:sldSz cx="9144000" cy="5143500" type="screen16x9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2F9"/>
    <a:srgbClr val="435422"/>
    <a:srgbClr val="4A5C26"/>
    <a:srgbClr val="005191"/>
    <a:srgbClr val="BCD3EE"/>
    <a:srgbClr val="E2F1F6"/>
    <a:srgbClr val="E6EDF6"/>
    <a:srgbClr val="F2F2F2"/>
    <a:srgbClr val="FFFFFF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7" autoAdjust="0"/>
    <p:restoredTop sz="93344" autoAdjust="0"/>
  </p:normalViewPr>
  <p:slideViewPr>
    <p:cSldViewPr>
      <p:cViewPr varScale="1">
        <p:scale>
          <a:sx n="106" d="100"/>
          <a:sy n="106" d="100"/>
        </p:scale>
        <p:origin x="546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F3F1F-E32B-441A-8A7E-C695AE848F1B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956F4-71C7-46B9-BCA4-2891AC4FDD6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5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73050-CDDD-42AB-9AA5-BF6FD4E04FB2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612DF-BCF5-44D6-8F86-03C45687E00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15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612DF-BCF5-44D6-8F86-03C45687E0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09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gemein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6" name="Foliennummernplatzhalter 8"/>
          <p:cNvSpPr>
            <a:spLocks noGrp="1"/>
          </p:cNvSpPr>
          <p:nvPr>
            <p:ph type="sldNum" sz="quarter" idx="4"/>
          </p:nvPr>
        </p:nvSpPr>
        <p:spPr>
          <a:xfrm>
            <a:off x="8388425" y="4947292"/>
            <a:ext cx="758997" cy="196208"/>
          </a:xfrm>
          <a:prstGeom prst="rect">
            <a:avLst/>
          </a:prstGeom>
        </p:spPr>
        <p:txBody>
          <a:bodyPr vert="horz" lIns="180000" tIns="45720" rIns="18000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A4D798F-BC53-4B2C-AF0B-B02A7EE54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0" y="249493"/>
            <a:ext cx="9144000" cy="438581"/>
          </a:xfrm>
          <a:prstGeom prst="rect">
            <a:avLst/>
          </a:prstGeom>
          <a:solidFill>
            <a:srgbClr val="F6F6F6"/>
          </a:solidFill>
        </p:spPr>
        <p:txBody>
          <a:bodyPr lIns="180000" rIns="180000"/>
          <a:lstStyle>
            <a:lvl1pPr algn="r">
              <a:defRPr sz="3200">
                <a:solidFill>
                  <a:schemeClr val="tx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8" name="Datumsplatzhalter 1"/>
          <p:cNvSpPr>
            <a:spLocks noGrp="1"/>
          </p:cNvSpPr>
          <p:nvPr>
            <p:ph type="dt" sz="half" idx="2"/>
          </p:nvPr>
        </p:nvSpPr>
        <p:spPr>
          <a:xfrm>
            <a:off x="4572000" y="4948014"/>
            <a:ext cx="2133600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 smtClean="0"/>
              <a:t>Internal, Jan 08, 2020</a:t>
            </a:r>
            <a:endParaRPr lang="en-US" dirty="0"/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755576" y="4948014"/>
            <a:ext cx="3672408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M. Stockhause: DICAD Status AP7/8</a:t>
            </a:r>
          </a:p>
        </p:txBody>
      </p:sp>
    </p:spTree>
    <p:extLst>
      <p:ext uri="{BB962C8B-B14F-4D97-AF65-F5344CB8AC3E}">
        <p14:creationId xmlns:p14="http://schemas.microsoft.com/office/powerpoint/2010/main" val="264231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0800000">
            <a:off x="1831644" y="3192030"/>
            <a:ext cx="7312357" cy="169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302383"/>
            <a:ext cx="7312357" cy="169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733768"/>
            <a:ext cx="6400800" cy="11524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51521" y="1436508"/>
            <a:ext cx="8537615" cy="1080120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>
                <a:solidFill>
                  <a:schemeClr val="tx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211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0800000">
            <a:off x="1439143" y="3192029"/>
            <a:ext cx="7704856" cy="169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302383"/>
            <a:ext cx="7635885" cy="169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247715"/>
            <a:ext cx="6400800" cy="9443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51521" y="951570"/>
            <a:ext cx="8537615" cy="1080120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>
                <a:solidFill>
                  <a:schemeClr val="tx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9" name="Rechteck 8"/>
          <p:cNvSpPr/>
          <p:nvPr userDrawn="1"/>
        </p:nvSpPr>
        <p:spPr>
          <a:xfrm>
            <a:off x="0" y="4948014"/>
            <a:ext cx="9144000" cy="1954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31" y="4947618"/>
            <a:ext cx="558730" cy="200000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2555776" y="4371950"/>
            <a:ext cx="396044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M. Stockhause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66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897564"/>
            <a:ext cx="8229600" cy="3834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9144000" cy="249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hteck 9"/>
          <p:cNvSpPr/>
          <p:nvPr/>
        </p:nvSpPr>
        <p:spPr>
          <a:xfrm>
            <a:off x="0" y="4948014"/>
            <a:ext cx="9144000" cy="1954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2613"/>
            <a:ext cx="734063" cy="1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31" y="4947618"/>
            <a:ext cx="558730" cy="200000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7001752" y="4935838"/>
            <a:ext cx="2133600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0C97A198-E257-4C67-9925-EB10CD38CFD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Datumsplatzhalter 1"/>
          <p:cNvSpPr>
            <a:spLocks noGrp="1"/>
          </p:cNvSpPr>
          <p:nvPr>
            <p:ph type="dt" sz="half" idx="2"/>
          </p:nvPr>
        </p:nvSpPr>
        <p:spPr>
          <a:xfrm>
            <a:off x="4572000" y="4948014"/>
            <a:ext cx="2133600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 smtClean="0"/>
              <a:t>Internal, Jan 08, 2020</a:t>
            </a:r>
            <a:endParaRPr lang="en-US" dirty="0"/>
          </a:p>
        </p:txBody>
      </p:sp>
      <p:sp>
        <p:nvSpPr>
          <p:cNvPr id="13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755576" y="4948014"/>
            <a:ext cx="3672408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M. Stockhause: DICAD Status AP7/8</a:t>
            </a:r>
          </a:p>
        </p:txBody>
      </p:sp>
    </p:spTree>
    <p:extLst>
      <p:ext uri="{BB962C8B-B14F-4D97-AF65-F5344CB8AC3E}">
        <p14:creationId xmlns:p14="http://schemas.microsoft.com/office/powerpoint/2010/main" val="125412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519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5191"/>
        </a:buClr>
        <a:buFont typeface="Calibri" pitchFamily="34" charset="0"/>
        <a:buChar char="‒"/>
        <a:defRPr sz="24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35178" TargetMode="External"/><Relationship Id="rId2" Type="http://schemas.openxmlformats.org/officeDocument/2006/relationships/hyperlink" Target="http://cmip6cite.wdc-climate.de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i.org/10.5334/dsj-2017-03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mip6cite.wdc-climate.de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CMIP6_DOI_Statistic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1" y="1776468"/>
            <a:ext cx="8537615" cy="1443354"/>
          </a:xfrm>
        </p:spPr>
        <p:txBody>
          <a:bodyPr/>
          <a:lstStyle/>
          <a:p>
            <a:r>
              <a:rPr lang="en-US" dirty="0" smtClean="0"/>
              <a:t>CMIP6 Citation Service</a:t>
            </a:r>
            <a:endParaRPr lang="en-US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3491881" y="26797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3996620" y="3211111"/>
            <a:ext cx="1120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DICAD</a:t>
            </a:r>
            <a:br>
              <a:rPr lang="en-US" sz="1600" dirty="0" smtClean="0"/>
            </a:br>
            <a:r>
              <a:rPr lang="en-US" sz="1600" dirty="0" smtClean="0"/>
              <a:t>11.03.2020</a:t>
            </a:r>
          </a:p>
        </p:txBody>
      </p:sp>
    </p:spTree>
    <p:extLst>
      <p:ext uri="{BB962C8B-B14F-4D97-AF65-F5344CB8AC3E}">
        <p14:creationId xmlns:p14="http://schemas.microsoft.com/office/powerpoint/2010/main" val="61463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Citation: Motivation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388425" y="4947292"/>
            <a:ext cx="758997" cy="196208"/>
          </a:xfrm>
        </p:spPr>
        <p:txBody>
          <a:bodyPr/>
          <a:lstStyle/>
          <a:p>
            <a:fld id="{BA4D798F-BC53-4B2C-AF0B-B02A7EE54970}" type="slidenum">
              <a:rPr lang="en-US" sz="1050" smtClean="0"/>
              <a:pPr/>
              <a:t>2</a:t>
            </a:fld>
            <a:endParaRPr lang="en-US" sz="1050" dirty="0"/>
          </a:p>
        </p:txBody>
      </p:sp>
      <p:sp>
        <p:nvSpPr>
          <p:cNvPr id="11" name="Datumsplatzhalter 1"/>
          <p:cNvSpPr>
            <a:spLocks noGrp="1"/>
          </p:cNvSpPr>
          <p:nvPr>
            <p:ph type="dt" sz="half" idx="2"/>
          </p:nvPr>
        </p:nvSpPr>
        <p:spPr>
          <a:xfrm>
            <a:off x="4572000" y="4948014"/>
            <a:ext cx="2133600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 smtClean="0"/>
              <a:t>11.03.2020</a:t>
            </a:r>
            <a:endParaRPr lang="en-US" dirty="0"/>
          </a:p>
        </p:txBody>
      </p:sp>
      <p:sp>
        <p:nvSpPr>
          <p:cNvPr id="13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755576" y="4948014"/>
            <a:ext cx="3672408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M. Stockhause: DICAD Status AP7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83568" y="1477689"/>
            <a:ext cx="839685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CMIP6 Citation Service is part of CMIP6 data infrastructure, part of all three CMIP6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CMIP6 Citation offered for input4MIPs and CMIP6 (add.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equests received and to be answered)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 Granularities for data citation: MIP/model and experiment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Provides licenses for ESGF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CoG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Information gathered by CMIP6 Citation Service close the metadata gap for ESGF data LTA (AP8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CMIP6 data references to be included in AR6 Part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Data impact information (use in publication) gathered as added value</a:t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for data providers (dep. on implementation at publishers)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Discoverable in Google Dataset Search and catalogs harvesting DKRZ OAI or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DataCite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OAI servers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83568" y="3960000"/>
            <a:ext cx="3182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http://cmip6cite.wdc-climate.de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WIP paper: 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doi:10.5281/zenodo.35178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Publication: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doi:10.5334/dsj-2017-030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63126" y="812048"/>
            <a:ext cx="648991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Possibility for CMIP6 data citation was established for the first</a:t>
            </a:r>
            <a:b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in the history of CMIP upon a request from WGCM-CMIP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Citation: Content and Numbers (1)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388425" y="4947292"/>
            <a:ext cx="758997" cy="196208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4D798F-BC53-4B2C-AF0B-B02A7EE5497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6F6F6"/>
                </a:solidFill>
                <a:effectLst/>
                <a:uLnTx/>
                <a:uFillTx/>
                <a:latin typeface="Calibri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6F6F6"/>
              </a:solidFill>
              <a:effectLst/>
              <a:uLnTx/>
              <a:uFillTx/>
              <a:latin typeface="Calibri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755576" y="4948014"/>
            <a:ext cx="3672408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M. Stockhause: DICAD Status AP7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23528" y="915566"/>
            <a:ext cx="83112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Components: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 VMs (ca. 12-15 Python scripts), CERA (2 schemas used), APEX GUI, APIs, OAI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Interfaces: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ESGF (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Solr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Search API,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CoG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), CERA (GUI, APIs, direct),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DataCite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Scholix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ES-DOC (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furtherInfoUrl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Google Dataset Search (schema.org), OAI/PMH, CMIP6 CV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Projects: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input4MIPs, CMIP6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2067694"/>
            <a:ext cx="88937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Users: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66 Citation Managers (+replacements), ESGF Data Node Managers, Data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Requests: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Citation Managers, data users, WIP, CDNOT, ESGF, IPCC, other interested scientists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Monitoring: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ESGF, CERA,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DataCite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Metadata content (incl. curation), Citation functionalities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Open Issues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2020-03-10): 4 APEX, 5 API, 22 Citation, 3 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DKRZ Resources: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0.5 FTE available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 1.5-2 FTE required (0.5 technical, 1 application and user support, 0.5 coordination)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71402" y="4320000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http://cmip6cite.wdc-climate.de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Datumsplatzhalter 1"/>
          <p:cNvSpPr>
            <a:spLocks noGrp="1"/>
          </p:cNvSpPr>
          <p:nvPr>
            <p:ph type="dt" sz="half" idx="2"/>
          </p:nvPr>
        </p:nvSpPr>
        <p:spPr>
          <a:xfrm>
            <a:off x="4572000" y="4948014"/>
            <a:ext cx="2133600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 smtClean="0"/>
              <a:t>11.03.2020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323528" y="3355127"/>
            <a:ext cx="211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 Problem: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23528" y="3579862"/>
            <a:ext cx="6155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Data Node Manager: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check for citation information completeness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widely not done</a:t>
            </a:r>
            <a:b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causing additional effort for the citation to contact citation managers</a:t>
            </a:r>
          </a:p>
        </p:txBody>
      </p:sp>
    </p:spTree>
    <p:extLst>
      <p:ext uri="{BB962C8B-B14F-4D97-AF65-F5344CB8AC3E}">
        <p14:creationId xmlns:p14="http://schemas.microsoft.com/office/powerpoint/2010/main" val="11832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Citation: Content and Numbers (2)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388425" y="4947292"/>
            <a:ext cx="758997" cy="196208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4D798F-BC53-4B2C-AF0B-B02A7EE5497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6F6F6"/>
                </a:solidFill>
                <a:effectLst/>
                <a:uLnTx/>
                <a:uFillTx/>
                <a:latin typeface="Calibri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6F6F6"/>
              </a:solidFill>
              <a:effectLst/>
              <a:uLnTx/>
              <a:uFillTx/>
              <a:latin typeface="Calibri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755576" y="4948014"/>
            <a:ext cx="3672408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M. Stockhause: DICAD Status AP7</a:t>
            </a:r>
          </a:p>
        </p:txBody>
      </p:sp>
      <p:sp>
        <p:nvSpPr>
          <p:cNvPr id="9" name="Datumsplatzhalter 1"/>
          <p:cNvSpPr>
            <a:spLocks noGrp="1"/>
          </p:cNvSpPr>
          <p:nvPr>
            <p:ph type="dt" sz="half" idx="2"/>
          </p:nvPr>
        </p:nvSpPr>
        <p:spPr>
          <a:xfrm>
            <a:off x="4572000" y="4948014"/>
            <a:ext cx="2133600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 smtClean="0"/>
              <a:t>11.03.2020</a:t>
            </a:r>
            <a:endParaRPr lang="en-US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327" y="645581"/>
            <a:ext cx="5773168" cy="430171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468000" y="4320000"/>
            <a:ext cx="2545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Reference: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bit.ly/CMIP6_DOI_Statistics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428729" y="771550"/>
            <a:ext cx="2757999" cy="1477328"/>
            <a:chOff x="395536" y="771550"/>
            <a:chExt cx="2757999" cy="1477328"/>
          </a:xfrm>
        </p:grpSpPr>
        <p:sp>
          <p:nvSpPr>
            <p:cNvPr id="10" name="Textfeld 9"/>
            <p:cNvSpPr txBox="1"/>
            <p:nvPr/>
          </p:nvSpPr>
          <p:spPr>
            <a:xfrm>
              <a:off x="395536" y="771550"/>
              <a:ext cx="2757999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DOI Status (</a:t>
              </a:r>
              <a:r>
                <a:rPr lang="en-US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2020-03-11):</a:t>
              </a:r>
              <a:r>
                <a:rPr lang="en-US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No. DOIs: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CMIP6: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input4MIPs:      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No. MD updates:    </a:t>
              </a:r>
              <a:endParaRPr lang="en-US" sz="1600" dirty="0"/>
            </a:p>
          </p:txBody>
        </p:sp>
        <p:sp>
          <p:nvSpPr>
            <p:cNvPr id="2" name="Textfeld 1"/>
            <p:cNvSpPr txBox="1"/>
            <p:nvPr/>
          </p:nvSpPr>
          <p:spPr>
            <a:xfrm>
              <a:off x="2316263" y="1171660"/>
              <a:ext cx="69762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657</a:t>
              </a:r>
              <a:endParaRPr lang="en-US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480</a:t>
              </a:r>
              <a:endParaRPr lang="en-US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177</a:t>
              </a:r>
            </a:p>
            <a:p>
              <a:pPr algn="r"/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711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50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Citation: Status and Feedback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388425" y="4947292"/>
            <a:ext cx="758997" cy="196208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4D798F-BC53-4B2C-AF0B-B02A7EE5497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6F6F6"/>
                </a:solidFill>
                <a:effectLst/>
                <a:uLnTx/>
                <a:uFillTx/>
                <a:latin typeface="Calibri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6F6F6"/>
              </a:solidFill>
              <a:effectLst/>
              <a:uLnTx/>
              <a:uFillTx/>
              <a:latin typeface="Calibri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755576" y="4948014"/>
            <a:ext cx="3672408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M. Stockhause: DICAD Status AP7</a:t>
            </a:r>
          </a:p>
        </p:txBody>
      </p:sp>
      <p:sp>
        <p:nvSpPr>
          <p:cNvPr id="9" name="Datumsplatzhalter 1"/>
          <p:cNvSpPr>
            <a:spLocks noGrp="1"/>
          </p:cNvSpPr>
          <p:nvPr>
            <p:ph type="dt" sz="half" idx="2"/>
          </p:nvPr>
        </p:nvSpPr>
        <p:spPr>
          <a:xfrm>
            <a:off x="4572000" y="4948014"/>
            <a:ext cx="2133600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 smtClean="0"/>
              <a:t>11.03.2020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6245623" y="1440000"/>
            <a:ext cx="1961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67544" y="884056"/>
            <a:ext cx="835292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CMIP6 Citation Service has been running as prototype since early 2017.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365303" y="144000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Requests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12975" y="144000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Feedback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12975" y="1824375"/>
            <a:ext cx="26927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Data citations regarded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as important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Few problems with GUI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More difficulties with API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usage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371677" y="1833667"/>
            <a:ext cx="23791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provide citation for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set up a board for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263682" y="1833667"/>
            <a:ext cx="25567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maintenance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and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Metadata curation and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user support</a:t>
            </a:r>
          </a:p>
        </p:txBody>
      </p:sp>
    </p:spTree>
    <p:extLst>
      <p:ext uri="{BB962C8B-B14F-4D97-AF65-F5344CB8AC3E}">
        <p14:creationId xmlns:p14="http://schemas.microsoft.com/office/powerpoint/2010/main" val="196931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Citation: Current and Future Needs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2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388425" y="4947292"/>
            <a:ext cx="758997" cy="196208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4D798F-BC53-4B2C-AF0B-B02A7EE5497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6F6F6"/>
                </a:solidFill>
                <a:effectLst/>
                <a:uLnTx/>
                <a:uFillTx/>
                <a:latin typeface="Calibri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6F6F6"/>
              </a:solidFill>
              <a:effectLst/>
              <a:uLnTx/>
              <a:uFillTx/>
              <a:latin typeface="Calibri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755576" y="4948014"/>
            <a:ext cx="3672408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M. Stockhause: DICAD Status AP7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92858" y="1678325"/>
            <a:ext cx="7958283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and Future Needs:</a:t>
            </a:r>
            <a:b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9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DKRZ infrastructure components by technical staff</a:t>
            </a:r>
          </a:p>
          <a:p>
            <a:pPr marL="285750" indent="-285750">
              <a:buFont typeface="+mj-lt"/>
              <a:buAutoNum type="arabicPeriod"/>
            </a:pP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First level support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by technical staff as half of the issues are related to DKRZ infrastructure failures or instabilities</a:t>
            </a:r>
          </a:p>
          <a:p>
            <a:pPr marL="285750" indent="-285750">
              <a:buFont typeface="+mj-lt"/>
              <a:buAutoNum type="arabicPeriod"/>
            </a:pP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Prototype 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Service: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Experienced software developer as continuous second person for citation responsible for technical issues with 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expertise in software scalability, performance, robustness and </a:t>
            </a:r>
            <a:r>
              <a:rPr lang="en-US" sz="1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Solr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administration experience</a:t>
            </a:r>
            <a:endParaRPr lang="en-US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Citation application and development / metadata curation / user support on the long-term is an open issue</a:t>
            </a:r>
          </a:p>
        </p:txBody>
      </p:sp>
      <p:sp>
        <p:nvSpPr>
          <p:cNvPr id="8" name="Datumsplatzhalter 1"/>
          <p:cNvSpPr>
            <a:spLocks noGrp="1"/>
          </p:cNvSpPr>
          <p:nvPr>
            <p:ph type="dt" sz="half" idx="2"/>
          </p:nvPr>
        </p:nvSpPr>
        <p:spPr>
          <a:xfrm>
            <a:off x="4572000" y="4948014"/>
            <a:ext cx="2133600" cy="2198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 smtClean="0"/>
              <a:t>11.03.2020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611560" y="978282"/>
            <a:ext cx="771236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 registration changed from 1-hourly to 2-hourly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short-term measure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2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lgemeine Präsentation DKRZ 201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Allgemeine Präsentation DKRZ 2012</Template>
  <TotalTime>0</TotalTime>
  <Words>606</Words>
  <Application>Microsoft Office PowerPoint</Application>
  <PresentationFormat>Bildschirmpräsentation (16:9)</PresentationFormat>
  <Paragraphs>78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Wingdings</vt:lpstr>
      <vt:lpstr>Allgemeine Präsentation DKRZ 2012</vt:lpstr>
      <vt:lpstr>CMIP6 Citation Service</vt:lpstr>
      <vt:lpstr>Citation: Motivation</vt:lpstr>
      <vt:lpstr>Citation: Content and Numbers (1)</vt:lpstr>
      <vt:lpstr>Citation: Content and Numbers (2)</vt:lpstr>
      <vt:lpstr>Citation: Status and Feedback</vt:lpstr>
      <vt:lpstr>Citation: Current and Future Needs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2014-04-09T16:02:36Z</dcterms:created>
  <dcterms:modified xsi:type="dcterms:W3CDTF">2020-03-11T08:20:33Z</dcterms:modified>
</cp:coreProperties>
</file>