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410" r:id="rId3"/>
    <p:sldId id="340" r:id="rId4"/>
    <p:sldId id="408" r:id="rId5"/>
    <p:sldId id="409" r:id="rId6"/>
    <p:sldId id="411" r:id="rId7"/>
    <p:sldId id="412" r:id="rId8"/>
    <p:sldId id="413" r:id="rId9"/>
    <p:sldId id="414" r:id="rId10"/>
    <p:sldId id="415" r:id="rId11"/>
    <p:sldId id="4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B401"/>
    <a:srgbClr val="814123"/>
    <a:srgbClr val="3761D1"/>
    <a:srgbClr val="009645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3216"/>
  </p:normalViewPr>
  <p:slideViewPr>
    <p:cSldViewPr>
      <p:cViewPr>
        <p:scale>
          <a:sx n="90" d="100"/>
          <a:sy n="90" d="100"/>
        </p:scale>
        <p:origin x="28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56FD-458B-9E42-8E71-C35FA53614DD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62B3-B200-C140-8BD2-1EBEA11A0A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coupled experiments and </a:t>
            </a:r>
            <a:r>
              <a:rPr lang="en-US" smtClean="0"/>
              <a:t>other atmosphere-only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0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62B3-B200-C140-8BD2-1EBEA11A0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385795"/>
            <a:ext cx="8330195" cy="604805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9C7B-4B36-3740-ACEA-0240D45EE125}" type="datetime1">
              <a:rPr lang="de-DE" smtClean="0"/>
              <a:pPr/>
              <a:t>10.03.20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18689" y="1181100"/>
            <a:ext cx="8331107" cy="51159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6" name="Bild 15" descr="HG_LOGO_S_ENG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58" y="6512842"/>
            <a:ext cx="683868" cy="302236"/>
          </a:xfrm>
          <a:prstGeom prst="rect">
            <a:avLst/>
          </a:prstGeom>
        </p:spPr>
      </p:pic>
      <p:pic>
        <p:nvPicPr>
          <p:cNvPr id="15" name="Bild 14" descr="AWI_WortBildmarke_Farb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8" y="417661"/>
            <a:ext cx="1090955" cy="486839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ung 10"/>
          <p:cNvGrpSpPr/>
          <p:nvPr userDrawn="1"/>
        </p:nvGrpSpPr>
        <p:grpSpPr>
          <a:xfrm>
            <a:off x="9088086" y="2084652"/>
            <a:ext cx="63902" cy="671247"/>
            <a:chOff x="6286375" y="1956861"/>
            <a:chExt cx="63902" cy="527154"/>
          </a:xfrm>
        </p:grpSpPr>
        <p:sp>
          <p:nvSpPr>
            <p:cNvPr id="12" name="Rechteck 11"/>
            <p:cNvSpPr/>
            <p:nvPr/>
          </p:nvSpPr>
          <p:spPr>
            <a:xfrm>
              <a:off x="6286375" y="1956861"/>
              <a:ext cx="63902" cy="175718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286375" y="2132579"/>
              <a:ext cx="63902" cy="175718"/>
            </a:xfrm>
            <a:prstGeom prst="rect">
              <a:avLst/>
            </a:prstGeom>
            <a:solidFill>
              <a:srgbClr val="8612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86375" y="2308297"/>
              <a:ext cx="63902" cy="175718"/>
            </a:xfrm>
            <a:prstGeom prst="rect">
              <a:avLst/>
            </a:prstGeom>
            <a:solidFill>
              <a:srgbClr val="E994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92" y="6356350"/>
            <a:ext cx="1270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9933-BF74-4327-A75D-906DBD579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F2B9-C907-4176-9750-6D276336F6AF}" type="slidenum">
              <a:rPr lang="ru-RU" smtClean="0"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002/essoar.10501538.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268760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Modellrechnungen AWI-CM: </a:t>
            </a:r>
            <a:br>
              <a:rPr lang="de-DE" sz="4000" b="1" dirty="0" smtClean="0"/>
            </a:br>
            <a:r>
              <a:rPr lang="de-DE" sz="4000" b="1" dirty="0" smtClean="0"/>
              <a:t>Status</a:t>
            </a:r>
            <a:endParaRPr lang="de-DE" sz="4000" b="1" dirty="0" smtClean="0"/>
          </a:p>
          <a:p>
            <a:pPr algn="ctr"/>
            <a:endParaRPr lang="de-DE" sz="4000" b="1" dirty="0"/>
          </a:p>
          <a:p>
            <a:pPr algn="ctr"/>
            <a:r>
              <a:rPr lang="de-DE" sz="3200" dirty="0" smtClean="0"/>
              <a:t>Tido </a:t>
            </a:r>
            <a:r>
              <a:rPr lang="de-DE" sz="3200" dirty="0" smtClean="0"/>
              <a:t>Semmler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AMOC (</a:t>
            </a:r>
            <a:r>
              <a:rPr lang="de-DE" sz="3200" b="1" dirty="0" err="1" smtClean="0"/>
              <a:t>Sv</a:t>
            </a:r>
            <a:r>
              <a:rPr lang="de-DE" sz="3200" b="1" dirty="0" smtClean="0"/>
              <a:t>) 45°N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6" name="image4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1052736"/>
            <a:ext cx="8640960" cy="5067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79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Schlussfolgerungen und Pläne</a:t>
            </a:r>
            <a:endParaRPr lang="ru-RU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9675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/>
              <a:t>Diese und andere Ergebnisse veröffentlicht: Semmler et al., 2020 (</a:t>
            </a:r>
            <a:r>
              <a:rPr lang="de-DE" sz="2400" dirty="0" err="1" smtClean="0"/>
              <a:t>submitted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JAMES; veröffentlicht in Earth </a:t>
            </a:r>
            <a:r>
              <a:rPr lang="de-DE" sz="2400" dirty="0" err="1" smtClean="0"/>
              <a:t>and</a:t>
            </a:r>
            <a:r>
              <a:rPr lang="de-DE" sz="2400" dirty="0" smtClean="0"/>
              <a:t> Space Science Open Archive: </a:t>
            </a:r>
            <a:r>
              <a:rPr lang="de-DE" sz="2400" dirty="0" err="1"/>
              <a:t>Simulations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CMIP6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AWI </a:t>
            </a:r>
            <a:r>
              <a:rPr lang="de-DE" sz="2400" dirty="0" err="1"/>
              <a:t>climate</a:t>
            </a:r>
            <a:r>
              <a:rPr lang="de-DE" sz="2400" dirty="0"/>
              <a:t> </a:t>
            </a:r>
            <a:r>
              <a:rPr lang="de-DE" sz="2400" dirty="0" err="1"/>
              <a:t>model</a:t>
            </a:r>
            <a:r>
              <a:rPr lang="de-DE" sz="2400" dirty="0"/>
              <a:t> </a:t>
            </a:r>
            <a:r>
              <a:rPr lang="de-DE" sz="2400" dirty="0" smtClean="0"/>
              <a:t>AWI-CM-1-1, </a:t>
            </a:r>
            <a:r>
              <a:rPr lang="pt-BR" sz="2400" dirty="0">
                <a:hlinkClick r:id="rId3"/>
              </a:rPr>
              <a:t>https://</a:t>
            </a:r>
            <a:r>
              <a:rPr lang="pt-BR" sz="2400" dirty="0" smtClean="0">
                <a:hlinkClick r:id="rId3"/>
              </a:rPr>
              <a:t>doi.org/10.1002/essoar.10501538.1</a:t>
            </a:r>
            <a:r>
              <a:rPr lang="de-DE" sz="2400" dirty="0" smtClean="0"/>
              <a:t>)</a:t>
            </a:r>
            <a:endParaRPr lang="de-DE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00B0F0"/>
                </a:solidFill>
              </a:rPr>
              <a:t>Leicht höhere Klimasensitivität (ECS) verglichen mit MPI-ESM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00B0F0"/>
                </a:solidFill>
              </a:rPr>
              <a:t>TCR weicht noch mehr ab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00B0F0"/>
                </a:solidFill>
              </a:rPr>
              <a:t>Grund: relativ stabile AMOC (bis jetzt reine Spekulation)?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00B0F0"/>
                </a:solidFill>
              </a:rPr>
              <a:t>Interessant: Kooperation mit MPI, um Gründe für die Unterschiede herauszufinden</a:t>
            </a:r>
            <a:endParaRPr lang="de-DE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Status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340768"/>
            <a:ext cx="8136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Alle DECK und </a:t>
            </a:r>
            <a:r>
              <a:rPr lang="de-DE" sz="2400" dirty="0" err="1" smtClean="0"/>
              <a:t>ScenarioMIP</a:t>
            </a:r>
            <a:r>
              <a:rPr lang="de-DE" sz="2400" dirty="0"/>
              <a:t> </a:t>
            </a:r>
            <a:r>
              <a:rPr lang="de-DE" sz="2400" dirty="0" smtClean="0"/>
              <a:t>– Modellrechnungen für AWI-CM-MR fertig, wie für DICAD versprochen. 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Zusätzliche Simulationen mit AWI-ESM-LR und mit AWI-CM-HR in den Sektionen „Klimadynamik“ und „Dynamik des </a:t>
            </a:r>
            <a:r>
              <a:rPr lang="de-DE" sz="2400" dirty="0" err="1" smtClean="0"/>
              <a:t>Paleoklimas</a:t>
            </a:r>
            <a:r>
              <a:rPr lang="de-DE" sz="2400" dirty="0" smtClean="0"/>
              <a:t>“ auf anderen Projekten gerechnet, </a:t>
            </a:r>
            <a:r>
              <a:rPr lang="de-DE" sz="2400" dirty="0" err="1" smtClean="0"/>
              <a:t>cmorisiert</a:t>
            </a:r>
            <a:r>
              <a:rPr lang="de-DE" sz="2400" dirty="0" smtClean="0"/>
              <a:t> und veröffentlicht.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AWI-CM-MR: </a:t>
            </a:r>
            <a:r>
              <a:rPr lang="de-DE" sz="2400" dirty="0" err="1" smtClean="0"/>
              <a:t>CMORisierung</a:t>
            </a:r>
            <a:r>
              <a:rPr lang="de-DE" sz="2400" dirty="0" smtClean="0"/>
              <a:t> und ESGF-Veröffentlichung der wichtigsten Parameter abgeschlossen, obwohl einige wichtige Monatsmittelwerte der historischen Läufe fehlen.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Seit Anfang 2020 keine AWI-CM-MR-Daten mehr </a:t>
            </a:r>
            <a:r>
              <a:rPr lang="de-DE" sz="2400" dirty="0" err="1" smtClean="0"/>
              <a:t>cmorisiert</a:t>
            </a:r>
            <a:r>
              <a:rPr lang="de-DE" sz="2400" dirty="0" smtClean="0"/>
              <a:t> und/oder veröffentlicht. Grund: keine man power.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65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Unser Ozeangitter: Horizontale Auflösung (km)</a:t>
            </a:r>
            <a:endParaRPr lang="ru-RU" sz="28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6" name="image2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99592" y="1268760"/>
            <a:ext cx="7344816" cy="48245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56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Gregory </a:t>
            </a:r>
            <a:r>
              <a:rPr lang="de-DE" sz="3200" b="1" dirty="0" err="1" smtClean="0"/>
              <a:t>plot</a:t>
            </a:r>
            <a:r>
              <a:rPr lang="de-DE" sz="3200" b="1" dirty="0" smtClean="0"/>
              <a:t> für Klimasensitivität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7" name="image5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560" y="1052736"/>
            <a:ext cx="7488833" cy="5112568"/>
          </a:xfrm>
          <a:prstGeom prst="rect">
            <a:avLst/>
          </a:prstGeom>
          <a:ln/>
        </p:spPr>
      </p:pic>
      <p:sp>
        <p:nvSpPr>
          <p:cNvPr id="3" name="Textfeld 2"/>
          <p:cNvSpPr txBox="1"/>
          <p:nvPr/>
        </p:nvSpPr>
        <p:spPr>
          <a:xfrm>
            <a:off x="5292080" y="1556792"/>
            <a:ext cx="1290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ECS: 3.2°C</a:t>
            </a:r>
          </a:p>
          <a:p>
            <a:r>
              <a:rPr lang="de-DE" dirty="0" smtClean="0"/>
              <a:t>(TCR: 2.1°C)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1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Temperaturanomalie 1850-2100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14701" r="7392" b="12151"/>
          <a:stretch/>
        </p:blipFill>
        <p:spPr>
          <a:xfrm>
            <a:off x="1691680" y="-776265"/>
            <a:ext cx="5184576" cy="902980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494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8064896" cy="729952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2 m – </a:t>
            </a:r>
            <a:r>
              <a:rPr lang="de-DE" sz="3200" b="1" smtClean="0"/>
              <a:t>Temperaturänderung (°C) SSP585 </a:t>
            </a:r>
            <a:r>
              <a:rPr lang="de-DE" sz="3200" b="1" dirty="0" smtClean="0"/>
              <a:t>2071-2100 </a:t>
            </a:r>
            <a:br>
              <a:rPr lang="de-DE" sz="3200" b="1" dirty="0" smtClean="0"/>
            </a:br>
            <a:r>
              <a:rPr lang="de-DE" sz="3200" b="1" smtClean="0"/>
              <a:t>im Vergleich zu 1985-2014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6" name="image5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1340768"/>
            <a:ext cx="7773491" cy="48330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07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7" name="image5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9552" y="1196752"/>
            <a:ext cx="8047236" cy="5184576"/>
          </a:xfrm>
          <a:prstGeom prst="rect">
            <a:avLst/>
          </a:prstGeom>
          <a:ln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806489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mtClean="0"/>
              <a:t>Niederschlagsänderung (%) </a:t>
            </a:r>
            <a:r>
              <a:rPr lang="de-DE" sz="3200" b="1" dirty="0" smtClean="0"/>
              <a:t>SSP585 2071-2100 </a:t>
            </a:r>
            <a:br>
              <a:rPr lang="de-DE" sz="3200" b="1" dirty="0" smtClean="0"/>
            </a:br>
            <a:r>
              <a:rPr lang="de-DE" sz="3200" b="1" dirty="0" smtClean="0"/>
              <a:t>im Vergleich zu 1985-2014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64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/>
              <a:t>E</a:t>
            </a:r>
            <a:r>
              <a:rPr lang="de-DE" sz="3200" b="1" dirty="0" smtClean="0"/>
              <a:t>isausdehnung und -dicke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6" name="image5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9512" y="1052735"/>
            <a:ext cx="4176464" cy="3360961"/>
          </a:xfrm>
          <a:prstGeom prst="rect">
            <a:avLst/>
          </a:prstGeom>
          <a:ln/>
        </p:spPr>
      </p:pic>
      <p:pic>
        <p:nvPicPr>
          <p:cNvPr id="8" name="image50.png"/>
          <p:cNvPicPr/>
          <p:nvPr/>
        </p:nvPicPr>
        <p:blipFill>
          <a:blip r:embed="rId4"/>
          <a:srcRect l="2747" t="11172" r="8451" b="5311"/>
          <a:stretch>
            <a:fillRect/>
          </a:stretch>
        </p:blipFill>
        <p:spPr>
          <a:xfrm>
            <a:off x="4445953" y="1196752"/>
            <a:ext cx="4302511" cy="3216945"/>
          </a:xfrm>
          <a:prstGeom prst="rect">
            <a:avLst/>
          </a:prstGeom>
          <a:ln/>
        </p:spPr>
      </p:pic>
      <p:sp>
        <p:nvSpPr>
          <p:cNvPr id="3" name="Textfeld 2"/>
          <p:cNvSpPr txBox="1"/>
          <p:nvPr/>
        </p:nvSpPr>
        <p:spPr>
          <a:xfrm>
            <a:off x="1043608" y="3944089"/>
            <a:ext cx="245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Meereisportal (</a:t>
            </a:r>
            <a:r>
              <a:rPr lang="de-DE" sz="1200" dirty="0" err="1" smtClean="0"/>
              <a:t>Grosfeld</a:t>
            </a:r>
            <a:r>
              <a:rPr lang="de-DE" sz="1200" dirty="0" smtClean="0"/>
              <a:t> et al., 2016)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7404122" y="1556792"/>
            <a:ext cx="1344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Ricker</a:t>
            </a:r>
            <a:r>
              <a:rPr lang="de-DE" sz="1200" dirty="0" smtClean="0"/>
              <a:t> et al., 2017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32068" y="4475830"/>
            <a:ext cx="411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Arktis: Historische Simulationen unterschätzen Trend der arktischen September-Meereisausdehnung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589969" y="4538266"/>
            <a:ext cx="411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Arktis: Winter-Meereisdicke nur um 30% zurückgegangen. Antarktis: nur 10%. Arktische Meereisdicke in den letzten Jahren realistisch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064896" cy="72995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AMOC (</a:t>
            </a:r>
            <a:r>
              <a:rPr lang="de-DE" sz="3200" b="1" dirty="0" err="1" smtClean="0"/>
              <a:t>Sv</a:t>
            </a:r>
            <a:r>
              <a:rPr lang="de-DE" sz="3200" b="1" dirty="0" smtClean="0"/>
              <a:t>) 45°N</a:t>
            </a:r>
            <a:endParaRPr lang="ru-RU" sz="3200" b="1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052736"/>
            <a:ext cx="8640960" cy="567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600"/>
              </a:spcAft>
              <a:buNone/>
            </a:pPr>
            <a:endParaRPr lang="de-DE" sz="2400" b="1" dirty="0">
              <a:solidFill>
                <a:srgbClr val="4B4B4B"/>
              </a:solidFill>
              <a:latin typeface="Arial"/>
              <a:cs typeface="Arial"/>
            </a:endParaRPr>
          </a:p>
        </p:txBody>
      </p:sp>
      <p:pic>
        <p:nvPicPr>
          <p:cNvPr id="7" name="image4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5" y="1028700"/>
            <a:ext cx="8712967" cy="5208612"/>
          </a:xfrm>
          <a:prstGeom prst="rect">
            <a:avLst/>
          </a:prstGeom>
          <a:ln/>
        </p:spPr>
      </p:pic>
      <p:sp>
        <p:nvSpPr>
          <p:cNvPr id="9" name="Textfeld 8"/>
          <p:cNvSpPr txBox="1"/>
          <p:nvPr/>
        </p:nvSpPr>
        <p:spPr>
          <a:xfrm>
            <a:off x="323528" y="60950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Nur leichte Abschwächung der </a:t>
            </a:r>
            <a:r>
              <a:rPr lang="de-DE" dirty="0" err="1" smtClean="0"/>
              <a:t>thermohalinen</a:t>
            </a:r>
            <a:r>
              <a:rPr lang="de-DE" dirty="0" smtClean="0"/>
              <a:t> Umwälzzirkulation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0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Bildschirmpräsentation (4:3)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PowerPoint-Präsentation</vt:lpstr>
      <vt:lpstr>Status</vt:lpstr>
      <vt:lpstr>Unser Ozeangitter: Horizontale Auflösung (km)</vt:lpstr>
      <vt:lpstr>Gregory plot für Klimasensitivität</vt:lpstr>
      <vt:lpstr>Temperaturanomalie 1850-2100</vt:lpstr>
      <vt:lpstr>2 m – Temperaturänderung (°C) SSP585 2071-2100  im Vergleich zu 1985-2014</vt:lpstr>
      <vt:lpstr>PowerPoint-Präsentation</vt:lpstr>
      <vt:lpstr>Eisausdehnung und -dicke</vt:lpstr>
      <vt:lpstr>AMOC (Sv) 45°N</vt:lpstr>
      <vt:lpstr>AMOC (Sv) 45°N</vt:lpstr>
      <vt:lpstr>Schlussfolgerungen und Pläne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Sein</dc:creator>
  <cp:lastModifiedBy>Tido Semmler</cp:lastModifiedBy>
  <cp:revision>521</cp:revision>
  <cp:lastPrinted>2016-11-22T08:55:46Z</cp:lastPrinted>
  <dcterms:created xsi:type="dcterms:W3CDTF">2016-11-18T20:30:18Z</dcterms:created>
  <dcterms:modified xsi:type="dcterms:W3CDTF">2020-03-10T17:05:34Z</dcterms:modified>
</cp:coreProperties>
</file>