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tmp" ContentType="image/png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70" r:id="rId2"/>
    <p:sldId id="272" r:id="rId3"/>
    <p:sldId id="273" r:id="rId4"/>
    <p:sldId id="274" r:id="rId5"/>
    <p:sldId id="277" r:id="rId6"/>
    <p:sldId id="275" r:id="rId7"/>
    <p:sldId id="276" r:id="rId8"/>
    <p:sldId id="266" r:id="rId9"/>
    <p:sldId id="269" r:id="rId10"/>
    <p:sldId id="267" r:id="rId11"/>
    <p:sldId id="268" r:id="rId12"/>
    <p:sldId id="264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85"/>
    <p:restoredTop sz="94676"/>
  </p:normalViewPr>
  <p:slideViewPr>
    <p:cSldViewPr snapToGrid="0" snapToObjects="1">
      <p:cViewPr varScale="1">
        <p:scale>
          <a:sx n="108" d="100"/>
          <a:sy n="108" d="100"/>
        </p:scale>
        <p:origin x="216" y="14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041802-3C97-6943-82A9-46C2C33BF8AF}" type="datetimeFigureOut">
              <a:rPr lang="en-US" smtClean="0"/>
              <a:t>10/10/17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280C12-1CEF-4043-AA93-40586C603F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4664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4AA1DE-356D-4746-95BE-A2388A749611}" type="slidenum">
              <a:rPr lang="de-DE" smtClean="0"/>
              <a:pPr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24696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RIGHT:</a:t>
            </a:r>
            <a:r>
              <a:rPr lang="de-DE" sz="1200" i="1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de-DE" sz="12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years</a:t>
            </a:r>
            <a:r>
              <a:rPr lang="de-DE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91-100 </a:t>
            </a:r>
            <a:r>
              <a:rPr lang="de-DE" sz="12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lang="de-DE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used</a:t>
            </a:r>
            <a:r>
              <a:rPr lang="de-DE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. The North </a:t>
            </a:r>
            <a:r>
              <a:rPr lang="de-DE" sz="12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Atlantic</a:t>
            </a:r>
            <a:r>
              <a:rPr lang="de-DE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biases</a:t>
            </a:r>
            <a:r>
              <a:rPr lang="de-DE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identified</a:t>
            </a:r>
            <a:r>
              <a:rPr lang="de-DE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de-DE" sz="12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benchmark</a:t>
            </a:r>
            <a:r>
              <a:rPr lang="de-DE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version</a:t>
            </a:r>
            <a:r>
              <a:rPr lang="de-DE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AWI-CM </a:t>
            </a:r>
            <a:r>
              <a:rPr lang="de-DE" sz="12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successively</a:t>
            </a:r>
            <a:r>
              <a:rPr lang="de-DE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1" dirty="0" smtClean="0">
                <a:latin typeface="Arial"/>
                <a:cs typeface="Arial"/>
              </a:rPr>
              <a:t>decrease </a:t>
            </a:r>
            <a:r>
              <a:rPr lang="de-DE" sz="1200" i="1" dirty="0" err="1" smtClean="0">
                <a:latin typeface="Arial"/>
                <a:cs typeface="Arial"/>
              </a:rPr>
              <a:t>with</a:t>
            </a:r>
            <a:r>
              <a:rPr lang="de-DE" sz="1200" i="1" dirty="0" smtClean="0">
                <a:latin typeface="Arial"/>
                <a:cs typeface="Arial"/>
              </a:rPr>
              <a:t> </a:t>
            </a:r>
            <a:r>
              <a:rPr lang="de-DE" sz="1200" i="1" dirty="0" err="1" smtClean="0">
                <a:latin typeface="Arial"/>
                <a:cs typeface="Arial"/>
              </a:rPr>
              <a:t>increasing</a:t>
            </a:r>
            <a:r>
              <a:rPr lang="de-DE" sz="1200" i="1" dirty="0" smtClean="0">
                <a:latin typeface="Arial"/>
                <a:cs typeface="Arial"/>
              </a:rPr>
              <a:t> </a:t>
            </a:r>
            <a:r>
              <a:rPr lang="de-DE" sz="1200" i="1" dirty="0" err="1" smtClean="0">
                <a:latin typeface="Arial"/>
                <a:cs typeface="Arial"/>
              </a:rPr>
              <a:t>spatial</a:t>
            </a:r>
            <a:r>
              <a:rPr lang="de-DE" sz="1200" i="1" dirty="0" smtClean="0">
                <a:latin typeface="Arial"/>
                <a:cs typeface="Arial"/>
              </a:rPr>
              <a:t> </a:t>
            </a:r>
            <a:r>
              <a:rPr lang="de-DE" sz="1200" i="1" dirty="0" err="1" smtClean="0">
                <a:latin typeface="Arial"/>
                <a:cs typeface="Arial"/>
              </a:rPr>
              <a:t>resolution</a:t>
            </a:r>
            <a:r>
              <a:rPr lang="de-DE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2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 smtClean="0"/>
          </a:p>
          <a:p>
            <a:pPr algn="l"/>
            <a:r>
              <a:rPr lang="de-DE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LEFT: </a:t>
            </a:r>
            <a:r>
              <a:rPr lang="de-DE" sz="12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Based</a:t>
            </a:r>
            <a:r>
              <a:rPr lang="de-DE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on </a:t>
            </a:r>
            <a:r>
              <a:rPr lang="de-DE" sz="12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years</a:t>
            </a:r>
            <a:r>
              <a:rPr lang="de-DE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 71—100 </a:t>
            </a:r>
            <a:r>
              <a:rPr lang="de-DE" sz="12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pre-industrial</a:t>
            </a:r>
            <a:r>
              <a:rPr lang="de-DE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simulations</a:t>
            </a:r>
            <a:r>
              <a:rPr lang="de-DE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. 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4AA1DE-356D-4746-95BE-A2388A749611}" type="slidenum">
              <a:rPr lang="de-DE" smtClean="0"/>
              <a:pPr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432395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4AA1DE-356D-4746-95BE-A2388A749611}" type="slidenum">
              <a:rPr lang="de-DE" smtClean="0"/>
              <a:pPr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984468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91549-314D-654C-9C49-4845FE14029F}" type="datetimeFigureOut">
              <a:rPr lang="en-US" smtClean="0"/>
              <a:t>10/10/17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FE68D-452B-4C4C-822E-255BC6CC30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7153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91549-314D-654C-9C49-4845FE14029F}" type="datetimeFigureOut">
              <a:rPr lang="en-US" smtClean="0"/>
              <a:t>10/10/17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FE68D-452B-4C4C-822E-255BC6CC30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9732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91549-314D-654C-9C49-4845FE14029F}" type="datetimeFigureOut">
              <a:rPr lang="en-US" smtClean="0"/>
              <a:t>10/10/17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FE68D-452B-4C4C-822E-255BC6CC30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3232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59468" y="385796"/>
            <a:ext cx="11106927" cy="604805"/>
          </a:xfrm>
          <a:prstGeom prst="rect">
            <a:avLst/>
          </a:prstGeom>
        </p:spPr>
        <p:txBody>
          <a:bodyPr anchor="t"/>
          <a:lstStyle/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E9C7B-4B36-3740-ACEA-0240D45EE125}" type="datetime1">
              <a:rPr lang="de-DE" smtClean="0"/>
              <a:pPr/>
              <a:t>10.10.17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13" name="Inhaltsplatzhalter 2"/>
          <p:cNvSpPr>
            <a:spLocks noGrp="1"/>
          </p:cNvSpPr>
          <p:nvPr>
            <p:ph idx="1"/>
          </p:nvPr>
        </p:nvSpPr>
        <p:spPr>
          <a:xfrm>
            <a:off x="558253" y="1181101"/>
            <a:ext cx="11108143" cy="511599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04040"/>
                </a:solidFill>
              </a:defRPr>
            </a:lvl1pPr>
            <a:lvl2pPr>
              <a:defRPr>
                <a:solidFill>
                  <a:srgbClr val="404040"/>
                </a:solidFill>
              </a:defRPr>
            </a:lvl2pPr>
            <a:lvl3pPr>
              <a:defRPr>
                <a:solidFill>
                  <a:srgbClr val="404040"/>
                </a:solidFill>
              </a:defRPr>
            </a:lvl3pPr>
            <a:lvl4pPr>
              <a:defRPr>
                <a:solidFill>
                  <a:srgbClr val="404040"/>
                </a:solidFill>
              </a:defRPr>
            </a:lvl4pPr>
            <a:lvl5pPr>
              <a:defRPr>
                <a:solidFill>
                  <a:srgbClr val="404040"/>
                </a:solidFill>
              </a:defRPr>
            </a:lvl5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pic>
        <p:nvPicPr>
          <p:cNvPr id="16" name="Bild 15" descr="HG_LOGO_S_ENG_RGB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344" y="6512842"/>
            <a:ext cx="911824" cy="302236"/>
          </a:xfrm>
          <a:prstGeom prst="rect">
            <a:avLst/>
          </a:prstGeom>
        </p:spPr>
      </p:pic>
      <p:pic>
        <p:nvPicPr>
          <p:cNvPr id="15" name="Bild 14" descr="AWI_WortBildmarke_Farbe_RG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7425" y="417662"/>
            <a:ext cx="1454607" cy="486839"/>
          </a:xfrm>
          <a:prstGeom prst="rect">
            <a:avLst/>
          </a:prstGeom>
        </p:spPr>
      </p:pic>
      <p:cxnSp>
        <p:nvCxnSpPr>
          <p:cNvPr id="10" name="Gerade Verbindung 9"/>
          <p:cNvCxnSpPr/>
          <p:nvPr userDrawn="1"/>
        </p:nvCxnSpPr>
        <p:spPr>
          <a:xfrm>
            <a:off x="558252" y="996905"/>
            <a:ext cx="11148973" cy="0"/>
          </a:xfrm>
          <a:prstGeom prst="line">
            <a:avLst/>
          </a:prstGeom>
          <a:ln w="3175" cmpd="sng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1" name="Gruppierung 10"/>
          <p:cNvGrpSpPr/>
          <p:nvPr userDrawn="1"/>
        </p:nvGrpSpPr>
        <p:grpSpPr>
          <a:xfrm>
            <a:off x="12117448" y="2084653"/>
            <a:ext cx="85203" cy="671247"/>
            <a:chOff x="6286375" y="1956861"/>
            <a:chExt cx="63902" cy="527154"/>
          </a:xfrm>
        </p:grpSpPr>
        <p:sp>
          <p:nvSpPr>
            <p:cNvPr id="12" name="Rechteck 11"/>
            <p:cNvSpPr/>
            <p:nvPr/>
          </p:nvSpPr>
          <p:spPr>
            <a:xfrm>
              <a:off x="6286375" y="1956861"/>
              <a:ext cx="63902" cy="175718"/>
            </a:xfrm>
            <a:prstGeom prst="rect">
              <a:avLst/>
            </a:prstGeom>
            <a:solidFill>
              <a:srgbClr val="141313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800"/>
            </a:p>
          </p:txBody>
        </p:sp>
        <p:sp>
          <p:nvSpPr>
            <p:cNvPr id="14" name="Rechteck 13"/>
            <p:cNvSpPr/>
            <p:nvPr/>
          </p:nvSpPr>
          <p:spPr>
            <a:xfrm>
              <a:off x="6286375" y="2132579"/>
              <a:ext cx="63902" cy="175718"/>
            </a:xfrm>
            <a:prstGeom prst="rect">
              <a:avLst/>
            </a:prstGeom>
            <a:solidFill>
              <a:srgbClr val="86121C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800"/>
            </a:p>
          </p:txBody>
        </p:sp>
        <p:sp>
          <p:nvSpPr>
            <p:cNvPr id="17" name="Rechteck 16"/>
            <p:cNvSpPr/>
            <p:nvPr/>
          </p:nvSpPr>
          <p:spPr>
            <a:xfrm>
              <a:off x="6286375" y="2308297"/>
              <a:ext cx="63902" cy="175718"/>
            </a:xfrm>
            <a:prstGeom prst="rect">
              <a:avLst/>
            </a:prstGeom>
            <a:solidFill>
              <a:srgbClr val="E99423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800"/>
            </a:p>
          </p:txBody>
        </p:sp>
      </p:grpSp>
    </p:spTree>
    <p:extLst>
      <p:ext uri="{BB962C8B-B14F-4D97-AF65-F5344CB8AC3E}">
        <p14:creationId xmlns:p14="http://schemas.microsoft.com/office/powerpoint/2010/main" val="12844434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59468" y="385796"/>
            <a:ext cx="11106927" cy="604805"/>
          </a:xfrm>
          <a:prstGeom prst="rect">
            <a:avLst/>
          </a:prstGeom>
        </p:spPr>
        <p:txBody>
          <a:bodyPr anchor="t"/>
          <a:lstStyle/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780BA-F585-408D-A22C-235450120B4C}" type="datetime1">
              <a:rPr lang="de-DE" smtClean="0"/>
              <a:t>10.10.17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Seite</a:t>
            </a:r>
            <a:endParaRPr lang="de-DE" dirty="0"/>
          </a:p>
        </p:txBody>
      </p:sp>
      <p:sp>
        <p:nvSpPr>
          <p:cNvPr id="13" name="Inhaltsplatzhalter 2"/>
          <p:cNvSpPr>
            <a:spLocks noGrp="1"/>
          </p:cNvSpPr>
          <p:nvPr>
            <p:ph idx="1"/>
          </p:nvPr>
        </p:nvSpPr>
        <p:spPr>
          <a:xfrm>
            <a:off x="558253" y="1181101"/>
            <a:ext cx="11108143" cy="511599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04040"/>
                </a:solidFill>
              </a:defRPr>
            </a:lvl1pPr>
            <a:lvl2pPr>
              <a:defRPr>
                <a:solidFill>
                  <a:srgbClr val="404040"/>
                </a:solidFill>
              </a:defRPr>
            </a:lvl2pPr>
            <a:lvl3pPr>
              <a:defRPr>
                <a:solidFill>
                  <a:srgbClr val="404040"/>
                </a:solidFill>
              </a:defRPr>
            </a:lvl3pPr>
            <a:lvl4pPr>
              <a:defRPr>
                <a:solidFill>
                  <a:srgbClr val="404040"/>
                </a:solidFill>
              </a:defRPr>
            </a:lvl4pPr>
            <a:lvl5pPr>
              <a:defRPr>
                <a:solidFill>
                  <a:srgbClr val="404040"/>
                </a:solidFill>
              </a:defRPr>
            </a:lvl5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pic>
        <p:nvPicPr>
          <p:cNvPr id="16" name="Bild 15" descr="HG_LOGO_S_ENG_RGB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344" y="6512842"/>
            <a:ext cx="911824" cy="302236"/>
          </a:xfrm>
          <a:prstGeom prst="rect">
            <a:avLst/>
          </a:prstGeom>
        </p:spPr>
      </p:pic>
      <p:pic>
        <p:nvPicPr>
          <p:cNvPr id="15" name="Bild 14" descr="AWI_WortBildmarke_Farbe_RG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7425" y="417662"/>
            <a:ext cx="1454607" cy="486839"/>
          </a:xfrm>
          <a:prstGeom prst="rect">
            <a:avLst/>
          </a:prstGeom>
        </p:spPr>
      </p:pic>
      <p:cxnSp>
        <p:nvCxnSpPr>
          <p:cNvPr id="10" name="Gerade Verbindung 9"/>
          <p:cNvCxnSpPr/>
          <p:nvPr userDrawn="1"/>
        </p:nvCxnSpPr>
        <p:spPr>
          <a:xfrm>
            <a:off x="558252" y="996905"/>
            <a:ext cx="11148973" cy="0"/>
          </a:xfrm>
          <a:prstGeom prst="line">
            <a:avLst/>
          </a:prstGeom>
          <a:ln w="3175" cmpd="sng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1" name="Gruppierung 10"/>
          <p:cNvGrpSpPr/>
          <p:nvPr userDrawn="1"/>
        </p:nvGrpSpPr>
        <p:grpSpPr>
          <a:xfrm>
            <a:off x="12117448" y="2084653"/>
            <a:ext cx="85203" cy="671247"/>
            <a:chOff x="6286375" y="1956861"/>
            <a:chExt cx="63902" cy="527154"/>
          </a:xfrm>
        </p:grpSpPr>
        <p:sp>
          <p:nvSpPr>
            <p:cNvPr id="12" name="Rechteck 11"/>
            <p:cNvSpPr/>
            <p:nvPr/>
          </p:nvSpPr>
          <p:spPr>
            <a:xfrm>
              <a:off x="6286375" y="1956861"/>
              <a:ext cx="63902" cy="175718"/>
            </a:xfrm>
            <a:prstGeom prst="rect">
              <a:avLst/>
            </a:prstGeom>
            <a:solidFill>
              <a:srgbClr val="141313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800"/>
            </a:p>
          </p:txBody>
        </p:sp>
        <p:sp>
          <p:nvSpPr>
            <p:cNvPr id="14" name="Rechteck 13"/>
            <p:cNvSpPr/>
            <p:nvPr/>
          </p:nvSpPr>
          <p:spPr>
            <a:xfrm>
              <a:off x="6286375" y="2132579"/>
              <a:ext cx="63902" cy="175718"/>
            </a:xfrm>
            <a:prstGeom prst="rect">
              <a:avLst/>
            </a:prstGeom>
            <a:solidFill>
              <a:srgbClr val="86121C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800"/>
            </a:p>
          </p:txBody>
        </p:sp>
        <p:sp>
          <p:nvSpPr>
            <p:cNvPr id="17" name="Rechteck 16"/>
            <p:cNvSpPr/>
            <p:nvPr/>
          </p:nvSpPr>
          <p:spPr>
            <a:xfrm>
              <a:off x="6286375" y="2308297"/>
              <a:ext cx="63902" cy="175718"/>
            </a:xfrm>
            <a:prstGeom prst="rect">
              <a:avLst/>
            </a:prstGeom>
            <a:solidFill>
              <a:srgbClr val="E99423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800"/>
            </a:p>
          </p:txBody>
        </p:sp>
      </p:grpSp>
    </p:spTree>
    <p:extLst>
      <p:ext uri="{BB962C8B-B14F-4D97-AF65-F5344CB8AC3E}">
        <p14:creationId xmlns:p14="http://schemas.microsoft.com/office/powerpoint/2010/main" val="17472315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91549-314D-654C-9C49-4845FE14029F}" type="datetimeFigureOut">
              <a:rPr lang="en-US" smtClean="0"/>
              <a:t>10/10/17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FE68D-452B-4C4C-822E-255BC6CC30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4268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91549-314D-654C-9C49-4845FE14029F}" type="datetimeFigureOut">
              <a:rPr lang="en-US" smtClean="0"/>
              <a:t>10/10/17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FE68D-452B-4C4C-822E-255BC6CC30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9797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91549-314D-654C-9C49-4845FE14029F}" type="datetimeFigureOut">
              <a:rPr lang="en-US" smtClean="0"/>
              <a:t>10/10/17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FE68D-452B-4C4C-822E-255BC6CC30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95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91549-314D-654C-9C49-4845FE14029F}" type="datetimeFigureOut">
              <a:rPr lang="en-US" smtClean="0"/>
              <a:t>10/10/17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FE68D-452B-4C4C-822E-255BC6CC30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4647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91549-314D-654C-9C49-4845FE14029F}" type="datetimeFigureOut">
              <a:rPr lang="en-US" smtClean="0"/>
              <a:t>10/10/17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FE68D-452B-4C4C-822E-255BC6CC30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8497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91549-314D-654C-9C49-4845FE14029F}" type="datetimeFigureOut">
              <a:rPr lang="en-US" smtClean="0"/>
              <a:t>10/10/17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FE68D-452B-4C4C-822E-255BC6CC30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2308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91549-314D-654C-9C49-4845FE14029F}" type="datetimeFigureOut">
              <a:rPr lang="en-US" smtClean="0"/>
              <a:t>10/10/17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FE68D-452B-4C4C-822E-255BC6CC30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5889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91549-314D-654C-9C49-4845FE14029F}" type="datetimeFigureOut">
              <a:rPr lang="en-US" smtClean="0"/>
              <a:t>10/10/17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FE68D-452B-4C4C-822E-255BC6CC30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644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F91549-314D-654C-9C49-4845FE14029F}" type="datetimeFigureOut">
              <a:rPr lang="en-US" smtClean="0"/>
              <a:t>10/10/17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FE68D-452B-4C4C-822E-255BC6CC30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373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4" Type="http://schemas.openxmlformats.org/officeDocument/2006/relationships/image" Target="../media/image26.tiff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mp"/><Relationship Id="rId4" Type="http://schemas.openxmlformats.org/officeDocument/2006/relationships/image" Target="../media/image4.tmp"/><Relationship Id="rId5" Type="http://schemas.openxmlformats.org/officeDocument/2006/relationships/image" Target="../media/image5.tmp"/><Relationship Id="rId6" Type="http://schemas.openxmlformats.org/officeDocument/2006/relationships/image" Target="../media/image6.tmp"/><Relationship Id="rId7" Type="http://schemas.openxmlformats.org/officeDocument/2006/relationships/image" Target="../media/image7.tmp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8.jpg"/><Relationship Id="rId3" Type="http://schemas.openxmlformats.org/officeDocument/2006/relationships/image" Target="../media/image1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4" Type="http://schemas.openxmlformats.org/officeDocument/2006/relationships/image" Target="../media/image22.tiff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0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AWI-CM in CMIP6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69264" y="3602038"/>
            <a:ext cx="10296144" cy="1655762"/>
          </a:xfrm>
        </p:spPr>
        <p:txBody>
          <a:bodyPr/>
          <a:lstStyle/>
          <a:p>
            <a:r>
              <a:rPr lang="en-US" dirty="0" smtClean="0"/>
              <a:t>Dmitry Sein, Nikolay </a:t>
            </a:r>
            <a:r>
              <a:rPr lang="en-US" dirty="0" err="1" smtClean="0"/>
              <a:t>Koldunov</a:t>
            </a:r>
            <a:r>
              <a:rPr lang="en-US" dirty="0" smtClean="0"/>
              <a:t>, </a:t>
            </a:r>
            <a:r>
              <a:rPr lang="en-US" dirty="0" err="1" smtClean="0"/>
              <a:t>Tido</a:t>
            </a:r>
            <a:r>
              <a:rPr lang="en-US" dirty="0" smtClean="0"/>
              <a:t> </a:t>
            </a:r>
            <a:r>
              <a:rPr lang="en-US" dirty="0" err="1" smtClean="0"/>
              <a:t>Semmler</a:t>
            </a:r>
            <a:r>
              <a:rPr lang="en-US" dirty="0" smtClean="0"/>
              <a:t>, Dmitry </a:t>
            </a:r>
            <a:r>
              <a:rPr lang="en-US" dirty="0" err="1" smtClean="0"/>
              <a:t>Sidorenko</a:t>
            </a:r>
            <a:r>
              <a:rPr lang="en-US" dirty="0" smtClean="0"/>
              <a:t>, Thomas Jung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983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de-DE" dirty="0" err="1" smtClean="0"/>
              <a:t>Example</a:t>
            </a:r>
            <a:r>
              <a:rPr lang="de-DE" dirty="0" smtClean="0"/>
              <a:t> (</a:t>
            </a:r>
            <a:r>
              <a:rPr lang="de-DE" dirty="0" err="1" smtClean="0"/>
              <a:t>Temperature</a:t>
            </a:r>
            <a:r>
              <a:rPr lang="de-DE" dirty="0" smtClean="0"/>
              <a:t> in </a:t>
            </a:r>
            <a:r>
              <a:rPr lang="de-DE" dirty="0" err="1" smtClean="0"/>
              <a:t>Eurasian</a:t>
            </a:r>
            <a:r>
              <a:rPr lang="de-DE" dirty="0" smtClean="0"/>
              <a:t> </a:t>
            </a:r>
            <a:r>
              <a:rPr lang="de-DE" dirty="0" err="1" smtClean="0"/>
              <a:t>Basin</a:t>
            </a:r>
            <a:r>
              <a:rPr lang="de-DE" dirty="0"/>
              <a:t>)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6963672" y="654150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3602" y="1714501"/>
            <a:ext cx="4678945" cy="46789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2546" y="1748922"/>
            <a:ext cx="3875298" cy="465035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846316" y="1191568"/>
            <a:ext cx="25737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/>
              <a:t>Hovmoller</a:t>
            </a:r>
            <a:r>
              <a:rPr lang="en-US" sz="2400" dirty="0"/>
              <a:t> diagram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283128" y="1223195"/>
            <a:ext cx="27810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Mean vertical profile</a:t>
            </a:r>
          </a:p>
        </p:txBody>
      </p:sp>
    </p:spTree>
    <p:extLst>
      <p:ext uri="{BB962C8B-B14F-4D97-AF65-F5344CB8AC3E}">
        <p14:creationId xmlns:p14="http://schemas.microsoft.com/office/powerpoint/2010/main" val="1441753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de-DE" dirty="0" err="1" smtClean="0"/>
              <a:t>Diagnostics</a:t>
            </a:r>
            <a:r>
              <a:rPr lang="de-DE" dirty="0" smtClean="0"/>
              <a:t> in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browser</a:t>
            </a:r>
            <a:endParaRPr lang="de-DE" dirty="0"/>
          </a:p>
        </p:txBody>
      </p:sp>
      <p:sp>
        <p:nvSpPr>
          <p:cNvPr id="4" name="Textfeld 3"/>
          <p:cNvSpPr txBox="1"/>
          <p:nvPr/>
        </p:nvSpPr>
        <p:spPr>
          <a:xfrm>
            <a:off x="6963672" y="654150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8598" y="1097374"/>
            <a:ext cx="6680200" cy="5760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177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385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Inhaltsplatzhalter 2"/>
          <p:cNvSpPr txBox="1">
            <a:spLocks/>
          </p:cNvSpPr>
          <p:nvPr/>
        </p:nvSpPr>
        <p:spPr>
          <a:xfrm>
            <a:off x="1946863" y="1181100"/>
            <a:ext cx="8250733" cy="56769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dirty="0">
                <a:solidFill>
                  <a:schemeClr val="tx1"/>
                </a:solidFill>
                <a:latin typeface="Arial"/>
                <a:cs typeface="Arial"/>
              </a:rPr>
              <a:t>The flexible </a:t>
            </a:r>
            <a:r>
              <a:rPr lang="de-DE" sz="2000" dirty="0" err="1">
                <a:solidFill>
                  <a:schemeClr val="tx1"/>
                </a:solidFill>
                <a:latin typeface="Arial"/>
                <a:cs typeface="Arial"/>
              </a:rPr>
              <a:t>layout</a:t>
            </a:r>
            <a:r>
              <a:rPr lang="de-DE" sz="20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de-DE" sz="2000" dirty="0" err="1">
                <a:solidFill>
                  <a:schemeClr val="tx1"/>
                </a:solidFill>
                <a:latin typeface="Arial"/>
                <a:cs typeface="Arial"/>
              </a:rPr>
              <a:t>of</a:t>
            </a:r>
            <a:r>
              <a:rPr lang="de-DE" sz="2000" dirty="0">
                <a:solidFill>
                  <a:schemeClr val="tx1"/>
                </a:solidFill>
                <a:latin typeface="Arial"/>
                <a:cs typeface="Arial"/>
              </a:rPr>
              <a:t> AWI-CM </a:t>
            </a:r>
            <a:r>
              <a:rPr lang="de-DE" sz="2000" dirty="0">
                <a:solidFill>
                  <a:schemeClr val="tx1"/>
                </a:solidFill>
                <a:latin typeface="Arial"/>
                <a:cs typeface="Arial"/>
              </a:rPr>
              <a:t>(</a:t>
            </a:r>
            <a:r>
              <a:rPr lang="de-DE" sz="2000" dirty="0" err="1">
                <a:solidFill>
                  <a:schemeClr val="tx1"/>
                </a:solidFill>
                <a:latin typeface="Arial"/>
                <a:cs typeface="Arial"/>
              </a:rPr>
              <a:t>Sidorenko</a:t>
            </a:r>
            <a:r>
              <a:rPr lang="de-DE" sz="2000" dirty="0">
                <a:solidFill>
                  <a:schemeClr val="tx1"/>
                </a:solidFill>
                <a:latin typeface="Arial"/>
                <a:cs typeface="Arial"/>
              </a:rPr>
              <a:t> et al. </a:t>
            </a:r>
            <a:r>
              <a:rPr lang="de-DE" sz="2000" dirty="0">
                <a:solidFill>
                  <a:schemeClr val="tx1"/>
                </a:solidFill>
                <a:latin typeface="Arial"/>
                <a:cs typeface="Arial"/>
              </a:rPr>
              <a:t>2015, </a:t>
            </a:r>
            <a:r>
              <a:rPr lang="de-DE" sz="2000" dirty="0" smtClean="0">
                <a:solidFill>
                  <a:schemeClr val="tx1"/>
                </a:solidFill>
                <a:latin typeface="Arial"/>
                <a:cs typeface="Arial"/>
              </a:rPr>
              <a:t>Sein </a:t>
            </a:r>
            <a:r>
              <a:rPr lang="de-DE" sz="2000" dirty="0">
                <a:solidFill>
                  <a:schemeClr val="tx1"/>
                </a:solidFill>
                <a:latin typeface="Arial"/>
                <a:cs typeface="Arial"/>
              </a:rPr>
              <a:t>et al. </a:t>
            </a:r>
            <a:r>
              <a:rPr lang="de-DE" sz="2000" dirty="0">
                <a:solidFill>
                  <a:schemeClr val="tx1"/>
                </a:solidFill>
                <a:latin typeface="Arial"/>
                <a:cs typeface="Arial"/>
              </a:rPr>
              <a:t>2016) </a:t>
            </a:r>
            <a:r>
              <a:rPr lang="de-DE" sz="2000" dirty="0" err="1">
                <a:solidFill>
                  <a:schemeClr val="tx1"/>
                </a:solidFill>
                <a:latin typeface="Arial"/>
                <a:cs typeface="Arial"/>
              </a:rPr>
              <a:t>allows</a:t>
            </a:r>
            <a:r>
              <a:rPr lang="de-DE" sz="20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de-DE" sz="2000" dirty="0" err="1">
                <a:solidFill>
                  <a:schemeClr val="tx1"/>
                </a:solidFill>
                <a:latin typeface="Arial"/>
                <a:cs typeface="Arial"/>
              </a:rPr>
              <a:t>to</a:t>
            </a:r>
            <a:r>
              <a:rPr lang="de-DE" sz="20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de-DE" sz="2000" dirty="0" err="1">
                <a:solidFill>
                  <a:schemeClr val="tx1"/>
                </a:solidFill>
                <a:latin typeface="Arial"/>
                <a:cs typeface="Arial"/>
              </a:rPr>
              <a:t>use</a:t>
            </a:r>
            <a:r>
              <a:rPr lang="de-DE" sz="20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eddy-resolving resolutions 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in key ocean 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areas. We exploit this capability in the North Atlantic (NA) in order to reduce 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long-standing 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biases, 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specifically the 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deep (~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1000m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) biases</a:t>
            </a:r>
            <a:endParaRPr lang="en-US" sz="2000" b="1" dirty="0">
              <a:solidFill>
                <a:srgbClr val="FF0000"/>
              </a:solidFill>
              <a:latin typeface="Arial"/>
              <a:cs typeface="Arial"/>
            </a:endParaRPr>
          </a:p>
          <a:p>
            <a:endParaRPr lang="en-US" sz="2400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943602" y="519146"/>
            <a:ext cx="8330195" cy="604805"/>
          </a:xfrm>
        </p:spPr>
        <p:txBody>
          <a:bodyPr>
            <a:noAutofit/>
          </a:bodyPr>
          <a:lstStyle/>
          <a:p>
            <a:pPr algn="l"/>
            <a:r>
              <a:rPr lang="de-DE" sz="2800" b="1" dirty="0" err="1"/>
              <a:t>Hierarchy</a:t>
            </a:r>
            <a:r>
              <a:rPr lang="de-DE" sz="2800" b="1" dirty="0"/>
              <a:t> </a:t>
            </a:r>
            <a:r>
              <a:rPr lang="de-DE" sz="2800" b="1" dirty="0" err="1"/>
              <a:t>of</a:t>
            </a:r>
            <a:r>
              <a:rPr lang="de-DE" sz="2800" b="1" dirty="0"/>
              <a:t> </a:t>
            </a:r>
            <a:r>
              <a:rPr lang="de-DE" sz="2800" b="1" dirty="0" err="1"/>
              <a:t>ocean</a:t>
            </a:r>
            <a:r>
              <a:rPr lang="de-DE" sz="2800" b="1" dirty="0"/>
              <a:t> </a:t>
            </a:r>
            <a:r>
              <a:rPr lang="de-DE" sz="2800" b="1" dirty="0" err="1"/>
              <a:t>model</a:t>
            </a:r>
            <a:r>
              <a:rPr lang="de-DE" sz="2800" b="1" dirty="0"/>
              <a:t> </a:t>
            </a:r>
            <a:r>
              <a:rPr lang="de-DE" sz="2800" b="1" dirty="0" err="1"/>
              <a:t>grids</a:t>
            </a:r>
            <a:endParaRPr lang="de-DE" sz="2800" b="1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752436" y="4543426"/>
            <a:ext cx="1962315" cy="218274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de-DE" sz="2400" dirty="0"/>
          </a:p>
          <a:p>
            <a:endParaRPr lang="de-DE" sz="2400" dirty="0"/>
          </a:p>
          <a:p>
            <a:endParaRPr lang="de-DE" sz="2400" dirty="0"/>
          </a:p>
          <a:p>
            <a:endParaRPr lang="de-DE" sz="2400" dirty="0"/>
          </a:p>
          <a:p>
            <a:endParaRPr lang="en-GB" sz="2400" b="1" dirty="0">
              <a:solidFill>
                <a:schemeClr val="bg2"/>
              </a:solidFill>
            </a:endParaRPr>
          </a:p>
          <a:p>
            <a:endParaRPr lang="de-DE" sz="2400" dirty="0"/>
          </a:p>
        </p:txBody>
      </p:sp>
      <p:sp>
        <p:nvSpPr>
          <p:cNvPr id="4" name="Textfeld 3"/>
          <p:cNvSpPr txBox="1"/>
          <p:nvPr/>
        </p:nvSpPr>
        <p:spPr>
          <a:xfrm>
            <a:off x="6963672" y="654150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grpSp>
        <p:nvGrpSpPr>
          <p:cNvPr id="8" name="Gruppieren 7"/>
          <p:cNvGrpSpPr>
            <a:grpSpLocks noChangeAspect="1"/>
          </p:cNvGrpSpPr>
          <p:nvPr/>
        </p:nvGrpSpPr>
        <p:grpSpPr>
          <a:xfrm>
            <a:off x="1636038" y="2599574"/>
            <a:ext cx="8987551" cy="3739917"/>
            <a:chOff x="187088" y="18224951"/>
            <a:chExt cx="23405078" cy="9739355"/>
          </a:xfrm>
        </p:grpSpPr>
        <p:sp>
          <p:nvSpPr>
            <p:cNvPr id="9" name="Pfeil nach rechts 8"/>
            <p:cNvSpPr/>
            <p:nvPr/>
          </p:nvSpPr>
          <p:spPr>
            <a:xfrm>
              <a:off x="1069039" y="23232522"/>
              <a:ext cx="22125293" cy="4731784"/>
            </a:xfrm>
            <a:prstGeom prst="rightArrow">
              <a:avLst>
                <a:gd name="adj1" fmla="val 55167"/>
                <a:gd name="adj2" fmla="val 49139"/>
              </a:avLst>
            </a:prstGeom>
            <a:gradFill>
              <a:gsLst>
                <a:gs pos="0">
                  <a:srgbClr val="FFC000"/>
                </a:gs>
                <a:gs pos="30000">
                  <a:srgbClr val="0070C0"/>
                </a:gs>
                <a:gs pos="64999">
                  <a:srgbClr val="00B050"/>
                </a:gs>
                <a:gs pos="89999">
                  <a:srgbClr val="FF0000"/>
                </a:gs>
                <a:gs pos="100000">
                  <a:srgbClr val="FF0000"/>
                </a:gs>
              </a:gsLst>
              <a:lin ang="0" scaled="0"/>
            </a:gradFill>
            <a:ln w="63500">
              <a:solidFill>
                <a:schemeClr val="tx1"/>
              </a:solidFill>
            </a:ln>
            <a:scene3d>
              <a:camera prst="isometricOffAxis2Top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0" name="Gruppieren 9"/>
            <p:cNvGrpSpPr/>
            <p:nvPr/>
          </p:nvGrpSpPr>
          <p:grpSpPr>
            <a:xfrm>
              <a:off x="187088" y="18224951"/>
              <a:ext cx="23405078" cy="8529127"/>
              <a:chOff x="545277" y="18873471"/>
              <a:chExt cx="23405078" cy="8529127"/>
            </a:xfrm>
          </p:grpSpPr>
          <p:grpSp>
            <p:nvGrpSpPr>
              <p:cNvPr id="11" name="Gruppieren 10"/>
              <p:cNvGrpSpPr/>
              <p:nvPr/>
            </p:nvGrpSpPr>
            <p:grpSpPr>
              <a:xfrm>
                <a:off x="21970432" y="18973510"/>
                <a:ext cx="1979923" cy="8429088"/>
                <a:chOff x="4078758" y="16320293"/>
                <a:chExt cx="1979923" cy="8429088"/>
              </a:xfrm>
            </p:grpSpPr>
            <p:pic>
              <p:nvPicPr>
                <p:cNvPr id="26" name="Grafik 25" descr="Bildschirmausschnitt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20153" y="18481056"/>
                  <a:ext cx="1638528" cy="6268325"/>
                </a:xfrm>
                <a:prstGeom prst="rect">
                  <a:avLst/>
                </a:prstGeom>
              </p:spPr>
            </p:pic>
            <p:sp>
              <p:nvSpPr>
                <p:cNvPr id="27" name="Textfeld 26"/>
                <p:cNvSpPr txBox="1"/>
                <p:nvPr/>
              </p:nvSpPr>
              <p:spPr>
                <a:xfrm rot="18249728">
                  <a:off x="3558785" y="16840266"/>
                  <a:ext cx="2242198" cy="120225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200" b="1" dirty="0" err="1"/>
                    <a:t>resolution</a:t>
                  </a:r>
                  <a:r>
                    <a:rPr lang="de-DE" sz="800" b="1" dirty="0"/>
                    <a:t> </a:t>
                  </a:r>
                  <a:r>
                    <a:rPr lang="de-DE" sz="1100" b="1" dirty="0"/>
                    <a:t/>
                  </a:r>
                  <a:br>
                    <a:rPr lang="de-DE" sz="1100" b="1" dirty="0"/>
                  </a:br>
                  <a:r>
                    <a:rPr lang="de-DE" sz="1200" b="1" dirty="0"/>
                    <a:t>[km</a:t>
                  </a:r>
                  <a:r>
                    <a:rPr lang="de-DE" sz="1200" b="1" dirty="0"/>
                    <a:t>]</a:t>
                  </a:r>
                  <a:endParaRPr lang="de-DE" sz="900" b="1" dirty="0"/>
                </a:p>
              </p:txBody>
            </p:sp>
          </p:grpSp>
          <p:grpSp>
            <p:nvGrpSpPr>
              <p:cNvPr id="12" name="Gruppieren 11"/>
              <p:cNvGrpSpPr/>
              <p:nvPr/>
            </p:nvGrpSpPr>
            <p:grpSpPr>
              <a:xfrm>
                <a:off x="545277" y="18873471"/>
                <a:ext cx="6029785" cy="5946966"/>
                <a:chOff x="6291512" y="17944842"/>
                <a:chExt cx="7138370" cy="7040325"/>
              </a:xfrm>
            </p:grpSpPr>
            <p:pic>
              <p:nvPicPr>
                <p:cNvPr id="24" name="Grafik 23" descr="Bildschirmausschnitt"/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377" b="1057"/>
                <a:stretch/>
              </p:blipFill>
              <p:spPr>
                <a:xfrm>
                  <a:off x="6291512" y="17944842"/>
                  <a:ext cx="7138370" cy="7040325"/>
                </a:xfrm>
                <a:prstGeom prst="ellipse">
                  <a:avLst/>
                </a:prstGeom>
              </p:spPr>
            </p:pic>
            <p:sp>
              <p:nvSpPr>
                <p:cNvPr id="25" name="Textfeld 24"/>
                <p:cNvSpPr txBox="1"/>
                <p:nvPr/>
              </p:nvSpPr>
              <p:spPr>
                <a:xfrm>
                  <a:off x="7049008" y="22646449"/>
                  <a:ext cx="2627377" cy="85397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de-DE" sz="1200" b="1" dirty="0">
                      <a:solidFill>
                        <a:schemeClr val="accent6"/>
                      </a:solidFill>
                    </a:rPr>
                    <a:t>REF87K</a:t>
                  </a:r>
                  <a:endParaRPr lang="en-US" sz="1600" b="1" dirty="0">
                    <a:solidFill>
                      <a:schemeClr val="accent6"/>
                    </a:solidFill>
                  </a:endParaRPr>
                </a:p>
              </p:txBody>
            </p:sp>
          </p:grpSp>
          <p:grpSp>
            <p:nvGrpSpPr>
              <p:cNvPr id="13" name="Gruppieren 12"/>
              <p:cNvGrpSpPr/>
              <p:nvPr/>
            </p:nvGrpSpPr>
            <p:grpSpPr>
              <a:xfrm>
                <a:off x="4985268" y="19130132"/>
                <a:ext cx="6396190" cy="6459233"/>
                <a:chOff x="11528115" y="18777339"/>
                <a:chExt cx="6677701" cy="6743518"/>
              </a:xfrm>
            </p:grpSpPr>
            <p:pic>
              <p:nvPicPr>
                <p:cNvPr id="22" name="Grafik 21" descr="Bildschirmausschnitt"/>
                <p:cNvPicPr>
                  <a:picLocks noChangeAspect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1244"/>
                <a:stretch/>
              </p:blipFill>
              <p:spPr>
                <a:xfrm>
                  <a:off x="11528115" y="18777339"/>
                  <a:ext cx="6677701" cy="6743518"/>
                </a:xfrm>
                <a:prstGeom prst="ellipse">
                  <a:avLst/>
                </a:prstGeom>
              </p:spPr>
            </p:pic>
            <p:sp>
              <p:nvSpPr>
                <p:cNvPr id="23" name="Textfeld 22"/>
                <p:cNvSpPr txBox="1"/>
                <p:nvPr/>
              </p:nvSpPr>
              <p:spPr>
                <a:xfrm>
                  <a:off x="12398109" y="23344988"/>
                  <a:ext cx="1802724" cy="7530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de-DE" sz="1200" b="1" dirty="0">
                      <a:solidFill>
                        <a:srgbClr val="0070C0"/>
                      </a:solidFill>
                    </a:rPr>
                    <a:t>CORE</a:t>
                  </a:r>
                  <a:endParaRPr lang="en-US" sz="1100" b="1" dirty="0">
                    <a:solidFill>
                      <a:srgbClr val="0070C0"/>
                    </a:solidFill>
                  </a:endParaRPr>
                </a:p>
              </p:txBody>
            </p:sp>
          </p:grpSp>
          <p:grpSp>
            <p:nvGrpSpPr>
              <p:cNvPr id="14" name="Gruppieren 13"/>
              <p:cNvGrpSpPr/>
              <p:nvPr/>
            </p:nvGrpSpPr>
            <p:grpSpPr>
              <a:xfrm>
                <a:off x="10161758" y="19636920"/>
                <a:ext cx="6841482" cy="6800420"/>
                <a:chOff x="16996855" y="19776751"/>
                <a:chExt cx="6841482" cy="6800420"/>
              </a:xfrm>
            </p:grpSpPr>
            <p:pic>
              <p:nvPicPr>
                <p:cNvPr id="18" name="Grafik 17" descr="Bildschirmausschnitt"/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225" r="970"/>
                <a:stretch/>
              </p:blipFill>
              <p:spPr>
                <a:xfrm>
                  <a:off x="16996855" y="19776751"/>
                  <a:ext cx="6841482" cy="6800420"/>
                </a:xfrm>
                <a:prstGeom prst="ellipse">
                  <a:avLst/>
                </a:prstGeom>
              </p:spPr>
            </p:pic>
            <p:sp>
              <p:nvSpPr>
                <p:cNvPr id="20" name="Rechteck 19"/>
                <p:cNvSpPr/>
                <p:nvPr/>
              </p:nvSpPr>
              <p:spPr>
                <a:xfrm>
                  <a:off x="17923136" y="24394455"/>
                  <a:ext cx="1635732" cy="80150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de-DE" sz="1400" b="1" dirty="0">
                      <a:solidFill>
                        <a:srgbClr val="00B050"/>
                      </a:solidFill>
                    </a:rPr>
                    <a:t>AGUV</a:t>
                  </a:r>
                  <a:endParaRPr lang="en-US" sz="1100" b="1" dirty="0">
                    <a:solidFill>
                      <a:srgbClr val="00B050"/>
                    </a:solidFill>
                  </a:endParaRPr>
                </a:p>
              </p:txBody>
            </p:sp>
          </p:grpSp>
          <p:grpSp>
            <p:nvGrpSpPr>
              <p:cNvPr id="15" name="Gruppieren 14"/>
              <p:cNvGrpSpPr/>
              <p:nvPr/>
            </p:nvGrpSpPr>
            <p:grpSpPr>
              <a:xfrm>
                <a:off x="15751614" y="20376746"/>
                <a:ext cx="6990035" cy="6963747"/>
                <a:chOff x="22586711" y="20516577"/>
                <a:chExt cx="6990035" cy="6963747"/>
              </a:xfrm>
            </p:grpSpPr>
            <p:pic>
              <p:nvPicPr>
                <p:cNvPr id="16" name="Grafik 15" descr="Bildschirmausschnitt"/>
                <p:cNvPicPr>
                  <a:picLocks noChangeAspect="1"/>
                </p:cNvPicPr>
                <p:nvPr/>
              </p:nvPicPr>
              <p:blipFill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977"/>
                <a:stretch/>
              </p:blipFill>
              <p:spPr>
                <a:xfrm>
                  <a:off x="22586711" y="20516577"/>
                  <a:ext cx="6990035" cy="6963747"/>
                </a:xfrm>
                <a:prstGeom prst="ellipse">
                  <a:avLst/>
                </a:prstGeom>
              </p:spPr>
            </p:pic>
            <p:sp>
              <p:nvSpPr>
                <p:cNvPr id="17" name="Rechteck 16"/>
                <p:cNvSpPr/>
                <p:nvPr/>
              </p:nvSpPr>
              <p:spPr>
                <a:xfrm>
                  <a:off x="23522597" y="25244008"/>
                  <a:ext cx="1545563" cy="80150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de-DE" sz="1400" b="1" dirty="0">
                      <a:solidFill>
                        <a:srgbClr val="FF0000"/>
                      </a:solidFill>
                    </a:rPr>
                    <a:t>GLOB</a:t>
                  </a:r>
                  <a:endParaRPr lang="en-US" sz="1100" b="1" dirty="0">
                    <a:solidFill>
                      <a:srgbClr val="FF0000"/>
                    </a:solidFill>
                  </a:endParaRPr>
                </a:p>
              </p:txBody>
            </p:sp>
          </p:grpSp>
        </p:grpSp>
      </p:grpSp>
      <p:sp>
        <p:nvSpPr>
          <p:cNvPr id="46" name="Textfeld 45"/>
          <p:cNvSpPr txBox="1"/>
          <p:nvPr/>
        </p:nvSpPr>
        <p:spPr>
          <a:xfrm>
            <a:off x="1793795" y="5589256"/>
            <a:ext cx="61621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b="1" i="1" dirty="0">
                <a:latin typeface="Arial" panose="020B0604020202020204" pitchFamily="34" charset="0"/>
                <a:cs typeface="Arial" panose="020B0604020202020204" pitchFamily="34" charset="0"/>
              </a:rPr>
              <a:t>top:  </a:t>
            </a:r>
            <a:r>
              <a:rPr lang="de-DE" sz="1100" i="1" dirty="0" err="1">
                <a:latin typeface="Arial" panose="020B0604020202020204" pitchFamily="34" charset="0"/>
                <a:cs typeface="Arial" panose="020B0604020202020204" pitchFamily="34" charset="0"/>
              </a:rPr>
              <a:t>Hierarchy</a:t>
            </a:r>
            <a:r>
              <a:rPr lang="de-DE" sz="11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100" i="1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100" i="1" dirty="0">
                <a:latin typeface="Arial" panose="020B0604020202020204" pitchFamily="34" charset="0"/>
                <a:cs typeface="Arial" panose="020B0604020202020204" pitchFamily="34" charset="0"/>
              </a:rPr>
              <a:t> different </a:t>
            </a:r>
            <a:r>
              <a:rPr lang="de-DE" sz="1100" i="1" dirty="0" err="1">
                <a:latin typeface="Arial" panose="020B0604020202020204" pitchFamily="34" charset="0"/>
                <a:cs typeface="Arial" panose="020B0604020202020204" pitchFamily="34" charset="0"/>
              </a:rPr>
              <a:t>ocean</a:t>
            </a:r>
            <a:r>
              <a:rPr lang="de-DE" sz="11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100" i="1" dirty="0" err="1">
                <a:latin typeface="Arial" panose="020B0604020202020204" pitchFamily="34" charset="0"/>
                <a:cs typeface="Arial" panose="020B0604020202020204" pitchFamily="34" charset="0"/>
              </a:rPr>
              <a:t>model</a:t>
            </a:r>
            <a:r>
              <a:rPr lang="de-DE" sz="11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100" i="1" dirty="0" err="1">
                <a:latin typeface="Arial" panose="020B0604020202020204" pitchFamily="34" charset="0"/>
                <a:cs typeface="Arial" panose="020B0604020202020204" pitchFamily="34" charset="0"/>
              </a:rPr>
              <a:t>grids</a:t>
            </a:r>
            <a:r>
              <a:rPr lang="de-DE" sz="1100" i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1100" i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11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100" i="1" dirty="0">
                <a:latin typeface="Arial" panose="020B0604020202020204" pitchFamily="34" charset="0"/>
                <a:cs typeface="Arial" panose="020B0604020202020204" pitchFamily="34" charset="0"/>
              </a:rPr>
              <a:t>REF87K </a:t>
            </a:r>
            <a:r>
              <a:rPr lang="de-DE" sz="1100" i="1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de-DE" sz="1100" i="1" dirty="0">
                <a:latin typeface="Arial" panose="020B0604020202020204" pitchFamily="34" charset="0"/>
                <a:cs typeface="Arial" panose="020B0604020202020204" pitchFamily="34" charset="0"/>
              </a:rPr>
              <a:t> CORE </a:t>
            </a:r>
            <a:r>
              <a:rPr lang="de-DE" sz="1100" i="1" dirty="0" err="1">
                <a:latin typeface="Arial" panose="020B0604020202020204" pitchFamily="34" charset="0"/>
                <a:cs typeface="Arial" panose="020B0604020202020204" pitchFamily="34" charset="0"/>
              </a:rPr>
              <a:t>use</a:t>
            </a:r>
            <a:r>
              <a:rPr lang="de-DE" sz="1100" i="1" dirty="0">
                <a:latin typeface="Arial" panose="020B0604020202020204" pitchFamily="34" charset="0"/>
                <a:cs typeface="Arial" panose="020B0604020202020204" pitchFamily="34" charset="0"/>
              </a:rPr>
              <a:t> ~1° </a:t>
            </a:r>
            <a:r>
              <a:rPr lang="de-DE" sz="1100" i="1" dirty="0" err="1">
                <a:latin typeface="Arial" panose="020B0604020202020204" pitchFamily="34" charset="0"/>
                <a:cs typeface="Arial" panose="020B0604020202020204" pitchFamily="34" charset="0"/>
              </a:rPr>
              <a:t>resolution</a:t>
            </a:r>
            <a:r>
              <a:rPr lang="de-DE" sz="11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100" i="1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de-DE" sz="11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100" i="1" dirty="0">
                <a:latin typeface="Arial" panose="020B0604020202020204" pitchFamily="34" charset="0"/>
                <a:cs typeface="Arial" panose="020B0604020202020204" pitchFamily="34" charset="0"/>
              </a:rPr>
              <a:t>moderate </a:t>
            </a:r>
            <a:r>
              <a:rPr lang="de-DE" sz="1100" i="1" dirty="0" err="1">
                <a:latin typeface="Arial" panose="020B0604020202020204" pitchFamily="34" charset="0"/>
                <a:cs typeface="Arial" panose="020B0604020202020204" pitchFamily="34" charset="0"/>
              </a:rPr>
              <a:t>refinement</a:t>
            </a:r>
            <a:endParaRPr lang="de-DE" sz="11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100" i="1" dirty="0" err="1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DE" sz="11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100" i="1" dirty="0" err="1">
                <a:latin typeface="Arial" panose="020B0604020202020204" pitchFamily="34" charset="0"/>
                <a:cs typeface="Arial" panose="020B0604020202020204" pitchFamily="34" charset="0"/>
              </a:rPr>
              <a:t>about</a:t>
            </a:r>
            <a:r>
              <a:rPr lang="de-DE" sz="1100" i="1" dirty="0">
                <a:latin typeface="Arial" panose="020B0604020202020204" pitchFamily="34" charset="0"/>
                <a:cs typeface="Arial" panose="020B0604020202020204" pitchFamily="34" charset="0"/>
              </a:rPr>
              <a:t> 25km in </a:t>
            </a:r>
            <a:r>
              <a:rPr lang="de-DE" sz="1100" i="1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11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100" i="1" dirty="0" err="1">
                <a:latin typeface="Arial" panose="020B0604020202020204" pitchFamily="34" charset="0"/>
                <a:cs typeface="Arial" panose="020B0604020202020204" pitchFamily="34" charset="0"/>
              </a:rPr>
              <a:t>tropics</a:t>
            </a:r>
            <a:r>
              <a:rPr lang="de-DE" sz="11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100" i="1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de-DE" sz="1100" i="1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de-DE" sz="1100" i="1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11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100" i="1" dirty="0" err="1">
                <a:latin typeface="Arial" panose="020B0604020202020204" pitchFamily="34" charset="0"/>
                <a:cs typeface="Arial" panose="020B0604020202020204" pitchFamily="34" charset="0"/>
              </a:rPr>
              <a:t>Arctic</a:t>
            </a:r>
            <a:r>
              <a:rPr lang="de-DE" sz="1100" i="1" dirty="0">
                <a:latin typeface="Arial" panose="020B0604020202020204" pitchFamily="34" charset="0"/>
                <a:cs typeface="Arial" panose="020B0604020202020204" pitchFamily="34" charset="0"/>
              </a:rPr>
              <a:t>. AGUV </a:t>
            </a:r>
            <a:r>
              <a:rPr lang="de-DE" sz="1100" i="1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de-DE" sz="1100" i="1" dirty="0">
                <a:latin typeface="Arial" panose="020B0604020202020204" pitchFamily="34" charset="0"/>
                <a:cs typeface="Arial" panose="020B0604020202020204" pitchFamily="34" charset="0"/>
              </a:rPr>
              <a:t> GLOB </a:t>
            </a:r>
            <a:r>
              <a:rPr lang="de-DE" sz="1100" i="1" dirty="0" err="1">
                <a:latin typeface="Arial" panose="020B0604020202020204" pitchFamily="34" charset="0"/>
                <a:cs typeface="Arial" panose="020B0604020202020204" pitchFamily="34" charset="0"/>
              </a:rPr>
              <a:t>focus</a:t>
            </a:r>
            <a:r>
              <a:rPr lang="de-DE" sz="1100" i="1" dirty="0">
                <a:latin typeface="Arial" panose="020B0604020202020204" pitchFamily="34" charset="0"/>
                <a:cs typeface="Arial" panose="020B0604020202020204" pitchFamily="34" charset="0"/>
              </a:rPr>
              <a:t> on </a:t>
            </a:r>
            <a:r>
              <a:rPr lang="de-DE" sz="1100" i="1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11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100" i="1" dirty="0" err="1">
                <a:latin typeface="Arial" panose="020B0604020202020204" pitchFamily="34" charset="0"/>
                <a:cs typeface="Arial" panose="020B0604020202020204" pitchFamily="34" charset="0"/>
              </a:rPr>
              <a:t>Agulhas</a:t>
            </a:r>
            <a:r>
              <a:rPr lang="de-DE" sz="1100" i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11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100" i="1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de-DE" sz="1100" i="1" dirty="0">
                <a:latin typeface="Arial" panose="020B0604020202020204" pitchFamily="34" charset="0"/>
                <a:cs typeface="Arial" panose="020B0604020202020204" pitchFamily="34" charset="0"/>
              </a:rPr>
              <a:t> North </a:t>
            </a:r>
            <a:r>
              <a:rPr lang="de-DE" sz="1100" i="1" dirty="0" err="1">
                <a:latin typeface="Arial" panose="020B0604020202020204" pitchFamily="34" charset="0"/>
                <a:cs typeface="Arial" panose="020B0604020202020204" pitchFamily="34" charset="0"/>
              </a:rPr>
              <a:t>Atlantic</a:t>
            </a:r>
            <a:r>
              <a:rPr lang="de-DE" sz="11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100" i="1" dirty="0" err="1">
                <a:latin typeface="Arial" panose="020B0604020202020204" pitchFamily="34" charset="0"/>
                <a:cs typeface="Arial" panose="020B0604020202020204" pitchFamily="34" charset="0"/>
              </a:rPr>
              <a:t>current</a:t>
            </a:r>
            <a:r>
              <a:rPr lang="de-DE" sz="11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100" i="1" dirty="0" err="1">
                <a:latin typeface="Arial" panose="020B0604020202020204" pitchFamily="34" charset="0"/>
                <a:cs typeface="Arial" panose="020B0604020202020204" pitchFamily="34" charset="0"/>
              </a:rPr>
              <a:t>region</a:t>
            </a:r>
            <a:r>
              <a:rPr lang="de-DE" sz="11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1100" i="1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de-DE" sz="1100" i="1" dirty="0">
                <a:latin typeface="Arial" panose="020B0604020202020204" pitchFamily="34" charset="0"/>
                <a:cs typeface="Arial" panose="020B0604020202020204" pitchFamily="34" charset="0"/>
              </a:rPr>
              <a:t> different </a:t>
            </a:r>
            <a:r>
              <a:rPr lang="de-DE" sz="1100" i="1" dirty="0" err="1">
                <a:latin typeface="Arial" panose="020B0604020202020204" pitchFamily="34" charset="0"/>
                <a:cs typeface="Arial" panose="020B0604020202020204" pitchFamily="34" charset="0"/>
              </a:rPr>
              <a:t>weighting</a:t>
            </a:r>
            <a:r>
              <a:rPr lang="de-DE" sz="11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100" i="1" dirty="0" err="1">
                <a:latin typeface="Arial" panose="020B0604020202020204" pitchFamily="34" charset="0"/>
                <a:cs typeface="Arial" panose="020B0604020202020204" pitchFamily="34" charset="0"/>
              </a:rPr>
              <a:t>between</a:t>
            </a:r>
            <a:r>
              <a:rPr lang="de-DE" sz="11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100" i="1" dirty="0" err="1">
                <a:latin typeface="Arial" panose="020B0604020202020204" pitchFamily="34" charset="0"/>
                <a:cs typeface="Arial" panose="020B0604020202020204" pitchFamily="34" charset="0"/>
              </a:rPr>
              <a:t>those</a:t>
            </a:r>
            <a:r>
              <a:rPr lang="de-DE" sz="11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100" i="1" dirty="0" err="1">
                <a:latin typeface="Arial" panose="020B0604020202020204" pitchFamily="34" charset="0"/>
                <a:cs typeface="Arial" panose="020B0604020202020204" pitchFamily="34" charset="0"/>
              </a:rPr>
              <a:t>regions</a:t>
            </a:r>
            <a:r>
              <a:rPr lang="de-DE" sz="11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1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9221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Inhaltsplatzhalter 2"/>
          <p:cNvSpPr txBox="1">
            <a:spLocks/>
          </p:cNvSpPr>
          <p:nvPr/>
        </p:nvSpPr>
        <p:spPr>
          <a:xfrm>
            <a:off x="1921811" y="1043314"/>
            <a:ext cx="8250733" cy="56769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2400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943602" y="519146"/>
            <a:ext cx="8330195" cy="604805"/>
          </a:xfrm>
        </p:spPr>
        <p:txBody>
          <a:bodyPr>
            <a:noAutofit/>
          </a:bodyPr>
          <a:lstStyle/>
          <a:p>
            <a:pPr algn="l"/>
            <a:r>
              <a:rPr lang="de-DE" sz="2500" b="1" dirty="0" err="1"/>
              <a:t>Improvements</a:t>
            </a:r>
            <a:r>
              <a:rPr lang="de-DE" sz="2500" b="1" dirty="0"/>
              <a:t> in NA </a:t>
            </a:r>
            <a:r>
              <a:rPr lang="de-DE" sz="2500" b="1" dirty="0" err="1"/>
              <a:t>deep-ocean</a:t>
            </a:r>
            <a:r>
              <a:rPr lang="de-DE" sz="2500" b="1" dirty="0"/>
              <a:t> </a:t>
            </a:r>
            <a:r>
              <a:rPr lang="de-DE" sz="2500" b="1" dirty="0" err="1"/>
              <a:t>hydrography</a:t>
            </a:r>
            <a:endParaRPr lang="de-DE" sz="2500" b="1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752436" y="4543426"/>
            <a:ext cx="1962315" cy="218274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de-DE" sz="2400" dirty="0"/>
          </a:p>
          <a:p>
            <a:endParaRPr lang="de-DE" sz="2400" dirty="0"/>
          </a:p>
          <a:p>
            <a:endParaRPr lang="de-DE" sz="2400" dirty="0"/>
          </a:p>
          <a:p>
            <a:endParaRPr lang="de-DE" sz="2400" dirty="0"/>
          </a:p>
          <a:p>
            <a:endParaRPr lang="en-GB" sz="2400" b="1" dirty="0">
              <a:solidFill>
                <a:schemeClr val="bg2"/>
              </a:solidFill>
            </a:endParaRPr>
          </a:p>
          <a:p>
            <a:endParaRPr lang="de-DE" sz="2400" dirty="0"/>
          </a:p>
        </p:txBody>
      </p:sp>
      <p:sp>
        <p:nvSpPr>
          <p:cNvPr id="4" name="Textfeld 3"/>
          <p:cNvSpPr txBox="1"/>
          <p:nvPr/>
        </p:nvSpPr>
        <p:spPr>
          <a:xfrm>
            <a:off x="6963672" y="654150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pic>
        <p:nvPicPr>
          <p:cNvPr id="36" name="Grafik 3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7" t="7595" r="8774" b="5599"/>
          <a:stretch/>
        </p:blipFill>
        <p:spPr>
          <a:xfrm>
            <a:off x="1993364" y="1985411"/>
            <a:ext cx="3171841" cy="2381267"/>
          </a:xfrm>
          <a:prstGeom prst="rect">
            <a:avLst/>
          </a:prstGeom>
        </p:spPr>
      </p:pic>
      <p:pic>
        <p:nvPicPr>
          <p:cNvPr id="37" name="Grafik 3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4" t="7712" r="7365" b="5483"/>
          <a:stretch/>
        </p:blipFill>
        <p:spPr>
          <a:xfrm>
            <a:off x="1994987" y="4379934"/>
            <a:ext cx="3238483" cy="2381240"/>
          </a:xfrm>
          <a:prstGeom prst="rect">
            <a:avLst/>
          </a:prstGeom>
        </p:spPr>
      </p:pic>
      <p:grpSp>
        <p:nvGrpSpPr>
          <p:cNvPr id="38" name="Gruppieren 37"/>
          <p:cNvGrpSpPr>
            <a:grpSpLocks noChangeAspect="1"/>
          </p:cNvGrpSpPr>
          <p:nvPr/>
        </p:nvGrpSpPr>
        <p:grpSpPr>
          <a:xfrm>
            <a:off x="5675900" y="1631162"/>
            <a:ext cx="4686493" cy="5040787"/>
            <a:chOff x="15807227" y="9090979"/>
            <a:chExt cx="9321901" cy="10026630"/>
          </a:xfrm>
        </p:grpSpPr>
        <p:pic>
          <p:nvPicPr>
            <p:cNvPr id="39" name="Grafik 38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543"/>
            <a:stretch/>
          </p:blipFill>
          <p:spPr>
            <a:xfrm>
              <a:off x="16058997" y="17700079"/>
              <a:ext cx="8540513" cy="604846"/>
            </a:xfrm>
            <a:prstGeom prst="rect">
              <a:avLst/>
            </a:prstGeom>
          </p:spPr>
        </p:pic>
        <p:grpSp>
          <p:nvGrpSpPr>
            <p:cNvPr id="40" name="Gruppieren 39"/>
            <p:cNvGrpSpPr/>
            <p:nvPr/>
          </p:nvGrpSpPr>
          <p:grpSpPr>
            <a:xfrm>
              <a:off x="20843991" y="9090979"/>
              <a:ext cx="4285137" cy="8403356"/>
              <a:chOff x="20456643" y="9090979"/>
              <a:chExt cx="4285137" cy="8403356"/>
            </a:xfrm>
          </p:grpSpPr>
          <p:pic>
            <p:nvPicPr>
              <p:cNvPr id="53" name="Grafik 52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3167"/>
              <a:stretch/>
            </p:blipFill>
            <p:spPr>
              <a:xfrm>
                <a:off x="20461902" y="9090979"/>
                <a:ext cx="4270257" cy="2108077"/>
              </a:xfrm>
              <a:prstGeom prst="rect">
                <a:avLst/>
              </a:prstGeom>
            </p:spPr>
          </p:pic>
          <p:pic>
            <p:nvPicPr>
              <p:cNvPr id="54" name="Grafik 53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2978"/>
              <a:stretch/>
            </p:blipFill>
            <p:spPr>
              <a:xfrm>
                <a:off x="20471523" y="11195973"/>
                <a:ext cx="4270257" cy="2112666"/>
              </a:xfrm>
              <a:prstGeom prst="rect">
                <a:avLst/>
              </a:prstGeom>
            </p:spPr>
          </p:pic>
          <p:pic>
            <p:nvPicPr>
              <p:cNvPr id="55" name="Grafik 54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3513"/>
              <a:stretch/>
            </p:blipFill>
            <p:spPr>
              <a:xfrm>
                <a:off x="20456643" y="13288545"/>
                <a:ext cx="4270257" cy="2099677"/>
              </a:xfrm>
              <a:prstGeom prst="rect">
                <a:avLst/>
              </a:prstGeom>
            </p:spPr>
          </p:pic>
          <p:pic>
            <p:nvPicPr>
              <p:cNvPr id="56" name="Grafik 55"/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3364"/>
              <a:stretch/>
            </p:blipFill>
            <p:spPr>
              <a:xfrm>
                <a:off x="20466168" y="15391041"/>
                <a:ext cx="4270257" cy="2103294"/>
              </a:xfrm>
              <a:prstGeom prst="rect">
                <a:avLst/>
              </a:prstGeom>
            </p:spPr>
          </p:pic>
          <p:grpSp>
            <p:nvGrpSpPr>
              <p:cNvPr id="57" name="Gruppieren 56"/>
              <p:cNvGrpSpPr/>
              <p:nvPr/>
            </p:nvGrpSpPr>
            <p:grpSpPr>
              <a:xfrm>
                <a:off x="22876707" y="9360447"/>
                <a:ext cx="1487446" cy="6885828"/>
                <a:chOff x="22876707" y="9360447"/>
                <a:chExt cx="1487446" cy="6885828"/>
              </a:xfrm>
            </p:grpSpPr>
            <p:sp>
              <p:nvSpPr>
                <p:cNvPr id="58" name="Textfeld 57"/>
                <p:cNvSpPr txBox="1"/>
                <p:nvPr/>
              </p:nvSpPr>
              <p:spPr>
                <a:xfrm>
                  <a:off x="22876707" y="9360447"/>
                  <a:ext cx="1487446" cy="489758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de-DE" sz="1000" b="1" dirty="0">
                      <a:solidFill>
                        <a:schemeClr val="accent6"/>
                      </a:solidFill>
                    </a:rPr>
                    <a:t>REF87K</a:t>
                  </a:r>
                  <a:endParaRPr lang="en-US" sz="1000" b="1" dirty="0">
                    <a:solidFill>
                      <a:schemeClr val="accent6"/>
                    </a:solidFill>
                  </a:endParaRPr>
                </a:p>
              </p:txBody>
            </p:sp>
            <p:sp>
              <p:nvSpPr>
                <p:cNvPr id="59" name="Textfeld 58"/>
                <p:cNvSpPr txBox="1"/>
                <p:nvPr/>
              </p:nvSpPr>
              <p:spPr>
                <a:xfrm>
                  <a:off x="22945824" y="11473367"/>
                  <a:ext cx="1158942" cy="520369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de-DE" sz="1100" b="1" dirty="0">
                      <a:solidFill>
                        <a:srgbClr val="0070C0"/>
                      </a:solidFill>
                    </a:rPr>
                    <a:t>CORE</a:t>
                  </a:r>
                  <a:endParaRPr lang="en-US" sz="1400" b="1" dirty="0">
                    <a:solidFill>
                      <a:srgbClr val="0070C0"/>
                    </a:solidFill>
                  </a:endParaRPr>
                </a:p>
              </p:txBody>
            </p:sp>
            <p:sp>
              <p:nvSpPr>
                <p:cNvPr id="60" name="Textfeld 59"/>
                <p:cNvSpPr txBox="1"/>
                <p:nvPr/>
              </p:nvSpPr>
              <p:spPr>
                <a:xfrm>
                  <a:off x="22980427" y="13582360"/>
                  <a:ext cx="1158940" cy="489758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de-DE" sz="1000" b="1" dirty="0">
                      <a:solidFill>
                        <a:srgbClr val="00B050"/>
                      </a:solidFill>
                    </a:rPr>
                    <a:t>AGUV</a:t>
                  </a:r>
                  <a:endParaRPr lang="en-US" sz="1100" b="1" dirty="0">
                    <a:solidFill>
                      <a:srgbClr val="00B050"/>
                    </a:solidFill>
                  </a:endParaRPr>
                </a:p>
              </p:txBody>
            </p:sp>
            <p:sp>
              <p:nvSpPr>
                <p:cNvPr id="61" name="Textfeld 60"/>
                <p:cNvSpPr txBox="1"/>
                <p:nvPr/>
              </p:nvSpPr>
              <p:spPr>
                <a:xfrm>
                  <a:off x="22980423" y="15725906"/>
                  <a:ext cx="1314522" cy="520369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de-DE" sz="1100" b="1" dirty="0">
                      <a:solidFill>
                        <a:srgbClr val="FF0000"/>
                      </a:solidFill>
                    </a:rPr>
                    <a:t>GLOB</a:t>
                  </a:r>
                  <a:endParaRPr lang="en-US" sz="1400" b="1" dirty="0">
                    <a:solidFill>
                      <a:srgbClr val="FF0000"/>
                    </a:solidFill>
                  </a:endParaRPr>
                </a:p>
              </p:txBody>
            </p:sp>
          </p:grpSp>
        </p:grpSp>
        <p:grpSp>
          <p:nvGrpSpPr>
            <p:cNvPr id="41" name="Gruppieren 40"/>
            <p:cNvGrpSpPr/>
            <p:nvPr/>
          </p:nvGrpSpPr>
          <p:grpSpPr>
            <a:xfrm>
              <a:off x="15807227" y="9104526"/>
              <a:ext cx="4289306" cy="8405533"/>
              <a:chOff x="16065761" y="9104526"/>
              <a:chExt cx="4289306" cy="8405533"/>
            </a:xfrm>
          </p:grpSpPr>
          <p:pic>
            <p:nvPicPr>
              <p:cNvPr id="44" name="Grafik 43"/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2675"/>
              <a:stretch/>
            </p:blipFill>
            <p:spPr>
              <a:xfrm>
                <a:off x="16065761" y="9104526"/>
                <a:ext cx="4270258" cy="2120022"/>
              </a:xfrm>
              <a:prstGeom prst="rect">
                <a:avLst/>
              </a:prstGeom>
            </p:spPr>
          </p:pic>
          <p:pic>
            <p:nvPicPr>
              <p:cNvPr id="45" name="Grafik 44"/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3144"/>
              <a:stretch/>
            </p:blipFill>
            <p:spPr>
              <a:xfrm>
                <a:off x="16071057" y="11198959"/>
                <a:ext cx="4270257" cy="2108635"/>
              </a:xfrm>
              <a:prstGeom prst="rect">
                <a:avLst/>
              </a:prstGeom>
            </p:spPr>
          </p:pic>
          <p:pic>
            <p:nvPicPr>
              <p:cNvPr id="46" name="Grafik 45"/>
              <p:cNvPicPr>
                <a:picLocks noChangeAspect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2863"/>
              <a:stretch/>
            </p:blipFill>
            <p:spPr>
              <a:xfrm>
                <a:off x="16073734" y="13301489"/>
                <a:ext cx="4270258" cy="2115457"/>
              </a:xfrm>
              <a:prstGeom prst="rect">
                <a:avLst/>
              </a:prstGeom>
            </p:spPr>
          </p:pic>
          <p:pic>
            <p:nvPicPr>
              <p:cNvPr id="47" name="Grafik 46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3489"/>
              <a:stretch/>
            </p:blipFill>
            <p:spPr>
              <a:xfrm>
                <a:off x="16084810" y="15409799"/>
                <a:ext cx="4270257" cy="2100260"/>
              </a:xfrm>
              <a:prstGeom prst="rect">
                <a:avLst/>
              </a:prstGeom>
            </p:spPr>
          </p:pic>
          <p:grpSp>
            <p:nvGrpSpPr>
              <p:cNvPr id="48" name="Gruppieren 47"/>
              <p:cNvGrpSpPr/>
              <p:nvPr/>
            </p:nvGrpSpPr>
            <p:grpSpPr>
              <a:xfrm>
                <a:off x="18502774" y="9366281"/>
                <a:ext cx="1519390" cy="6885831"/>
                <a:chOff x="22884274" y="9360447"/>
                <a:chExt cx="1519390" cy="6885831"/>
              </a:xfrm>
            </p:grpSpPr>
            <p:sp>
              <p:nvSpPr>
                <p:cNvPr id="49" name="Textfeld 48"/>
                <p:cNvSpPr txBox="1"/>
                <p:nvPr/>
              </p:nvSpPr>
              <p:spPr>
                <a:xfrm>
                  <a:off x="22884274" y="9360447"/>
                  <a:ext cx="1519390" cy="489758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de-DE" sz="1000" b="1" dirty="0">
                      <a:solidFill>
                        <a:schemeClr val="accent6"/>
                      </a:solidFill>
                    </a:rPr>
                    <a:t>REF87K</a:t>
                  </a:r>
                  <a:endParaRPr lang="en-US" sz="1100" b="1" dirty="0">
                    <a:solidFill>
                      <a:schemeClr val="accent6"/>
                    </a:solidFill>
                  </a:endParaRPr>
                </a:p>
              </p:txBody>
            </p:sp>
            <p:sp>
              <p:nvSpPr>
                <p:cNvPr id="50" name="Textfeld 49"/>
                <p:cNvSpPr txBox="1"/>
                <p:nvPr/>
              </p:nvSpPr>
              <p:spPr>
                <a:xfrm>
                  <a:off x="22945825" y="11467530"/>
                  <a:ext cx="1181016" cy="520368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de-DE" sz="1100" b="1" dirty="0">
                      <a:solidFill>
                        <a:srgbClr val="0070C0"/>
                      </a:solidFill>
                    </a:rPr>
                    <a:t>CORE</a:t>
                  </a:r>
                  <a:endParaRPr lang="en-US" sz="1100" b="1" dirty="0">
                    <a:solidFill>
                      <a:srgbClr val="0070C0"/>
                    </a:solidFill>
                  </a:endParaRPr>
                </a:p>
              </p:txBody>
            </p:sp>
            <p:sp>
              <p:nvSpPr>
                <p:cNvPr id="51" name="Textfeld 50"/>
                <p:cNvSpPr txBox="1"/>
                <p:nvPr/>
              </p:nvSpPr>
              <p:spPr>
                <a:xfrm>
                  <a:off x="22980427" y="13582360"/>
                  <a:ext cx="1354032" cy="487658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de-DE" sz="1000" b="1" dirty="0">
                      <a:solidFill>
                        <a:srgbClr val="00B050"/>
                      </a:solidFill>
                    </a:rPr>
                    <a:t>AGUV</a:t>
                  </a:r>
                  <a:endParaRPr lang="en-US" sz="1000" b="1" dirty="0">
                    <a:solidFill>
                      <a:srgbClr val="00B050"/>
                    </a:solidFill>
                  </a:endParaRPr>
                </a:p>
              </p:txBody>
            </p:sp>
            <p:sp>
              <p:nvSpPr>
                <p:cNvPr id="52" name="Textfeld 51"/>
                <p:cNvSpPr txBox="1"/>
                <p:nvPr/>
              </p:nvSpPr>
              <p:spPr>
                <a:xfrm>
                  <a:off x="22980423" y="15725910"/>
                  <a:ext cx="1354036" cy="520368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de-DE" sz="1100" b="1" dirty="0">
                      <a:solidFill>
                        <a:srgbClr val="FF0000"/>
                      </a:solidFill>
                    </a:rPr>
                    <a:t>GLOB</a:t>
                  </a:r>
                  <a:endParaRPr lang="en-US" sz="1400" b="1" dirty="0">
                    <a:solidFill>
                      <a:srgbClr val="FF0000"/>
                    </a:solidFill>
                  </a:endParaRPr>
                </a:p>
              </p:txBody>
            </p:sp>
          </p:grpSp>
        </p:grpSp>
        <p:pic>
          <p:nvPicPr>
            <p:cNvPr id="42" name="Grafik 41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159" b="-3255"/>
            <a:stretch/>
          </p:blipFill>
          <p:spPr>
            <a:xfrm>
              <a:off x="16055406" y="18336072"/>
              <a:ext cx="8540513" cy="781537"/>
            </a:xfrm>
            <a:prstGeom prst="rect">
              <a:avLst/>
            </a:prstGeom>
          </p:spPr>
        </p:pic>
        <p:sp>
          <p:nvSpPr>
            <p:cNvPr id="43" name="Pfeil nach rechts 42"/>
            <p:cNvSpPr/>
            <p:nvPr/>
          </p:nvSpPr>
          <p:spPr>
            <a:xfrm rot="5400000">
              <a:off x="17004761" y="13098007"/>
              <a:ext cx="6987646" cy="459189"/>
            </a:xfrm>
            <a:prstGeom prst="rightArrow">
              <a:avLst>
                <a:gd name="adj1" fmla="val 53959"/>
                <a:gd name="adj2" fmla="val 49139"/>
              </a:avLst>
            </a:prstGeom>
            <a:gradFill>
              <a:gsLst>
                <a:gs pos="0">
                  <a:srgbClr val="FFC000">
                    <a:lumMod val="40000"/>
                    <a:lumOff val="60000"/>
                  </a:srgbClr>
                </a:gs>
                <a:gs pos="30000">
                  <a:srgbClr val="0070C0">
                    <a:lumMod val="52000"/>
                    <a:lumOff val="48000"/>
                  </a:srgbClr>
                </a:gs>
                <a:gs pos="64999">
                  <a:srgbClr val="00B050">
                    <a:lumMod val="41000"/>
                    <a:lumOff val="59000"/>
                  </a:srgbClr>
                </a:gs>
                <a:gs pos="89999">
                  <a:srgbClr val="FF0000">
                    <a:lumMod val="54000"/>
                    <a:lumOff val="46000"/>
                  </a:srgbClr>
                </a:gs>
                <a:gs pos="100000">
                  <a:srgbClr val="FF0000"/>
                </a:gs>
              </a:gsLst>
              <a:lin ang="0" scaled="0"/>
            </a:gradFill>
            <a:ln w="63500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62" name="Textfeld 61"/>
          <p:cNvSpPr txBox="1"/>
          <p:nvPr/>
        </p:nvSpPr>
        <p:spPr>
          <a:xfrm>
            <a:off x="2190846" y="1092542"/>
            <a:ext cx="32412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right</a:t>
            </a:r>
            <a:r>
              <a:rPr lang="de-DE" sz="1100" b="1" i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de-DE" sz="1100" i="1" dirty="0" err="1">
                <a:latin typeface="Arial" panose="020B0604020202020204" pitchFamily="34" charset="0"/>
                <a:cs typeface="Arial" panose="020B0604020202020204" pitchFamily="34" charset="0"/>
              </a:rPr>
              <a:t>Difference</a:t>
            </a:r>
            <a:r>
              <a:rPr lang="de-DE" sz="11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100" i="1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1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100" i="1" dirty="0">
                <a:latin typeface="Arial" panose="020B0604020202020204" pitchFamily="34" charset="0"/>
                <a:cs typeface="Arial" panose="020B0604020202020204" pitchFamily="34" charset="0"/>
              </a:rPr>
              <a:t>potential </a:t>
            </a:r>
            <a:r>
              <a:rPr lang="de-DE" sz="1100" i="1" dirty="0" err="1">
                <a:latin typeface="Arial" panose="020B0604020202020204" pitchFamily="34" charset="0"/>
                <a:cs typeface="Arial" panose="020B0604020202020204" pitchFamily="34" charset="0"/>
              </a:rPr>
              <a:t>temperature</a:t>
            </a:r>
            <a:r>
              <a:rPr lang="de-DE" sz="11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100" i="1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de-DE" sz="11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100" i="1" dirty="0" err="1">
                <a:latin typeface="Arial" panose="020B0604020202020204" pitchFamily="34" charset="0"/>
                <a:cs typeface="Arial" panose="020B0604020202020204" pitchFamily="34" charset="0"/>
              </a:rPr>
              <a:t>salinity</a:t>
            </a:r>
            <a:r>
              <a:rPr lang="de-DE" sz="11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100" i="1" dirty="0">
                <a:latin typeface="Arial" panose="020B0604020202020204" pitchFamily="34" charset="0"/>
                <a:cs typeface="Arial" panose="020B0604020202020204" pitchFamily="34" charset="0"/>
              </a:rPr>
              <a:t>at 1000m </a:t>
            </a:r>
            <a:r>
              <a:rPr lang="de-DE" sz="1100" i="1" dirty="0" err="1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DE" sz="11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100" i="1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1100" i="1" dirty="0">
                <a:latin typeface="Arial" panose="020B0604020202020204" pitchFamily="34" charset="0"/>
                <a:cs typeface="Arial" panose="020B0604020202020204" pitchFamily="34" charset="0"/>
              </a:rPr>
              <a:t> WOA2005 </a:t>
            </a:r>
            <a:r>
              <a:rPr lang="de-DE" sz="1100" i="1" dirty="0" err="1">
                <a:latin typeface="Arial" panose="020B0604020202020204" pitchFamily="34" charset="0"/>
                <a:cs typeface="Arial" panose="020B0604020202020204" pitchFamily="34" charset="0"/>
              </a:rPr>
              <a:t>climatology</a:t>
            </a:r>
            <a:endParaRPr lang="de-DE" sz="11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1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below</a:t>
            </a:r>
            <a:r>
              <a:rPr lang="de-DE" sz="1100" b="1" i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de-DE" sz="1100" i="1" dirty="0">
                <a:latin typeface="Arial" panose="020B0604020202020204" pitchFamily="34" charset="0"/>
                <a:cs typeface="Arial" panose="020B0604020202020204" pitchFamily="34" charset="0"/>
              </a:rPr>
              <a:t> Global </a:t>
            </a:r>
            <a:r>
              <a:rPr lang="de-DE" sz="1100" i="1" dirty="0" err="1">
                <a:latin typeface="Arial" panose="020B0604020202020204" pitchFamily="34" charset="0"/>
                <a:cs typeface="Arial" panose="020B0604020202020204" pitchFamily="34" charset="0"/>
              </a:rPr>
              <a:t>profiles</a:t>
            </a:r>
            <a:r>
              <a:rPr lang="de-DE" sz="11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100" i="1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100" i="1" dirty="0">
                <a:latin typeface="Arial" panose="020B0604020202020204" pitchFamily="34" charset="0"/>
                <a:cs typeface="Arial" panose="020B0604020202020204" pitchFamily="34" charset="0"/>
              </a:rPr>
              <a:t> potential </a:t>
            </a:r>
            <a:r>
              <a:rPr lang="de-DE" sz="1100" i="1" dirty="0" err="1">
                <a:latin typeface="Arial" panose="020B0604020202020204" pitchFamily="34" charset="0"/>
                <a:cs typeface="Arial" panose="020B0604020202020204" pitchFamily="34" charset="0"/>
              </a:rPr>
              <a:t>temperature</a:t>
            </a:r>
            <a:r>
              <a:rPr lang="de-DE" sz="11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100" i="1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de-DE" sz="11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100" i="1" dirty="0" err="1">
                <a:latin typeface="Arial" panose="020B0604020202020204" pitchFamily="34" charset="0"/>
                <a:cs typeface="Arial" panose="020B0604020202020204" pitchFamily="34" charset="0"/>
              </a:rPr>
              <a:t>salinity</a:t>
            </a:r>
            <a:r>
              <a:rPr lang="de-DE" sz="11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1100" i="1" dirty="0" err="1">
                <a:latin typeface="Arial" panose="020B0604020202020204" pitchFamily="34" charset="0"/>
                <a:cs typeface="Arial" panose="020B0604020202020204" pitchFamily="34" charset="0"/>
              </a:rPr>
              <a:t>difference</a:t>
            </a:r>
            <a:r>
              <a:rPr lang="de-DE" sz="11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100" i="1" dirty="0" err="1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DE" sz="11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100" i="1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1100" i="1" dirty="0">
                <a:latin typeface="Arial" panose="020B0604020202020204" pitchFamily="34" charset="0"/>
                <a:cs typeface="Arial" panose="020B0604020202020204" pitchFamily="34" charset="0"/>
              </a:rPr>
              <a:t> WOA2005 </a:t>
            </a:r>
            <a:r>
              <a:rPr lang="de-DE" sz="1100" i="1" dirty="0" err="1">
                <a:latin typeface="Arial" panose="020B0604020202020204" pitchFamily="34" charset="0"/>
                <a:cs typeface="Arial" panose="020B0604020202020204" pitchFamily="34" charset="0"/>
              </a:rPr>
              <a:t>climatology</a:t>
            </a:r>
            <a:endParaRPr lang="en-US" sz="11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1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3" name="Tabelle 62"/>
          <p:cNvGraphicFramePr>
            <a:graphicFrameLocks noGrp="1" noChangeAspect="1"/>
          </p:cNvGraphicFramePr>
          <p:nvPr>
            <p:extLst/>
          </p:nvPr>
        </p:nvGraphicFramePr>
        <p:xfrm>
          <a:off x="4102032" y="3087198"/>
          <a:ext cx="1025567" cy="1050059"/>
        </p:xfrm>
        <a:graphic>
          <a:graphicData uri="http://schemas.openxmlformats.org/drawingml/2006/table">
            <a:tbl>
              <a:tblPr firstRow="1" firstCol="1" bandCol="1">
                <a:tableStyleId>{5C22544A-7EE6-4342-B048-85BDC9FD1C3A}</a:tableStyleId>
              </a:tblPr>
              <a:tblGrid>
                <a:gridCol w="1025567"/>
              </a:tblGrid>
              <a:tr h="230889">
                <a:tc>
                  <a:txBody>
                    <a:bodyPr/>
                    <a:lstStyle/>
                    <a:p>
                      <a:r>
                        <a:rPr lang="de-DE" sz="1100" dirty="0" smtClean="0">
                          <a:solidFill>
                            <a:srgbClr val="FF0000"/>
                          </a:solidFill>
                        </a:rPr>
                        <a:t>T127-GLOB</a:t>
                      </a:r>
                      <a:endParaRPr lang="en-GB" sz="11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230889">
                <a:tc>
                  <a:txBody>
                    <a:bodyPr/>
                    <a:lstStyle/>
                    <a:p>
                      <a:r>
                        <a:rPr lang="de-DE" sz="1100" dirty="0" smtClean="0">
                          <a:solidFill>
                            <a:srgbClr val="00B050"/>
                          </a:solidFill>
                        </a:rPr>
                        <a:t>T127-AGUV</a:t>
                      </a:r>
                      <a:endParaRPr lang="en-GB" sz="1100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272819">
                <a:tc>
                  <a:txBody>
                    <a:bodyPr/>
                    <a:lstStyle/>
                    <a:p>
                      <a:r>
                        <a:rPr lang="de-DE" sz="1100" dirty="0" smtClean="0">
                          <a:solidFill>
                            <a:srgbClr val="0070C0"/>
                          </a:solidFill>
                        </a:rPr>
                        <a:t>T127-CORE2</a:t>
                      </a:r>
                    </a:p>
                  </a:txBody>
                  <a:tcPr>
                    <a:noFill/>
                  </a:tcPr>
                </a:tc>
              </a:tr>
              <a:tr h="230889">
                <a:tc>
                  <a:txBody>
                    <a:bodyPr/>
                    <a:lstStyle/>
                    <a:p>
                      <a:r>
                        <a:rPr lang="de-DE" sz="1100" dirty="0" smtClean="0">
                          <a:solidFill>
                            <a:srgbClr val="FFC000"/>
                          </a:solidFill>
                        </a:rPr>
                        <a:t>T63-REF87K</a:t>
                      </a:r>
                      <a:endParaRPr lang="en-GB" sz="1100" dirty="0">
                        <a:solidFill>
                          <a:srgbClr val="FFC000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sp>
        <p:nvSpPr>
          <p:cNvPr id="6" name="Textfeld 5"/>
          <p:cNvSpPr txBox="1"/>
          <p:nvPr/>
        </p:nvSpPr>
        <p:spPr>
          <a:xfrm>
            <a:off x="2313140" y="2808354"/>
            <a:ext cx="14016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err="1"/>
              <a:t>temperature</a:t>
            </a:r>
            <a:endParaRPr lang="en-GB" sz="1600" dirty="0"/>
          </a:p>
        </p:txBody>
      </p:sp>
      <p:sp>
        <p:nvSpPr>
          <p:cNvPr id="64" name="Textfeld 63"/>
          <p:cNvSpPr txBox="1"/>
          <p:nvPr/>
        </p:nvSpPr>
        <p:spPr>
          <a:xfrm>
            <a:off x="2313140" y="5493561"/>
            <a:ext cx="14016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salinity</a:t>
            </a:r>
            <a:endParaRPr lang="en-GB" dirty="0"/>
          </a:p>
        </p:txBody>
      </p:sp>
      <p:sp>
        <p:nvSpPr>
          <p:cNvPr id="65" name="Textfeld 64"/>
          <p:cNvSpPr txBox="1"/>
          <p:nvPr/>
        </p:nvSpPr>
        <p:spPr>
          <a:xfrm>
            <a:off x="5800669" y="1191424"/>
            <a:ext cx="2022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err="1"/>
              <a:t>p</a:t>
            </a:r>
            <a:r>
              <a:rPr lang="de-DE" dirty="0" err="1"/>
              <a:t>ot</a:t>
            </a:r>
            <a:r>
              <a:rPr lang="de-DE" dirty="0"/>
              <a:t>. </a:t>
            </a:r>
            <a:r>
              <a:rPr lang="de-DE" dirty="0" err="1"/>
              <a:t>temperature</a:t>
            </a:r>
            <a:endParaRPr lang="en-GB" dirty="0"/>
          </a:p>
        </p:txBody>
      </p:sp>
      <p:sp>
        <p:nvSpPr>
          <p:cNvPr id="66" name="Textfeld 65"/>
          <p:cNvSpPr txBox="1"/>
          <p:nvPr/>
        </p:nvSpPr>
        <p:spPr>
          <a:xfrm>
            <a:off x="8588172" y="1211632"/>
            <a:ext cx="14016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err="1"/>
              <a:t>salinity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3510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/>
              <a:t>Model development. 2m Temperature bias</a:t>
            </a:r>
            <a:endParaRPr lang="en-US" sz="32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7" t="2302" r="6542" b="50156"/>
          <a:stretch/>
        </p:blipFill>
        <p:spPr>
          <a:xfrm rot="16200000">
            <a:off x="-287633" y="1706634"/>
            <a:ext cx="5441562" cy="42411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8" t="1845" r="6172" b="50021"/>
          <a:stretch/>
        </p:blipFill>
        <p:spPr>
          <a:xfrm rot="16200000">
            <a:off x="5856470" y="1687329"/>
            <a:ext cx="5441563" cy="427974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82496" y="4078224"/>
            <a:ext cx="1508760" cy="2011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8021940" y="4078224"/>
            <a:ext cx="1508760" cy="2011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>
            <a:off x="5074920" y="3694176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930905" y="3324844"/>
            <a:ext cx="1122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PP      KPP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28178" y="1244683"/>
            <a:ext cx="510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/>
              <a:t>DJF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6601367" y="1244683"/>
            <a:ext cx="510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/>
              <a:t>DJF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428178" y="4377789"/>
            <a:ext cx="4731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JJA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6608009" y="4377789"/>
            <a:ext cx="4731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JJA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8159210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AMOC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6061683" y="3334659"/>
            <a:ext cx="563124" cy="4067004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10896" y="1526679"/>
            <a:ext cx="11533905" cy="3544084"/>
            <a:chOff x="388922" y="1680205"/>
            <a:chExt cx="7696616" cy="201502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>
              <a:off x="1396432" y="672697"/>
              <a:ext cx="2015020" cy="4030040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4656587" y="1680205"/>
              <a:ext cx="3428951" cy="2015021"/>
              <a:chOff x="4656587" y="1680205"/>
              <a:chExt cx="3428951" cy="2015021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5360178" y="976614"/>
                <a:ext cx="2015021" cy="3422204"/>
              </a:xfrm>
              <a:prstGeom prst="rect">
                <a:avLst/>
              </a:prstGeom>
            </p:spPr>
          </p:pic>
          <p:sp>
            <p:nvSpPr>
              <p:cNvPr id="7" name="TextBox 6"/>
              <p:cNvSpPr txBox="1"/>
              <p:nvPr/>
            </p:nvSpPr>
            <p:spPr>
              <a:xfrm>
                <a:off x="7153873" y="3044117"/>
                <a:ext cx="93166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>
                    <a:solidFill>
                      <a:schemeClr val="bg1"/>
                    </a:solidFill>
                  </a:rPr>
                  <a:t>H</a:t>
                </a:r>
                <a:r>
                  <a:rPr lang="en-US" sz="1600" b="1" dirty="0" smtClean="0">
                    <a:solidFill>
                      <a:schemeClr val="bg1"/>
                    </a:solidFill>
                  </a:rPr>
                  <a:t>R/T127</a:t>
                </a:r>
                <a:endParaRPr lang="en-US" sz="16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3518276" y="3018495"/>
              <a:ext cx="82747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</a:rPr>
                <a:t>H</a:t>
              </a:r>
              <a:r>
                <a:rPr lang="en-US" sz="1600" b="1" dirty="0" smtClean="0">
                  <a:solidFill>
                    <a:schemeClr val="bg1"/>
                  </a:solidFill>
                </a:rPr>
                <a:t>R/T63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8217725" y="5368160"/>
            <a:ext cx="5858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(</a:t>
            </a:r>
            <a:r>
              <a:rPr lang="en-US" sz="2000" b="1" dirty="0" err="1" smtClean="0"/>
              <a:t>Sv</a:t>
            </a:r>
            <a:r>
              <a:rPr lang="en-US" sz="2000" b="1" dirty="0" smtClean="0"/>
              <a:t>)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75988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/>
              <a:t>Model development. Arctic sea surface salinity bias</a:t>
            </a:r>
            <a:endParaRPr lang="en-US" sz="32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657206" y="1832546"/>
            <a:ext cx="3926669" cy="4747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251326" y="1832546"/>
            <a:ext cx="3926669" cy="474788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3904607" y="1298217"/>
            <a:ext cx="6225516" cy="60480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/>
              <a:t>Salt </a:t>
            </a:r>
            <a:r>
              <a:rPr lang="en-US" sz="3200" b="1" smtClean="0"/>
              <a:t>plume parameterization  </a:t>
            </a:r>
            <a:endParaRPr lang="en-US" sz="3200" b="1" dirty="0"/>
          </a:p>
        </p:txBody>
      </p:sp>
      <p:sp>
        <p:nvSpPr>
          <p:cNvPr id="8" name="Right Arrow 7"/>
          <p:cNvSpPr/>
          <p:nvPr/>
        </p:nvSpPr>
        <p:spPr>
          <a:xfrm>
            <a:off x="5290643" y="3721858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6363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Current stage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AWI-CM code for CMIP6 simulations is fixed</a:t>
            </a:r>
          </a:p>
          <a:p>
            <a:r>
              <a:rPr lang="en-US" dirty="0" smtClean="0"/>
              <a:t>The preindustrial run is in progress (180 years currently)</a:t>
            </a:r>
          </a:p>
          <a:p>
            <a:r>
              <a:rPr lang="en-US" dirty="0" smtClean="0"/>
              <a:t>The other DECK simulations are planned for beginning of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6793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59468" y="431516"/>
            <a:ext cx="11106927" cy="604805"/>
          </a:xfrm>
        </p:spPr>
        <p:txBody>
          <a:bodyPr>
            <a:normAutofit fontScale="90000"/>
          </a:bodyPr>
          <a:lstStyle/>
          <a:p>
            <a:r>
              <a:rPr lang="de-DE" dirty="0" err="1" smtClean="0"/>
              <a:t>Ocean</a:t>
            </a:r>
            <a:r>
              <a:rPr lang="de-DE" dirty="0" smtClean="0"/>
              <a:t> </a:t>
            </a:r>
            <a:r>
              <a:rPr lang="de-DE" dirty="0" err="1" smtClean="0"/>
              <a:t>diagnostics</a:t>
            </a:r>
            <a:endParaRPr lang="de-DE" dirty="0"/>
          </a:p>
        </p:txBody>
      </p:sp>
      <p:sp>
        <p:nvSpPr>
          <p:cNvPr id="4" name="Textfeld 3"/>
          <p:cNvSpPr txBox="1"/>
          <p:nvPr/>
        </p:nvSpPr>
        <p:spPr>
          <a:xfrm>
            <a:off x="6963672" y="654150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sp>
        <p:nvSpPr>
          <p:cNvPr id="5" name="Rectangle 4"/>
          <p:cNvSpPr/>
          <p:nvPr/>
        </p:nvSpPr>
        <p:spPr>
          <a:xfrm>
            <a:off x="1943601" y="1192153"/>
            <a:ext cx="8330195" cy="4154984"/>
          </a:xfrm>
          <a:prstGeom prst="rect">
            <a:avLst/>
          </a:prstGeom>
          <a:ln w="47625" cap="rnd">
            <a:solidFill>
              <a:schemeClr val="accent1">
                <a:lumMod val="40000"/>
                <a:lumOff val="60000"/>
              </a:schemeClr>
            </a:solidFill>
            <a:round/>
          </a:ln>
        </p:spPr>
        <p:txBody>
          <a:bodyPr wrap="square">
            <a:spAutoFit/>
          </a:bodyPr>
          <a:lstStyle/>
          <a:p>
            <a:r>
              <a:rPr lang="en-US" sz="2400" b="1" dirty="0"/>
              <a:t>Implemented already:</a:t>
            </a:r>
          </a:p>
          <a:p>
            <a:endParaRPr lang="en-US" sz="2400" dirty="0"/>
          </a:p>
          <a:p>
            <a:pPr marL="285750" indent="-285750">
              <a:buFontTx/>
              <a:buChar char="-"/>
            </a:pPr>
            <a:r>
              <a:rPr lang="en-US" sz="2400" dirty="0" err="1"/>
              <a:t>Hovmoller</a:t>
            </a:r>
            <a:r>
              <a:rPr lang="en-US" sz="2400" dirty="0"/>
              <a:t> diagram for some ocean region.</a:t>
            </a:r>
          </a:p>
          <a:p>
            <a:pPr marL="285750" indent="-285750">
              <a:buFontTx/>
              <a:buChar char="-"/>
            </a:pPr>
            <a:r>
              <a:rPr lang="en-US" sz="2400" dirty="0" err="1"/>
              <a:t>Hovmoller</a:t>
            </a:r>
            <a:r>
              <a:rPr lang="en-US" sz="2400" dirty="0"/>
              <a:t> diagram of T/S anomalies for some ocean region</a:t>
            </a:r>
          </a:p>
          <a:p>
            <a:pPr marL="285750" indent="-285750">
              <a:buFontTx/>
              <a:buChar char="-"/>
            </a:pPr>
            <a:r>
              <a:rPr lang="en-US" sz="2400" dirty="0"/>
              <a:t>Mean vertical profiles for some </a:t>
            </a:r>
            <a:r>
              <a:rPr lang="en-US" sz="2400" dirty="0" smtClean="0"/>
              <a:t>region (Now Eurasian and </a:t>
            </a:r>
            <a:r>
              <a:rPr lang="en-US" sz="2400" dirty="0" err="1" smtClean="0"/>
              <a:t>Amerasian</a:t>
            </a:r>
            <a:r>
              <a:rPr lang="en-US" sz="2400" dirty="0" smtClean="0"/>
              <a:t> basins are implemented)</a:t>
            </a:r>
            <a:endParaRPr lang="en-US" sz="2400" dirty="0"/>
          </a:p>
          <a:p>
            <a:pPr marL="285750" indent="-285750">
              <a:buFontTx/>
              <a:buChar char="-"/>
            </a:pPr>
            <a:r>
              <a:rPr lang="en-US" sz="2400" dirty="0"/>
              <a:t>Spatial distribution of surface temperature.</a:t>
            </a:r>
          </a:p>
          <a:p>
            <a:pPr marL="285750" indent="-285750">
              <a:buFontTx/>
              <a:buChar char="-"/>
            </a:pPr>
            <a:r>
              <a:rPr lang="en-US" sz="2400" dirty="0"/>
              <a:t>Spatial distribution of temperature at mean AW core level.</a:t>
            </a:r>
          </a:p>
          <a:p>
            <a:pPr marL="285750" indent="-285750">
              <a:buFontTx/>
              <a:buChar char="-"/>
            </a:pPr>
            <a:r>
              <a:rPr lang="en-US" sz="2400" dirty="0"/>
              <a:t>AW core depth and </a:t>
            </a:r>
            <a:r>
              <a:rPr lang="en-US" sz="2400" dirty="0" smtClean="0"/>
              <a:t>temperature</a:t>
            </a:r>
          </a:p>
          <a:p>
            <a:pPr marL="285750" indent="-285750">
              <a:buFontTx/>
              <a:buChar char="-"/>
            </a:pPr>
            <a:r>
              <a:rPr lang="en-US" sz="2400" dirty="0" smtClean="0"/>
              <a:t>Spatial difference between Temperature and Salinity in climatology and model at different levels.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482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59468" y="431516"/>
            <a:ext cx="11106927" cy="604805"/>
          </a:xfrm>
        </p:spPr>
        <p:txBody>
          <a:bodyPr>
            <a:normAutofit fontScale="90000"/>
          </a:bodyPr>
          <a:lstStyle/>
          <a:p>
            <a:r>
              <a:rPr lang="de-DE" dirty="0" err="1" smtClean="0"/>
              <a:t>Ocean</a:t>
            </a:r>
            <a:r>
              <a:rPr lang="de-DE" dirty="0" smtClean="0"/>
              <a:t> </a:t>
            </a:r>
            <a:r>
              <a:rPr lang="de-DE" dirty="0" err="1" smtClean="0"/>
              <a:t>diagnostics</a:t>
            </a:r>
            <a:endParaRPr lang="de-DE" dirty="0"/>
          </a:p>
        </p:txBody>
      </p:sp>
      <p:sp>
        <p:nvSpPr>
          <p:cNvPr id="4" name="Textfeld 3"/>
          <p:cNvSpPr txBox="1"/>
          <p:nvPr/>
        </p:nvSpPr>
        <p:spPr>
          <a:xfrm>
            <a:off x="6963672" y="654150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sp>
        <p:nvSpPr>
          <p:cNvPr id="5" name="Rectangle 4"/>
          <p:cNvSpPr/>
          <p:nvPr/>
        </p:nvSpPr>
        <p:spPr>
          <a:xfrm>
            <a:off x="1943601" y="1192153"/>
            <a:ext cx="8330195" cy="4154984"/>
          </a:xfrm>
          <a:prstGeom prst="rect">
            <a:avLst/>
          </a:prstGeom>
          <a:ln w="47625" cap="rnd">
            <a:solidFill>
              <a:schemeClr val="accent1">
                <a:lumMod val="40000"/>
                <a:lumOff val="60000"/>
              </a:schemeClr>
            </a:solidFill>
            <a:round/>
          </a:ln>
        </p:spPr>
        <p:txBody>
          <a:bodyPr wrap="square">
            <a:spAutoFit/>
          </a:bodyPr>
          <a:lstStyle/>
          <a:p>
            <a:r>
              <a:rPr lang="en-US" sz="2400" b="1" dirty="0"/>
              <a:t>Will be implemented in the short term:</a:t>
            </a:r>
          </a:p>
          <a:p>
            <a:endParaRPr lang="en-US" sz="2400" dirty="0"/>
          </a:p>
          <a:p>
            <a:pPr marL="285750" indent="-285750">
              <a:buFontTx/>
              <a:buChar char="-"/>
            </a:pPr>
            <a:r>
              <a:rPr lang="en-US" sz="2400" dirty="0" err="1"/>
              <a:t>Hovmoller</a:t>
            </a:r>
            <a:r>
              <a:rPr lang="en-US" sz="2400" dirty="0"/>
              <a:t> diagram of T/S anomalies relative to PHC for some ocean region</a:t>
            </a:r>
          </a:p>
          <a:p>
            <a:pPr marL="285750" indent="-285750">
              <a:buFontTx/>
              <a:buChar char="-"/>
            </a:pPr>
            <a:r>
              <a:rPr lang="en-US" sz="2400" dirty="0"/>
              <a:t>Vertical density profiles for regions (and anomalies)</a:t>
            </a:r>
          </a:p>
          <a:p>
            <a:pPr marL="285750" indent="-285750">
              <a:buFontTx/>
              <a:buChar char="-"/>
            </a:pPr>
            <a:r>
              <a:rPr lang="en-US" sz="2400" dirty="0"/>
              <a:t>TS diagrams for regions</a:t>
            </a:r>
          </a:p>
          <a:p>
            <a:pPr marL="285750" indent="-285750">
              <a:buFontTx/>
              <a:buChar char="-"/>
            </a:pPr>
            <a:r>
              <a:rPr lang="en-US" sz="2400" dirty="0"/>
              <a:t>Transects through key </a:t>
            </a:r>
            <a:r>
              <a:rPr lang="en-US" sz="2400" dirty="0" err="1"/>
              <a:t>strates</a:t>
            </a:r>
            <a:r>
              <a:rPr lang="en-US" sz="2400" dirty="0"/>
              <a:t>.</a:t>
            </a:r>
          </a:p>
          <a:p>
            <a:pPr marL="285750" indent="-285750">
              <a:buFontTx/>
              <a:buChar char="-"/>
            </a:pPr>
            <a:r>
              <a:rPr lang="en-US" sz="2400" dirty="0"/>
              <a:t>Spatial distribution of surface velocity and at depth closest to 100m</a:t>
            </a:r>
          </a:p>
          <a:p>
            <a:pPr marL="285750" indent="-285750">
              <a:buFontTx/>
              <a:buChar char="-"/>
            </a:pPr>
            <a:r>
              <a:rPr lang="en-US" sz="2400" dirty="0"/>
              <a:t>Sea ice diagnostics from Helge and Lorenzo plus standard set of SIE, SIA, SIT maps and time series</a:t>
            </a:r>
          </a:p>
        </p:txBody>
      </p:sp>
    </p:spTree>
    <p:extLst>
      <p:ext uri="{BB962C8B-B14F-4D97-AF65-F5344CB8AC3E}">
        <p14:creationId xmlns:p14="http://schemas.microsoft.com/office/powerpoint/2010/main" val="641146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1103</TotalTime>
  <Words>399</Words>
  <Application>Microsoft Macintosh PowerPoint</Application>
  <PresentationFormat>Widescreen</PresentationFormat>
  <Paragraphs>83</Paragraphs>
  <Slides>12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Calibri</vt:lpstr>
      <vt:lpstr>Calibri Light</vt:lpstr>
      <vt:lpstr>Arial</vt:lpstr>
      <vt:lpstr>Office Theme</vt:lpstr>
      <vt:lpstr>AWI-CM in CMIP6</vt:lpstr>
      <vt:lpstr>Hierarchy of ocean model grids</vt:lpstr>
      <vt:lpstr>Improvements in NA deep-ocean hydrography</vt:lpstr>
      <vt:lpstr>Model development. 2m Temperature bias</vt:lpstr>
      <vt:lpstr>AMOC</vt:lpstr>
      <vt:lpstr>Model development. Arctic sea surface salinity bias</vt:lpstr>
      <vt:lpstr>Current stage</vt:lpstr>
      <vt:lpstr>Ocean diagnostics</vt:lpstr>
      <vt:lpstr>Ocean diagnostics</vt:lpstr>
      <vt:lpstr>Example (Temperature in Eurasian Basin)</vt:lpstr>
      <vt:lpstr>Diagnostics in the browser</vt:lpstr>
      <vt:lpstr>PowerPoint Presentation</vt:lpstr>
    </vt:vector>
  </TitlesOfParts>
  <Company/>
  <LinksUpToDate>false</LinksUpToDate>
  <SharedDoc>false</SharedDoc>
  <HyperlinksChanged>false</HyperlinksChanged>
  <AppVersion>15.0038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Nikolay Koldunov</dc:creator>
  <cp:lastModifiedBy>Dmitry Sein</cp:lastModifiedBy>
  <cp:revision>19</cp:revision>
  <dcterms:created xsi:type="dcterms:W3CDTF">2017-07-17T09:39:52Z</dcterms:created>
  <dcterms:modified xsi:type="dcterms:W3CDTF">2017-10-10T18:10:33Z</dcterms:modified>
</cp:coreProperties>
</file>