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8" r:id="rId2"/>
    <p:sldId id="360" r:id="rId3"/>
    <p:sldId id="358" r:id="rId4"/>
    <p:sldId id="357" r:id="rId5"/>
    <p:sldId id="363" r:id="rId6"/>
    <p:sldId id="361" r:id="rId7"/>
    <p:sldId id="335" r:id="rId8"/>
    <p:sldId id="345" r:id="rId9"/>
    <p:sldId id="346" r:id="rId10"/>
    <p:sldId id="344" r:id="rId11"/>
    <p:sldId id="362" r:id="rId12"/>
    <p:sldId id="355" r:id="rId13"/>
    <p:sldId id="359" r:id="rId14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1"/>
    <a:srgbClr val="F2F2F2"/>
    <a:srgbClr val="FFFFFF"/>
    <a:srgbClr val="F5F5F5"/>
    <a:srgbClr val="F6F6F6"/>
    <a:srgbClr val="C2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1" autoAdjust="0"/>
    <p:restoredTop sz="93344" autoAdjust="0"/>
  </p:normalViewPr>
  <p:slideViewPr>
    <p:cSldViewPr>
      <p:cViewPr varScale="1">
        <p:scale>
          <a:sx n="75" d="100"/>
          <a:sy n="75" d="100"/>
        </p:scale>
        <p:origin x="-89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F3F1F-E32B-441A-8A7E-C695AE848F1B}" type="datetimeFigureOut">
              <a:rPr lang="en-US" smtClean="0"/>
              <a:t>1/24/2017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956F4-71C7-46B9-BCA4-2891AC4FDD6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5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73050-CDDD-42AB-9AA5-BF6FD4E04FB2}" type="datetimeFigureOut">
              <a:rPr lang="en-US" smtClean="0"/>
              <a:t>1/24/2017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612DF-BCF5-44D6-8F86-03C45687E00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15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90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99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2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FAR: NCAR comparable role to ETH Zurich in AR5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73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37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73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73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37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178D8-7730-4761-BCB4-1614431767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94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2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2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99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gemein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8388424" y="6596390"/>
            <a:ext cx="758997" cy="261610"/>
          </a:xfrm>
          <a:prstGeom prst="rect">
            <a:avLst/>
          </a:prstGeom>
        </p:spPr>
        <p:txBody>
          <a:bodyPr vert="horz" lIns="180000" tIns="45720" rIns="18000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A4D798F-BC53-4B2C-AF0B-B02A7EE54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84775"/>
          </a:xfrm>
          <a:prstGeom prst="rect">
            <a:avLst/>
          </a:prstGeom>
          <a:solidFill>
            <a:srgbClr val="F6F6F6"/>
          </a:solidFill>
        </p:spPr>
        <p:txBody>
          <a:bodyPr lIns="180000" rIns="180000"/>
          <a:lstStyle>
            <a:lvl1pPr algn="r">
              <a:defRPr sz="3200">
                <a:solidFill>
                  <a:srgbClr val="00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1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0800000">
            <a:off x="1831643" y="4256039"/>
            <a:ext cx="7312357" cy="226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403176"/>
            <a:ext cx="7312357" cy="226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536576"/>
          </a:xfrm>
        </p:spPr>
        <p:txBody>
          <a:bodyPr/>
          <a:lstStyle>
            <a:lvl1pPr marL="0" indent="0" algn="ctr">
              <a:buNone/>
              <a:defRPr>
                <a:solidFill>
                  <a:srgbClr val="00519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0" y="1915344"/>
            <a:ext cx="8537615" cy="144016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>
                <a:solidFill>
                  <a:srgbClr val="00519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0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8388424" y="6596390"/>
            <a:ext cx="758997" cy="261610"/>
          </a:xfrm>
          <a:prstGeom prst="rect">
            <a:avLst/>
          </a:prstGeom>
        </p:spPr>
        <p:txBody>
          <a:bodyPr vert="horz" lIns="180000" tIns="45720" rIns="180000" bIns="45720" rtlCol="0" anchor="ctr"/>
          <a:lstStyle>
            <a:lvl1pPr algn="r">
              <a:defRPr sz="1100">
                <a:solidFill>
                  <a:srgbClr val="F6F6F6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A4D798F-BC53-4B2C-AF0B-B02A7EE54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58215" y="6597352"/>
            <a:ext cx="2785593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Stockhause, </a:t>
            </a:r>
            <a:r>
              <a:rPr lang="en-US" dirty="0" err="1" smtClean="0"/>
              <a:t>Motupalli</a:t>
            </a:r>
            <a:endParaRPr lang="en-US" dirty="0"/>
          </a:p>
        </p:txBody>
      </p:sp>
      <p:sp>
        <p:nvSpPr>
          <p:cNvPr id="12" name="Fußzeilenplatzhalter 5"/>
          <p:cNvSpPr txBox="1">
            <a:spLocks/>
          </p:cNvSpPr>
          <p:nvPr userDrawn="1"/>
        </p:nvSpPr>
        <p:spPr>
          <a:xfrm>
            <a:off x="21996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100" kern="12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1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0800000">
            <a:off x="1439143" y="4256038"/>
            <a:ext cx="7704856" cy="226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403176"/>
            <a:ext cx="7635885" cy="226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2590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519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537615" cy="144016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>
                <a:solidFill>
                  <a:srgbClr val="00519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2627784" y="5877272"/>
            <a:ext cx="3960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5191"/>
                </a:solidFill>
              </a:rPr>
              <a:t>Martina Stockhause, Hanna Motupalli</a:t>
            </a:r>
            <a:endParaRPr lang="en-US" dirty="0">
              <a:solidFill>
                <a:srgbClr val="005191"/>
              </a:solidFill>
            </a:endParaRPr>
          </a:p>
        </p:txBody>
      </p:sp>
      <p:sp>
        <p:nvSpPr>
          <p:cNvPr id="9" name="Rechteck 8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6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621" y="37412"/>
            <a:ext cx="958032" cy="257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0"/>
          <a:stretch/>
        </p:blipFill>
        <p:spPr>
          <a:xfrm>
            <a:off x="-1" y="-591"/>
            <a:ext cx="440804" cy="340365"/>
          </a:xfrm>
          <a:prstGeom prst="rect">
            <a:avLst/>
          </a:prstGeom>
        </p:spPr>
      </p:pic>
      <p:sp>
        <p:nvSpPr>
          <p:cNvPr id="9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  <p:sp>
        <p:nvSpPr>
          <p:cNvPr id="11" name="Fußzeilenplatzhalter 5"/>
          <p:cNvSpPr txBox="1">
            <a:spLocks/>
          </p:cNvSpPr>
          <p:nvPr userDrawn="1"/>
        </p:nvSpPr>
        <p:spPr>
          <a:xfrm>
            <a:off x="58215" y="6597352"/>
            <a:ext cx="2785593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Stockhause, Motupalli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2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519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5191"/>
        </a:buClr>
        <a:buFont typeface="Calibri" pitchFamily="34" charset="0"/>
        <a:buChar char="‒"/>
        <a:defRPr sz="24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CRP-CMIP/CMIP6_CV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sgf-publishing@dkrz.d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era-www.dkrz.de/citeXA" TargetMode="External"/><Relationship Id="rId5" Type="http://schemas.openxmlformats.org/officeDocument/2006/relationships/hyperlink" Target="http://cmip6cite.wdc-climate.de/" TargetMode="External"/><Relationship Id="rId4" Type="http://schemas.openxmlformats.org/officeDocument/2006/relationships/hyperlink" Target="http://es-doc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2368624"/>
            <a:ext cx="8537615" cy="1440160"/>
          </a:xfrm>
        </p:spPr>
        <p:txBody>
          <a:bodyPr/>
          <a:lstStyle/>
          <a:p>
            <a:r>
              <a:rPr lang="en-US" dirty="0" smtClean="0"/>
              <a:t>AP7/AP8: Long-Term Archival</a:t>
            </a:r>
            <a:br>
              <a:rPr lang="en-US" dirty="0" smtClean="0"/>
            </a:br>
            <a:r>
              <a:rPr lang="en-US" dirty="0" smtClean="0"/>
              <a:t>of CMIP6 Data</a:t>
            </a:r>
            <a:endParaRPr lang="en-US" dirty="0"/>
          </a:p>
        </p:txBody>
      </p:sp>
      <p:sp>
        <p:nvSpPr>
          <p:cNvPr id="2" name="Textfeld 1"/>
          <p:cNvSpPr txBox="1"/>
          <p:nvPr/>
        </p:nvSpPr>
        <p:spPr>
          <a:xfrm>
            <a:off x="3491880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3491880" y="3892986"/>
            <a:ext cx="2130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5191"/>
                </a:solidFill>
              </a:rPr>
              <a:t>DICAD, 24.01.2017</a:t>
            </a:r>
            <a:endParaRPr lang="en-US" sz="20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Long-Term Data Archival: </a:t>
            </a:r>
            <a:r>
              <a:rPr lang="en-US" dirty="0" smtClean="0">
                <a:solidFill>
                  <a:schemeClr val="tx2"/>
                </a:solidFill>
              </a:rPr>
              <a:t>Progress</a:t>
            </a:r>
            <a:endParaRPr lang="en-US" dirty="0"/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14978" y="1250757"/>
            <a:ext cx="516147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1168400" algn="l"/>
              </a:tabLst>
            </a:pPr>
            <a:r>
              <a:rPr lang="en-US" sz="2800" dirty="0" smtClean="0">
                <a:solidFill>
                  <a:srgbClr val="005191"/>
                </a:solidFill>
                <a:latin typeface="+mn-lt"/>
                <a:cs typeface="Tahoma" pitchFamily="34" charset="0"/>
              </a:rPr>
              <a:t>Step 1: 	Transfer CMIP6 Data </a:t>
            </a:r>
          </a:p>
          <a:p>
            <a:pPr eaLnBrk="1" hangingPunct="1">
              <a:tabLst>
                <a:tab pos="1168400" algn="l"/>
              </a:tabLst>
            </a:pPr>
            <a:r>
              <a:rPr lang="en-US" sz="2800" dirty="0" smtClean="0">
                <a:solidFill>
                  <a:srgbClr val="005191"/>
                </a:solidFill>
                <a:latin typeface="+mn-lt"/>
                <a:cs typeface="Tahoma" pitchFamily="34" charset="0"/>
              </a:rPr>
              <a:t>	and Create Use Metadata</a:t>
            </a:r>
            <a:endParaRPr lang="en-US" sz="2800" dirty="0">
              <a:solidFill>
                <a:srgbClr val="00519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2963074" cy="1800000"/>
          </a:xfrm>
          <a:prstGeom prst="rect">
            <a:avLst/>
          </a:prstGeom>
          <a:ln w="9525">
            <a:solidFill>
              <a:schemeClr val="tx2"/>
            </a:solidFill>
          </a:ln>
        </p:spPr>
      </p:pic>
      <p:sp>
        <p:nvSpPr>
          <p:cNvPr id="3" name="Abgerundetes Rechteck 2"/>
          <p:cNvSpPr/>
          <p:nvPr/>
        </p:nvSpPr>
        <p:spPr>
          <a:xfrm>
            <a:off x="1074239" y="1340768"/>
            <a:ext cx="689449" cy="288032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feld 5"/>
          <p:cNvSpPr txBox="1"/>
          <p:nvPr/>
        </p:nvSpPr>
        <p:spPr>
          <a:xfrm>
            <a:off x="611560" y="3356992"/>
            <a:ext cx="73129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5191"/>
                </a:solidFill>
              </a:rPr>
              <a:t>Integration of Use Metadata (</a:t>
            </a:r>
            <a:r>
              <a:rPr lang="en-US" sz="2400" dirty="0" err="1" smtClean="0">
                <a:solidFill>
                  <a:srgbClr val="005191"/>
                </a:solidFill>
              </a:rPr>
              <a:t>NetCDF</a:t>
            </a:r>
            <a:r>
              <a:rPr lang="en-US" sz="2400" dirty="0" smtClean="0">
                <a:solidFill>
                  <a:srgbClr val="005191"/>
                </a:solidFill>
              </a:rPr>
              <a:t> Header) in Archive: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Develop structured XML templates for transfer of metadata </a:t>
            </a:r>
            <a:br>
              <a:rPr lang="en-US" sz="2000" dirty="0" smtClean="0"/>
            </a:br>
            <a:r>
              <a:rPr lang="en-US" sz="2000" dirty="0" smtClean="0"/>
              <a:t>from ESGF to CERA DB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Revise mapping of use metadata to CERA2 schema</a:t>
            </a:r>
          </a:p>
        </p:txBody>
      </p:sp>
      <p:sp>
        <p:nvSpPr>
          <p:cNvPr id="12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6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Next Steps</a:t>
            </a:r>
            <a:endParaRPr lang="en-US" dirty="0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55576" y="1268760"/>
            <a:ext cx="3149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5191"/>
                </a:solidFill>
              </a:rPr>
              <a:t>Goals for next steps:</a:t>
            </a:r>
            <a:endParaRPr lang="en-US" sz="2800" dirty="0">
              <a:solidFill>
                <a:srgbClr val="00519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5576" y="3425512"/>
            <a:ext cx="62966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5191"/>
                </a:solidFill>
              </a:rPr>
              <a:t>Long-Term Archival: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Enhance </a:t>
            </a:r>
            <a:r>
              <a:rPr lang="en-US" sz="2000" dirty="0" smtClean="0"/>
              <a:t>structured XMLs to define first working 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Check plausibility and completeness of use metadata </a:t>
            </a:r>
            <a:br>
              <a:rPr lang="en-US" sz="2000" dirty="0" smtClean="0"/>
            </a:br>
            <a:r>
              <a:rPr lang="en-US" sz="2000" dirty="0" smtClean="0"/>
              <a:t>to be inserted into CERA2 schema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Try mapping with test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Citation information mapping to CERA2 schema </a:t>
            </a:r>
            <a:br>
              <a:rPr lang="en-US" sz="2000" dirty="0" smtClean="0"/>
            </a:br>
            <a:r>
              <a:rPr lang="en-US" sz="2000" dirty="0" smtClean="0"/>
              <a:t>and technical realization</a:t>
            </a:r>
          </a:p>
          <a:p>
            <a:endParaRPr lang="en-US" dirty="0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756698" y="1916832"/>
            <a:ext cx="78742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5191"/>
                </a:solidFill>
              </a:rPr>
              <a:t>IPCC DDC:</a:t>
            </a:r>
            <a:endParaRPr lang="en-US" sz="2400" dirty="0" smtClean="0"/>
          </a:p>
          <a:p>
            <a:r>
              <a:rPr lang="en-US" sz="2000" dirty="0" smtClean="0"/>
              <a:t>IPCC cross-WG </a:t>
            </a:r>
            <a:r>
              <a:rPr lang="en-US" sz="2000" dirty="0"/>
              <a:t>Co-Chair's </a:t>
            </a:r>
            <a:r>
              <a:rPr lang="en-US" sz="2000" dirty="0" smtClean="0"/>
              <a:t>discussion on CMIP6 data requirements </a:t>
            </a:r>
            <a:br>
              <a:rPr lang="en-US" sz="2000" dirty="0" smtClean="0"/>
            </a:br>
            <a:r>
              <a:rPr lang="en-US" sz="2000" dirty="0" smtClean="0"/>
              <a:t>initiated by TSUs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sym typeface="Wingdings" panose="05000000000000000000" pitchFamily="2" charset="2"/>
              </a:rPr>
              <a:t> integrate IPCC WG data requirements into CMIP6 data pool discussions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7749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11560" y="1843077"/>
            <a:ext cx="752090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5191"/>
                </a:solidFill>
              </a:rPr>
              <a:t>IPCC DDC: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</a:t>
            </a:r>
            <a:r>
              <a:rPr lang="en-US" sz="2400" dirty="0" smtClean="0"/>
              <a:t>IPCC </a:t>
            </a:r>
            <a:r>
              <a:rPr lang="en-US" sz="2400" dirty="0" smtClean="0"/>
              <a:t>DDC service </a:t>
            </a:r>
            <a:r>
              <a:rPr lang="en-US" sz="2400" dirty="0" smtClean="0"/>
              <a:t>(CMIP data pool) in discussion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with </a:t>
            </a:r>
            <a:r>
              <a:rPr lang="en-US" sz="2400" dirty="0" smtClean="0"/>
              <a:t>IPCC </a:t>
            </a:r>
            <a:r>
              <a:rPr lang="en-US" sz="2400" dirty="0" smtClean="0"/>
              <a:t>WGs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LTA requirements implemented into ESGF (ancillary MD)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800" dirty="0" smtClean="0">
                <a:solidFill>
                  <a:srgbClr val="005191"/>
                </a:solidFill>
              </a:rPr>
              <a:t>Long-Term Archival: </a:t>
            </a:r>
            <a:r>
              <a:rPr lang="en-US" sz="2400" dirty="0" smtClean="0">
                <a:solidFill>
                  <a:srgbClr val="005191"/>
                </a:solidFill>
              </a:rPr>
              <a:t/>
            </a:r>
            <a:br>
              <a:rPr lang="en-US" sz="2400" dirty="0" smtClean="0">
                <a:solidFill>
                  <a:srgbClr val="005191"/>
                </a:solidFill>
              </a:rPr>
            </a:br>
            <a:r>
              <a:rPr lang="en-US" sz="2400" dirty="0" smtClean="0"/>
              <a:t>Interface </a:t>
            </a:r>
            <a:r>
              <a:rPr lang="en-US" sz="2400" dirty="0"/>
              <a:t>for ingest of use metadata from </a:t>
            </a:r>
            <a:r>
              <a:rPr lang="en-US" sz="2400" dirty="0" err="1"/>
              <a:t>NetCDF</a:t>
            </a:r>
            <a:r>
              <a:rPr lang="en-US" sz="2400" dirty="0"/>
              <a:t> </a:t>
            </a:r>
            <a:r>
              <a:rPr lang="en-US" sz="2400" dirty="0" smtClean="0"/>
              <a:t>headers</a:t>
            </a:r>
            <a:br>
              <a:rPr lang="en-US" sz="2400" dirty="0" smtClean="0"/>
            </a:br>
            <a:r>
              <a:rPr lang="en-US" sz="2400" dirty="0" smtClean="0"/>
              <a:t>is </a:t>
            </a:r>
            <a:r>
              <a:rPr lang="en-US" sz="2400" dirty="0" smtClean="0"/>
              <a:t>investigated. </a:t>
            </a:r>
            <a:endParaRPr lang="en-US" sz="2400" dirty="0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IPCC DDC</a:t>
            </a:r>
            <a:endParaRPr lang="en-US" dirty="0"/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388424" y="6596390"/>
            <a:ext cx="758997" cy="261610"/>
          </a:xfrm>
        </p:spPr>
        <p:txBody>
          <a:bodyPr/>
          <a:lstStyle/>
          <a:p>
            <a:fld id="{BA4D798F-BC53-4B2C-AF0B-B02A7EE5497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395536" y="1700808"/>
            <a:ext cx="828092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1995:</a:t>
            </a:r>
            <a:r>
              <a:rPr lang="en-US" sz="2400" dirty="0" smtClean="0"/>
              <a:t> IPCC SAR climate model data long-term archived</a:t>
            </a:r>
          </a:p>
          <a:p>
            <a:pPr marL="285750" indent="-2857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1998:</a:t>
            </a:r>
            <a:r>
              <a:rPr lang="en-US" sz="2400" dirty="0" smtClean="0"/>
              <a:t> IPCC DDC formally established</a:t>
            </a:r>
          </a:p>
          <a:p>
            <a:pPr marL="285750" indent="-2857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2008:</a:t>
            </a:r>
            <a:r>
              <a:rPr lang="en-US" sz="2400" dirty="0" smtClean="0"/>
              <a:t> parts of FAR data added to DDC </a:t>
            </a:r>
          </a:p>
          <a:p>
            <a:pPr marL="285750" indent="-2857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2013/14:</a:t>
            </a:r>
            <a:r>
              <a:rPr lang="en-US" sz="2400" dirty="0" smtClean="0"/>
              <a:t> IPCC DDC AR5 data long-term archival</a:t>
            </a:r>
            <a:endParaRPr lang="en-US" sz="2400" dirty="0"/>
          </a:p>
          <a:p>
            <a:pPr marL="285750" indent="-2857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2016:</a:t>
            </a:r>
            <a:r>
              <a:rPr lang="en-US" sz="2400" dirty="0" smtClean="0"/>
              <a:t> IPCC Task Force built for transformation of the organization of IPCC data and information to serve the needs of the IPCC during and beyond AR6. </a:t>
            </a:r>
          </a:p>
          <a:p>
            <a:pPr marL="285750" indent="-2857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2020/21:</a:t>
            </a:r>
            <a:r>
              <a:rPr lang="en-US" sz="2400" dirty="0" smtClean="0"/>
              <a:t> IPCC DDC AR6 long-term archival</a:t>
            </a:r>
            <a:endParaRPr lang="en-US" sz="2400" dirty="0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5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46449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005191"/>
                </a:solidFill>
              </a:rPr>
              <a:t>IPCC Data Distribution Centre</a:t>
            </a:r>
            <a:br>
              <a:rPr lang="en-US" sz="4400" dirty="0" smtClean="0">
                <a:solidFill>
                  <a:srgbClr val="005191"/>
                </a:solidFill>
              </a:rPr>
            </a:br>
            <a:r>
              <a:rPr lang="en-US" sz="4400" dirty="0" smtClean="0">
                <a:solidFill>
                  <a:srgbClr val="005191"/>
                </a:solidFill>
              </a:rPr>
              <a:t>(IPCC DDC)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8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IPCC Data Distribution Centre at WDCC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395536" y="479018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5191"/>
                </a:solidFill>
              </a:rPr>
              <a:t>Reference Data Archive for Climate Model Output</a:t>
            </a:r>
            <a:endParaRPr lang="en-US" sz="1600" dirty="0">
              <a:solidFill>
                <a:srgbClr val="005191"/>
              </a:solidFill>
            </a:endParaRP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388424" y="6596390"/>
            <a:ext cx="758997" cy="261610"/>
          </a:xfrm>
        </p:spPr>
        <p:txBody>
          <a:bodyPr/>
          <a:lstStyle/>
          <a:p>
            <a:fld id="{BA4D798F-BC53-4B2C-AF0B-B02A7EE5497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980728"/>
            <a:ext cx="763824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5191"/>
                </a:solidFill>
              </a:rPr>
              <a:t>IPCC DDC (Data Distribution Centre) – ipcc-data.org</a:t>
            </a:r>
            <a:r>
              <a:rPr lang="en-US" sz="3200" dirty="0">
                <a:solidFill>
                  <a:srgbClr val="005191"/>
                </a:solidFill>
              </a:rPr>
              <a:t/>
            </a:r>
            <a:br>
              <a:rPr lang="en-US" sz="3200" dirty="0">
                <a:solidFill>
                  <a:srgbClr val="005191"/>
                </a:solidFill>
              </a:rPr>
            </a:br>
            <a:r>
              <a:rPr lang="en-US" sz="2000" dirty="0" smtClean="0">
                <a:solidFill>
                  <a:srgbClr val="005191"/>
                </a:solidFill>
              </a:rPr>
              <a:t>jointly managed by: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352" y="2442611"/>
            <a:ext cx="837340" cy="61122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479359"/>
            <a:ext cx="1551728" cy="551160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395536" y="1772816"/>
            <a:ext cx="6048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British </a:t>
            </a:r>
            <a:r>
              <a:rPr lang="en-US" sz="2000" dirty="0">
                <a:solidFill>
                  <a:schemeClr val="tx2"/>
                </a:solidFill>
              </a:rPr>
              <a:t>Atmospheric Data Centre (BADC</a:t>
            </a:r>
            <a:r>
              <a:rPr lang="en-US" sz="2000" dirty="0" smtClean="0">
                <a:solidFill>
                  <a:schemeClr val="tx2"/>
                </a:solidFill>
              </a:rPr>
              <a:t>):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>c</a:t>
            </a:r>
            <a:r>
              <a:rPr lang="en-US" sz="2000" dirty="0" smtClean="0"/>
              <a:t>limatology</a:t>
            </a:r>
            <a:endParaRPr lang="en-US" sz="2000" dirty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2"/>
                </a:solidFill>
              </a:rPr>
              <a:t>World Data Center Climate (WDCC) </a:t>
            </a:r>
            <a:r>
              <a:rPr lang="en-US" sz="2000" b="1" dirty="0" smtClean="0">
                <a:solidFill>
                  <a:schemeClr val="tx2"/>
                </a:solidFill>
              </a:rPr>
              <a:t>at DKRZ: </a:t>
            </a:r>
            <a:br>
              <a:rPr lang="en-US" sz="2000" b="1" dirty="0" smtClean="0">
                <a:solidFill>
                  <a:schemeClr val="tx2"/>
                </a:solidFill>
              </a:rPr>
            </a:br>
            <a:r>
              <a:rPr lang="en-US" sz="2000" b="1" dirty="0" smtClean="0"/>
              <a:t>Reference Data Archive for climate model output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</a:rPr>
              <a:t>Center for International Earth Science Information Network (CIESIN</a:t>
            </a:r>
            <a:r>
              <a:rPr lang="en-US" sz="2000" dirty="0" smtClean="0">
                <a:solidFill>
                  <a:schemeClr val="tx2"/>
                </a:solidFill>
              </a:rPr>
              <a:t>) at Columbia University: </a:t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en-US" sz="2000" dirty="0" smtClean="0"/>
              <a:t>social-economic data archive</a:t>
            </a:r>
            <a:endParaRPr lang="en-US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395536" y="5313402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dirty="0" smtClean="0"/>
              <a:t>The Reference Data Archive provides </a:t>
            </a:r>
            <a:r>
              <a:rPr lang="en-US" sz="2000" dirty="0"/>
              <a:t>data on the long-term for an interdisciplinary user </a:t>
            </a:r>
            <a:r>
              <a:rPr lang="en-US" sz="2000" dirty="0" smtClean="0"/>
              <a:t>community and in </a:t>
            </a:r>
            <a:r>
              <a:rPr lang="en-US" sz="2000" dirty="0"/>
              <a:t>support of the IPCC Authors.</a:t>
            </a:r>
            <a:endParaRPr lang="en-US" sz="2000" dirty="0" smtClean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44824"/>
            <a:ext cx="2033016" cy="52578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352" y="3162692"/>
            <a:ext cx="1844040" cy="50292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663" y="3162709"/>
            <a:ext cx="643809" cy="528254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367809" y="3952220"/>
            <a:ext cx="5737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5191"/>
                </a:solidFill>
                <a:sym typeface="Wingdings" panose="05000000000000000000" pitchFamily="2" charset="2"/>
              </a:rPr>
              <a:t> Certified ICSU World Data System (WDS) members</a:t>
            </a:r>
            <a:endParaRPr lang="en-US" dirty="0">
              <a:solidFill>
                <a:srgbClr val="005191"/>
              </a:solidFill>
            </a:endParaRPr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663" y="3792275"/>
            <a:ext cx="1298361" cy="720000"/>
          </a:xfrm>
          <a:prstGeom prst="rect">
            <a:avLst/>
          </a:prstGeom>
        </p:spPr>
      </p:pic>
      <p:sp>
        <p:nvSpPr>
          <p:cNvPr id="19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8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6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3472749" y="2433847"/>
            <a:ext cx="5112327" cy="3969879"/>
            <a:chOff x="3688773" y="2555612"/>
            <a:chExt cx="5112327" cy="396987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7" name="Freihandform 46"/>
            <p:cNvSpPr/>
            <p:nvPr/>
          </p:nvSpPr>
          <p:spPr>
            <a:xfrm>
              <a:off x="3688773" y="2930236"/>
              <a:ext cx="5112327" cy="3595255"/>
            </a:xfrm>
            <a:custGeom>
              <a:avLst/>
              <a:gdLst>
                <a:gd name="connsiteX0" fmla="*/ 218209 w 5112327"/>
                <a:gd name="connsiteY0" fmla="*/ 0 h 3595255"/>
                <a:gd name="connsiteX1" fmla="*/ 83127 w 5112327"/>
                <a:gd name="connsiteY1" fmla="*/ 62346 h 3595255"/>
                <a:gd name="connsiteX2" fmla="*/ 0 w 5112327"/>
                <a:gd name="connsiteY2" fmla="*/ 290946 h 3595255"/>
                <a:gd name="connsiteX3" fmla="*/ 0 w 5112327"/>
                <a:gd name="connsiteY3" fmla="*/ 2182091 h 3595255"/>
                <a:gd name="connsiteX4" fmla="*/ 72736 w 5112327"/>
                <a:gd name="connsiteY4" fmla="*/ 2244437 h 3595255"/>
                <a:gd name="connsiteX5" fmla="*/ 2535382 w 5112327"/>
                <a:gd name="connsiteY5" fmla="*/ 2244437 h 3595255"/>
                <a:gd name="connsiteX6" fmla="*/ 2628900 w 5112327"/>
                <a:gd name="connsiteY6" fmla="*/ 2286000 h 3595255"/>
                <a:gd name="connsiteX7" fmla="*/ 2660072 w 5112327"/>
                <a:gd name="connsiteY7" fmla="*/ 2379519 h 3595255"/>
                <a:gd name="connsiteX8" fmla="*/ 2660072 w 5112327"/>
                <a:gd name="connsiteY8" fmla="*/ 3449782 h 3595255"/>
                <a:gd name="connsiteX9" fmla="*/ 2701636 w 5112327"/>
                <a:gd name="connsiteY9" fmla="*/ 3553691 h 3595255"/>
                <a:gd name="connsiteX10" fmla="*/ 2784763 w 5112327"/>
                <a:gd name="connsiteY10" fmla="*/ 3584864 h 3595255"/>
                <a:gd name="connsiteX11" fmla="*/ 4946072 w 5112327"/>
                <a:gd name="connsiteY11" fmla="*/ 3595255 h 3595255"/>
                <a:gd name="connsiteX12" fmla="*/ 5018809 w 5112327"/>
                <a:gd name="connsiteY12" fmla="*/ 3564082 h 3595255"/>
                <a:gd name="connsiteX13" fmla="*/ 5112327 w 5112327"/>
                <a:gd name="connsiteY13" fmla="*/ 3418609 h 3595255"/>
                <a:gd name="connsiteX14" fmla="*/ 5091545 w 5112327"/>
                <a:gd name="connsiteY14" fmla="*/ 145473 h 3595255"/>
                <a:gd name="connsiteX15" fmla="*/ 5039591 w 5112327"/>
                <a:gd name="connsiteY15" fmla="*/ 83128 h 3595255"/>
                <a:gd name="connsiteX16" fmla="*/ 4914900 w 5112327"/>
                <a:gd name="connsiteY16" fmla="*/ 31173 h 3595255"/>
                <a:gd name="connsiteX17" fmla="*/ 4914900 w 5112327"/>
                <a:gd name="connsiteY17" fmla="*/ 31173 h 3595255"/>
                <a:gd name="connsiteX0" fmla="*/ 218209 w 5112327"/>
                <a:gd name="connsiteY0" fmla="*/ 0 h 3595255"/>
                <a:gd name="connsiteX1" fmla="*/ 83127 w 5112327"/>
                <a:gd name="connsiteY1" fmla="*/ 62346 h 3595255"/>
                <a:gd name="connsiteX2" fmla="*/ 0 w 5112327"/>
                <a:gd name="connsiteY2" fmla="*/ 218209 h 3595255"/>
                <a:gd name="connsiteX3" fmla="*/ 0 w 5112327"/>
                <a:gd name="connsiteY3" fmla="*/ 2182091 h 3595255"/>
                <a:gd name="connsiteX4" fmla="*/ 72736 w 5112327"/>
                <a:gd name="connsiteY4" fmla="*/ 2244437 h 3595255"/>
                <a:gd name="connsiteX5" fmla="*/ 2535382 w 5112327"/>
                <a:gd name="connsiteY5" fmla="*/ 2244437 h 3595255"/>
                <a:gd name="connsiteX6" fmla="*/ 2628900 w 5112327"/>
                <a:gd name="connsiteY6" fmla="*/ 2286000 h 3595255"/>
                <a:gd name="connsiteX7" fmla="*/ 2660072 w 5112327"/>
                <a:gd name="connsiteY7" fmla="*/ 2379519 h 3595255"/>
                <a:gd name="connsiteX8" fmla="*/ 2660072 w 5112327"/>
                <a:gd name="connsiteY8" fmla="*/ 3449782 h 3595255"/>
                <a:gd name="connsiteX9" fmla="*/ 2701636 w 5112327"/>
                <a:gd name="connsiteY9" fmla="*/ 3553691 h 3595255"/>
                <a:gd name="connsiteX10" fmla="*/ 2784763 w 5112327"/>
                <a:gd name="connsiteY10" fmla="*/ 3584864 h 3595255"/>
                <a:gd name="connsiteX11" fmla="*/ 4946072 w 5112327"/>
                <a:gd name="connsiteY11" fmla="*/ 3595255 h 3595255"/>
                <a:gd name="connsiteX12" fmla="*/ 5018809 w 5112327"/>
                <a:gd name="connsiteY12" fmla="*/ 3564082 h 3595255"/>
                <a:gd name="connsiteX13" fmla="*/ 5112327 w 5112327"/>
                <a:gd name="connsiteY13" fmla="*/ 3418609 h 3595255"/>
                <a:gd name="connsiteX14" fmla="*/ 5091545 w 5112327"/>
                <a:gd name="connsiteY14" fmla="*/ 145473 h 3595255"/>
                <a:gd name="connsiteX15" fmla="*/ 5039591 w 5112327"/>
                <a:gd name="connsiteY15" fmla="*/ 83128 h 3595255"/>
                <a:gd name="connsiteX16" fmla="*/ 4914900 w 5112327"/>
                <a:gd name="connsiteY16" fmla="*/ 31173 h 3595255"/>
                <a:gd name="connsiteX17" fmla="*/ 4914900 w 5112327"/>
                <a:gd name="connsiteY17" fmla="*/ 31173 h 3595255"/>
                <a:gd name="connsiteX0" fmla="*/ 218209 w 5112327"/>
                <a:gd name="connsiteY0" fmla="*/ 0 h 3595255"/>
                <a:gd name="connsiteX1" fmla="*/ 83127 w 5112327"/>
                <a:gd name="connsiteY1" fmla="*/ 62346 h 3595255"/>
                <a:gd name="connsiteX2" fmla="*/ 0 w 5112327"/>
                <a:gd name="connsiteY2" fmla="*/ 218209 h 3595255"/>
                <a:gd name="connsiteX3" fmla="*/ 0 w 5112327"/>
                <a:gd name="connsiteY3" fmla="*/ 2182091 h 3595255"/>
                <a:gd name="connsiteX4" fmla="*/ 72736 w 5112327"/>
                <a:gd name="connsiteY4" fmla="*/ 2244437 h 3595255"/>
                <a:gd name="connsiteX5" fmla="*/ 2535382 w 5112327"/>
                <a:gd name="connsiteY5" fmla="*/ 2244437 h 3595255"/>
                <a:gd name="connsiteX6" fmla="*/ 2628900 w 5112327"/>
                <a:gd name="connsiteY6" fmla="*/ 2286000 h 3595255"/>
                <a:gd name="connsiteX7" fmla="*/ 2660072 w 5112327"/>
                <a:gd name="connsiteY7" fmla="*/ 2379519 h 3595255"/>
                <a:gd name="connsiteX8" fmla="*/ 2660072 w 5112327"/>
                <a:gd name="connsiteY8" fmla="*/ 3449782 h 3595255"/>
                <a:gd name="connsiteX9" fmla="*/ 2701636 w 5112327"/>
                <a:gd name="connsiteY9" fmla="*/ 3553691 h 3595255"/>
                <a:gd name="connsiteX10" fmla="*/ 2784763 w 5112327"/>
                <a:gd name="connsiteY10" fmla="*/ 3584864 h 3595255"/>
                <a:gd name="connsiteX11" fmla="*/ 4946072 w 5112327"/>
                <a:gd name="connsiteY11" fmla="*/ 3595255 h 3595255"/>
                <a:gd name="connsiteX12" fmla="*/ 5018809 w 5112327"/>
                <a:gd name="connsiteY12" fmla="*/ 3564082 h 3595255"/>
                <a:gd name="connsiteX13" fmla="*/ 5112327 w 5112327"/>
                <a:gd name="connsiteY13" fmla="*/ 3418609 h 3595255"/>
                <a:gd name="connsiteX14" fmla="*/ 5091545 w 5112327"/>
                <a:gd name="connsiteY14" fmla="*/ 145473 h 3595255"/>
                <a:gd name="connsiteX15" fmla="*/ 5039591 w 5112327"/>
                <a:gd name="connsiteY15" fmla="*/ 83128 h 3595255"/>
                <a:gd name="connsiteX16" fmla="*/ 4914900 w 5112327"/>
                <a:gd name="connsiteY16" fmla="*/ 31173 h 3595255"/>
                <a:gd name="connsiteX17" fmla="*/ 4914900 w 5112327"/>
                <a:gd name="connsiteY17" fmla="*/ 31173 h 3595255"/>
                <a:gd name="connsiteX18" fmla="*/ 218209 w 5112327"/>
                <a:gd name="connsiteY18" fmla="*/ 0 h 3595255"/>
                <a:gd name="connsiteX0" fmla="*/ 218209 w 5112327"/>
                <a:gd name="connsiteY0" fmla="*/ 0 h 3595255"/>
                <a:gd name="connsiteX1" fmla="*/ 83127 w 5112327"/>
                <a:gd name="connsiteY1" fmla="*/ 62346 h 3595255"/>
                <a:gd name="connsiteX2" fmla="*/ 0 w 5112327"/>
                <a:gd name="connsiteY2" fmla="*/ 218209 h 3595255"/>
                <a:gd name="connsiteX3" fmla="*/ 0 w 5112327"/>
                <a:gd name="connsiteY3" fmla="*/ 2182091 h 3595255"/>
                <a:gd name="connsiteX4" fmla="*/ 72736 w 5112327"/>
                <a:gd name="connsiteY4" fmla="*/ 2244437 h 3595255"/>
                <a:gd name="connsiteX5" fmla="*/ 2535382 w 5112327"/>
                <a:gd name="connsiteY5" fmla="*/ 2244437 h 3595255"/>
                <a:gd name="connsiteX6" fmla="*/ 2628900 w 5112327"/>
                <a:gd name="connsiteY6" fmla="*/ 2286000 h 3595255"/>
                <a:gd name="connsiteX7" fmla="*/ 2660072 w 5112327"/>
                <a:gd name="connsiteY7" fmla="*/ 2379519 h 3595255"/>
                <a:gd name="connsiteX8" fmla="*/ 2660072 w 5112327"/>
                <a:gd name="connsiteY8" fmla="*/ 3449782 h 3595255"/>
                <a:gd name="connsiteX9" fmla="*/ 2701636 w 5112327"/>
                <a:gd name="connsiteY9" fmla="*/ 3553691 h 3595255"/>
                <a:gd name="connsiteX10" fmla="*/ 2784763 w 5112327"/>
                <a:gd name="connsiteY10" fmla="*/ 3584864 h 3595255"/>
                <a:gd name="connsiteX11" fmla="*/ 4946072 w 5112327"/>
                <a:gd name="connsiteY11" fmla="*/ 3595255 h 3595255"/>
                <a:gd name="connsiteX12" fmla="*/ 5018809 w 5112327"/>
                <a:gd name="connsiteY12" fmla="*/ 3564082 h 3595255"/>
                <a:gd name="connsiteX13" fmla="*/ 5112327 w 5112327"/>
                <a:gd name="connsiteY13" fmla="*/ 3418609 h 3595255"/>
                <a:gd name="connsiteX14" fmla="*/ 5091545 w 5112327"/>
                <a:gd name="connsiteY14" fmla="*/ 145473 h 3595255"/>
                <a:gd name="connsiteX15" fmla="*/ 5039591 w 5112327"/>
                <a:gd name="connsiteY15" fmla="*/ 83128 h 3595255"/>
                <a:gd name="connsiteX16" fmla="*/ 4914900 w 5112327"/>
                <a:gd name="connsiteY16" fmla="*/ 31173 h 3595255"/>
                <a:gd name="connsiteX17" fmla="*/ 4914900 w 5112327"/>
                <a:gd name="connsiteY17" fmla="*/ 31173 h 3595255"/>
                <a:gd name="connsiteX18" fmla="*/ 4904509 w 5112327"/>
                <a:gd name="connsiteY18" fmla="*/ 31173 h 3595255"/>
                <a:gd name="connsiteX19" fmla="*/ 218209 w 5112327"/>
                <a:gd name="connsiteY19" fmla="*/ 0 h 3595255"/>
                <a:gd name="connsiteX0" fmla="*/ 218209 w 5112327"/>
                <a:gd name="connsiteY0" fmla="*/ 0 h 3595255"/>
                <a:gd name="connsiteX1" fmla="*/ 83127 w 5112327"/>
                <a:gd name="connsiteY1" fmla="*/ 62346 h 3595255"/>
                <a:gd name="connsiteX2" fmla="*/ 0 w 5112327"/>
                <a:gd name="connsiteY2" fmla="*/ 218209 h 3595255"/>
                <a:gd name="connsiteX3" fmla="*/ 0 w 5112327"/>
                <a:gd name="connsiteY3" fmla="*/ 2182091 h 3595255"/>
                <a:gd name="connsiteX4" fmla="*/ 72736 w 5112327"/>
                <a:gd name="connsiteY4" fmla="*/ 2244437 h 3595255"/>
                <a:gd name="connsiteX5" fmla="*/ 2535382 w 5112327"/>
                <a:gd name="connsiteY5" fmla="*/ 2244437 h 3595255"/>
                <a:gd name="connsiteX6" fmla="*/ 2628900 w 5112327"/>
                <a:gd name="connsiteY6" fmla="*/ 2286000 h 3595255"/>
                <a:gd name="connsiteX7" fmla="*/ 2660072 w 5112327"/>
                <a:gd name="connsiteY7" fmla="*/ 2379519 h 3595255"/>
                <a:gd name="connsiteX8" fmla="*/ 2660072 w 5112327"/>
                <a:gd name="connsiteY8" fmla="*/ 3449782 h 3595255"/>
                <a:gd name="connsiteX9" fmla="*/ 2701636 w 5112327"/>
                <a:gd name="connsiteY9" fmla="*/ 3553691 h 3595255"/>
                <a:gd name="connsiteX10" fmla="*/ 2784763 w 5112327"/>
                <a:gd name="connsiteY10" fmla="*/ 3584864 h 3595255"/>
                <a:gd name="connsiteX11" fmla="*/ 4946072 w 5112327"/>
                <a:gd name="connsiteY11" fmla="*/ 3595255 h 3595255"/>
                <a:gd name="connsiteX12" fmla="*/ 5018809 w 5112327"/>
                <a:gd name="connsiteY12" fmla="*/ 3564082 h 3595255"/>
                <a:gd name="connsiteX13" fmla="*/ 5112327 w 5112327"/>
                <a:gd name="connsiteY13" fmla="*/ 3418609 h 3595255"/>
                <a:gd name="connsiteX14" fmla="*/ 5091545 w 5112327"/>
                <a:gd name="connsiteY14" fmla="*/ 145473 h 3595255"/>
                <a:gd name="connsiteX15" fmla="*/ 5039591 w 5112327"/>
                <a:gd name="connsiteY15" fmla="*/ 83128 h 3595255"/>
                <a:gd name="connsiteX16" fmla="*/ 4914900 w 5112327"/>
                <a:gd name="connsiteY16" fmla="*/ 31173 h 3595255"/>
                <a:gd name="connsiteX17" fmla="*/ 4914900 w 5112327"/>
                <a:gd name="connsiteY17" fmla="*/ 31173 h 3595255"/>
                <a:gd name="connsiteX18" fmla="*/ 4904509 w 5112327"/>
                <a:gd name="connsiteY18" fmla="*/ 31173 h 3595255"/>
                <a:gd name="connsiteX19" fmla="*/ 218209 w 5112327"/>
                <a:gd name="connsiteY19" fmla="*/ 0 h 3595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112327" h="3595255">
                  <a:moveTo>
                    <a:pt x="218209" y="0"/>
                  </a:moveTo>
                  <a:lnTo>
                    <a:pt x="83127" y="62346"/>
                  </a:lnTo>
                  <a:lnTo>
                    <a:pt x="0" y="218209"/>
                  </a:lnTo>
                  <a:lnTo>
                    <a:pt x="0" y="2182091"/>
                  </a:lnTo>
                  <a:lnTo>
                    <a:pt x="72736" y="2244437"/>
                  </a:lnTo>
                  <a:lnTo>
                    <a:pt x="2535382" y="2244437"/>
                  </a:lnTo>
                  <a:lnTo>
                    <a:pt x="2628900" y="2286000"/>
                  </a:lnTo>
                  <a:lnTo>
                    <a:pt x="2660072" y="2379519"/>
                  </a:lnTo>
                  <a:lnTo>
                    <a:pt x="2660072" y="3449782"/>
                  </a:lnTo>
                  <a:lnTo>
                    <a:pt x="2701636" y="3553691"/>
                  </a:lnTo>
                  <a:lnTo>
                    <a:pt x="2784763" y="3584864"/>
                  </a:lnTo>
                  <a:lnTo>
                    <a:pt x="4946072" y="3595255"/>
                  </a:lnTo>
                  <a:lnTo>
                    <a:pt x="5018809" y="3564082"/>
                  </a:lnTo>
                  <a:lnTo>
                    <a:pt x="5112327" y="3418609"/>
                  </a:lnTo>
                  <a:lnTo>
                    <a:pt x="5091545" y="145473"/>
                  </a:lnTo>
                  <a:lnTo>
                    <a:pt x="5039591" y="83128"/>
                  </a:lnTo>
                  <a:lnTo>
                    <a:pt x="4914900" y="31173"/>
                  </a:lnTo>
                  <a:lnTo>
                    <a:pt x="4914900" y="31173"/>
                  </a:lnTo>
                  <a:lnTo>
                    <a:pt x="4904509" y="31173"/>
                  </a:lnTo>
                  <a:cubicBezTo>
                    <a:pt x="4807527" y="-20781"/>
                    <a:pt x="1780309" y="10391"/>
                    <a:pt x="218209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4957275" y="2555612"/>
              <a:ext cx="241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schemeClr val="tx2"/>
                  </a:solidFill>
                </a:rPr>
                <a:t>IPCC DDC AR6 Services</a:t>
              </a:r>
              <a:endParaRPr lang="de-DE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IPCC DDC Data Services for AR6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3679554" y="3020944"/>
            <a:ext cx="1810378" cy="644590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CMIP Data Pool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2" name="Zylinder 11"/>
          <p:cNvSpPr/>
          <p:nvPr/>
        </p:nvSpPr>
        <p:spPr>
          <a:xfrm>
            <a:off x="3828659" y="6056929"/>
            <a:ext cx="1512168" cy="296416"/>
          </a:xfrm>
          <a:prstGeom prst="ca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Analysis Input</a:t>
            </a:r>
            <a:endParaRPr lang="de-DE" sz="1200" b="1" dirty="0"/>
          </a:p>
        </p:txBody>
      </p:sp>
      <p:sp>
        <p:nvSpPr>
          <p:cNvPr id="13" name="Zylinder 12"/>
          <p:cNvSpPr/>
          <p:nvPr/>
        </p:nvSpPr>
        <p:spPr>
          <a:xfrm>
            <a:off x="3828659" y="5819710"/>
            <a:ext cx="1512168" cy="309227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Derived Products</a:t>
            </a:r>
            <a:endParaRPr lang="en-US" sz="1200" b="1" dirty="0"/>
          </a:p>
        </p:txBody>
      </p:sp>
      <p:sp>
        <p:nvSpPr>
          <p:cNvPr id="14" name="Zylinder 13"/>
          <p:cNvSpPr/>
          <p:nvPr/>
        </p:nvSpPr>
        <p:spPr>
          <a:xfrm>
            <a:off x="3828659" y="5485580"/>
            <a:ext cx="1512168" cy="406138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CORDEX </a:t>
            </a:r>
            <a:endParaRPr lang="de-DE" dirty="0"/>
          </a:p>
        </p:txBody>
      </p:sp>
      <p:sp>
        <p:nvSpPr>
          <p:cNvPr id="15" name="Zylinder 14"/>
          <p:cNvSpPr/>
          <p:nvPr/>
        </p:nvSpPr>
        <p:spPr>
          <a:xfrm>
            <a:off x="3828659" y="4955614"/>
            <a:ext cx="1512168" cy="648072"/>
          </a:xfrm>
          <a:prstGeom prst="can">
            <a:avLst>
              <a:gd name="adj" fmla="val 12173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CMIP5 </a:t>
            </a:r>
            <a:endParaRPr lang="de-DE" dirty="0"/>
          </a:p>
        </p:txBody>
      </p:sp>
      <p:sp>
        <p:nvSpPr>
          <p:cNvPr id="16" name="Zylinder 15"/>
          <p:cNvSpPr/>
          <p:nvPr/>
        </p:nvSpPr>
        <p:spPr>
          <a:xfrm>
            <a:off x="3828659" y="3947502"/>
            <a:ext cx="1512168" cy="1156085"/>
          </a:xfrm>
          <a:prstGeom prst="can">
            <a:avLst>
              <a:gd name="adj" fmla="val 133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CMIP6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subset</a:t>
            </a:r>
            <a:r>
              <a:rPr lang="de-DE" dirty="0" smtClean="0"/>
              <a:t>) 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6" idx="4"/>
            <a:endCxn id="63" idx="2"/>
          </p:cNvCxnSpPr>
          <p:nvPr/>
        </p:nvCxnSpPr>
        <p:spPr>
          <a:xfrm>
            <a:off x="5340827" y="4525545"/>
            <a:ext cx="1219241" cy="4427"/>
          </a:xfrm>
          <a:prstGeom prst="straightConnector1">
            <a:avLst/>
          </a:prstGeom>
          <a:ln w="152400" cap="flat">
            <a:solidFill>
              <a:srgbClr val="002060"/>
            </a:solidFill>
            <a:tailEnd type="arrow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915816" y="1756158"/>
            <a:ext cx="332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IPCC Author</a:t>
            </a:r>
            <a:endParaRPr lang="en-US" dirty="0"/>
          </a:p>
        </p:txBody>
      </p:sp>
      <p:cxnSp>
        <p:nvCxnSpPr>
          <p:cNvPr id="61" name="Gerade Verbindung mit Pfeil 60"/>
          <p:cNvCxnSpPr>
            <a:stCxn id="54" idx="0"/>
            <a:endCxn id="70" idx="2"/>
          </p:cNvCxnSpPr>
          <p:nvPr/>
        </p:nvCxnSpPr>
        <p:spPr>
          <a:xfrm flipV="1">
            <a:off x="7304987" y="2125490"/>
            <a:ext cx="0" cy="90151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5" name="Textfeld 64"/>
          <p:cNvSpPr txBox="1"/>
          <p:nvPr/>
        </p:nvSpPr>
        <p:spPr>
          <a:xfrm>
            <a:off x="467544" y="3019203"/>
            <a:ext cx="2055512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Earth System Grid Federation (ESGF)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68" name="Picture 3" descr="C:\Users\Martina Stockhause\AppData\Local\Microsoft\Windows\Temporary Internet Files\Content.IE5\6KNJRDW2\MC90043394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52736"/>
            <a:ext cx="685800" cy="685800"/>
          </a:xfrm>
          <a:prstGeom prst="rect">
            <a:avLst/>
          </a:prstGeom>
          <a:noFill/>
          <a:effectLst/>
          <a:scene3d>
            <a:camera prst="orthographicFront">
              <a:rot lat="0" lon="10799977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C:\Users\Martina Stockhause\AppData\Local\Microsoft\Windows\Temporary Internet Files\Content.IE5\XW5OGTWT\MC90043394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74987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feld 69"/>
          <p:cNvSpPr txBox="1"/>
          <p:nvPr/>
        </p:nvSpPr>
        <p:spPr>
          <a:xfrm>
            <a:off x="6516216" y="1756158"/>
            <a:ext cx="157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IPCC DDC User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99323"/>
            <a:ext cx="2024000" cy="1861334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</p:pic>
      <p:cxnSp>
        <p:nvCxnSpPr>
          <p:cNvPr id="41" name="Gerade Verbindung mit Pfeil 40"/>
          <p:cNvCxnSpPr>
            <a:endCxn id="16" idx="2"/>
          </p:cNvCxnSpPr>
          <p:nvPr/>
        </p:nvCxnSpPr>
        <p:spPr>
          <a:xfrm>
            <a:off x="2595064" y="4525545"/>
            <a:ext cx="1233595" cy="0"/>
          </a:xfrm>
          <a:prstGeom prst="straightConnector1">
            <a:avLst/>
          </a:prstGeom>
          <a:ln w="152400" cap="rnd">
            <a:solidFill>
              <a:srgbClr val="002060"/>
            </a:solidFill>
            <a:tailEnd type="arrow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42" name="Picture 3" descr="C:\Users\Martina Stockhause\AppData\Local\Microsoft\Windows\Temporary Internet Files\Content.IE5\6KNJRDW2\MC90043394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685800" cy="685800"/>
          </a:xfrm>
          <a:prstGeom prst="rect">
            <a:avLst/>
          </a:prstGeom>
          <a:noFill/>
          <a:effectLst/>
          <a:scene3d>
            <a:camera prst="orthographicFront">
              <a:rot lat="0" lon="10799977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feld 42"/>
          <p:cNvSpPr txBox="1"/>
          <p:nvPr/>
        </p:nvSpPr>
        <p:spPr>
          <a:xfrm>
            <a:off x="483300" y="1751013"/>
            <a:ext cx="20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Creator</a:t>
            </a:r>
            <a:endParaRPr lang="en-US" dirty="0"/>
          </a:p>
        </p:txBody>
      </p:sp>
      <p:cxnSp>
        <p:nvCxnSpPr>
          <p:cNvPr id="44" name="Gerade Verbindung mit Pfeil 43"/>
          <p:cNvCxnSpPr>
            <a:stCxn id="43" idx="2"/>
            <a:endCxn id="65" idx="0"/>
          </p:cNvCxnSpPr>
          <p:nvPr/>
        </p:nvCxnSpPr>
        <p:spPr>
          <a:xfrm>
            <a:off x="1495300" y="2120345"/>
            <a:ext cx="0" cy="89885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40" idx="2"/>
            <a:endCxn id="11" idx="0"/>
          </p:cNvCxnSpPr>
          <p:nvPr/>
        </p:nvCxnSpPr>
        <p:spPr>
          <a:xfrm>
            <a:off x="4576531" y="2125490"/>
            <a:ext cx="8212" cy="895454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6260871" y="3027008"/>
            <a:ext cx="2088232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IPCC DDC Reference Data Archive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7" name="Zylinder 56"/>
          <p:cNvSpPr/>
          <p:nvPr/>
        </p:nvSpPr>
        <p:spPr>
          <a:xfrm>
            <a:off x="6560068" y="6061356"/>
            <a:ext cx="1512168" cy="296416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AR2</a:t>
            </a:r>
            <a:endParaRPr lang="de-DE" sz="1600" dirty="0"/>
          </a:p>
        </p:txBody>
      </p:sp>
      <p:sp>
        <p:nvSpPr>
          <p:cNvPr id="58" name="Zylinder 57"/>
          <p:cNvSpPr/>
          <p:nvPr/>
        </p:nvSpPr>
        <p:spPr>
          <a:xfrm>
            <a:off x="6560068" y="5824137"/>
            <a:ext cx="1512168" cy="309227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AR3</a:t>
            </a:r>
            <a:endParaRPr lang="en-US" sz="1600" dirty="0"/>
          </a:p>
        </p:txBody>
      </p:sp>
      <p:sp>
        <p:nvSpPr>
          <p:cNvPr id="59" name="Zylinder 58"/>
          <p:cNvSpPr/>
          <p:nvPr/>
        </p:nvSpPr>
        <p:spPr>
          <a:xfrm>
            <a:off x="6560068" y="5490007"/>
            <a:ext cx="1512168" cy="406138"/>
          </a:xfrm>
          <a:prstGeom prst="ca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AR4 </a:t>
            </a:r>
            <a:endParaRPr lang="de-DE" dirty="0"/>
          </a:p>
        </p:txBody>
      </p:sp>
      <p:sp>
        <p:nvSpPr>
          <p:cNvPr id="62" name="Zylinder 61"/>
          <p:cNvSpPr/>
          <p:nvPr/>
        </p:nvSpPr>
        <p:spPr>
          <a:xfrm>
            <a:off x="6560068" y="4960041"/>
            <a:ext cx="1512168" cy="648072"/>
          </a:xfrm>
          <a:prstGeom prst="can">
            <a:avLst>
              <a:gd name="adj" fmla="val 12173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AR5</a:t>
            </a:r>
            <a:endParaRPr lang="de-DE" dirty="0"/>
          </a:p>
        </p:txBody>
      </p:sp>
      <p:sp>
        <p:nvSpPr>
          <p:cNvPr id="63" name="Zylinder 62"/>
          <p:cNvSpPr/>
          <p:nvPr/>
        </p:nvSpPr>
        <p:spPr>
          <a:xfrm>
            <a:off x="6560068" y="3951929"/>
            <a:ext cx="1512168" cy="1156085"/>
          </a:xfrm>
          <a:prstGeom prst="can">
            <a:avLst>
              <a:gd name="adj" fmla="val 133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AR6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2654919" y="4406860"/>
            <a:ext cx="7649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Replication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5292080" y="4406915"/>
            <a:ext cx="11929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Long-Term Archival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5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6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 Efforts</a:t>
            </a:r>
            <a:endParaRPr lang="en-US" dirty="0"/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388424" y="6596390"/>
            <a:ext cx="758997" cy="261610"/>
          </a:xfrm>
        </p:spPr>
        <p:txBody>
          <a:bodyPr/>
          <a:lstStyle/>
          <a:p>
            <a:fld id="{BA4D798F-BC53-4B2C-AF0B-B02A7EE5497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23529" y="126876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5191"/>
                </a:solidFill>
              </a:rPr>
              <a:t>Coordination between IPCC DDC and IPCC Working Groups</a:t>
            </a:r>
            <a:endParaRPr lang="en-US" sz="2000" dirty="0" smtClean="0">
              <a:solidFill>
                <a:srgbClr val="005191"/>
              </a:solidFill>
            </a:endParaRPr>
          </a:p>
        </p:txBody>
      </p:sp>
      <p:sp>
        <p:nvSpPr>
          <p:cNvPr id="19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1891283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Discussions between DDC Manager and WG I and II have been started in 01/2016 and continued in 09/2016: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contact for the DDC is a TSU member of WG II, which will coordinate IPCC WG requirements with the TSUs of WG I and WG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III after a general discussion about data requirements among the WG co-chairs. </a:t>
            </a:r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323528" y="407707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5191"/>
                </a:solidFill>
              </a:rPr>
              <a:t>Coordination with WGCM Infrastructure Panel and Infrastructure Partners</a:t>
            </a:r>
            <a:endParaRPr lang="en-US" sz="2000" dirty="0" smtClean="0">
              <a:solidFill>
                <a:srgbClr val="00519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95536" y="508518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Accessibility of ancillary metadata by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DRS_id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by integration of URL into ESGF index (ESGF working team lead)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9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115616" y="980728"/>
            <a:ext cx="7128792" cy="468052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005191"/>
                </a:solidFill>
              </a:rPr>
              <a:t>Long-Term Data Archival: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5191"/>
                </a:solidFill>
              </a:rPr>
              <a:t>Provide data on the long-term for an interdisciplinary user community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5191"/>
                </a:solidFill>
              </a:rPr>
              <a:t>= Data (AP8) + Metadata (AP7)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Long-Term Archival Workflow</a:t>
            </a:r>
            <a:endParaRPr lang="en-US" dirty="0"/>
          </a:p>
        </p:txBody>
      </p:sp>
      <p:sp>
        <p:nvSpPr>
          <p:cNvPr id="61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388424" y="6596390"/>
            <a:ext cx="758997" cy="261610"/>
          </a:xfrm>
        </p:spPr>
        <p:txBody>
          <a:bodyPr/>
          <a:lstStyle/>
          <a:p>
            <a:fld id="{BA4D798F-BC53-4B2C-AF0B-B02A7EE54970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61208" y="1052736"/>
            <a:ext cx="8865837" cy="5472608"/>
            <a:chOff x="161208" y="1052736"/>
            <a:chExt cx="8865837" cy="5472608"/>
          </a:xfrm>
        </p:grpSpPr>
        <p:sp>
          <p:nvSpPr>
            <p:cNvPr id="73" name="Zylinder 72"/>
            <p:cNvSpPr/>
            <p:nvPr/>
          </p:nvSpPr>
          <p:spPr>
            <a:xfrm>
              <a:off x="1520104" y="2564904"/>
              <a:ext cx="1104634" cy="726111"/>
            </a:xfrm>
            <a:prstGeom prst="can">
              <a:avLst>
                <a:gd name="adj" fmla="val 18416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4680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Ancillary Metadata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4" name="Zylinder 73"/>
            <p:cNvSpPr/>
            <p:nvPr/>
          </p:nvSpPr>
          <p:spPr>
            <a:xfrm>
              <a:off x="4562946" y="4098559"/>
              <a:ext cx="1944216" cy="880248"/>
            </a:xfrm>
            <a:prstGeom prst="can">
              <a:avLst>
                <a:gd name="adj" fmla="val 1841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/>
                <a:t>Long-Term</a:t>
              </a:r>
              <a:br>
                <a:rPr lang="en-US" sz="1400" dirty="0" smtClean="0"/>
              </a:br>
              <a:r>
                <a:rPr lang="en-US" sz="1400" dirty="0" smtClean="0"/>
                <a:t>Archive</a:t>
              </a:r>
              <a:endParaRPr lang="en-US" sz="1400" dirty="0"/>
            </a:p>
          </p:txBody>
        </p:sp>
        <p:sp>
          <p:nvSpPr>
            <p:cNvPr id="75" name="Abgerundetes Rechteck 74"/>
            <p:cNvSpPr/>
            <p:nvPr/>
          </p:nvSpPr>
          <p:spPr>
            <a:xfrm>
              <a:off x="4562946" y="1556792"/>
              <a:ext cx="1944216" cy="1506137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WDC Climate</a:t>
              </a:r>
              <a:br>
                <a:rPr lang="en-US" sz="1600" b="1" dirty="0" smtClean="0">
                  <a:solidFill>
                    <a:schemeClr val="bg1"/>
                  </a:solidFill>
                </a:rPr>
              </a:br>
              <a:r>
                <a:rPr lang="en-US" sz="1600" b="1" dirty="0" smtClean="0">
                  <a:solidFill>
                    <a:schemeClr val="bg1"/>
                  </a:solidFill>
                </a:rPr>
                <a:t>at DKRZ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77" name="Picture 2" descr="C:\Users\Martina Stockhause\AppData\Local\Microsoft\Windows\Temporary Internet Files\Content.IE5\XW5OGTWT\MC900433942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6658" y="1836000"/>
              <a:ext cx="824400" cy="82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Zylinder 78"/>
            <p:cNvSpPr/>
            <p:nvPr/>
          </p:nvSpPr>
          <p:spPr>
            <a:xfrm>
              <a:off x="5427042" y="4725145"/>
              <a:ext cx="936104" cy="576064"/>
            </a:xfrm>
            <a:prstGeom prst="can">
              <a:avLst>
                <a:gd name="adj" fmla="val 197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CERA2</a:t>
              </a:r>
              <a:br>
                <a:rPr lang="en-US" sz="1400" dirty="0" smtClean="0"/>
              </a:br>
              <a:r>
                <a:rPr lang="en-US" sz="1400" dirty="0" smtClean="0"/>
                <a:t>Metadata</a:t>
              </a:r>
              <a:endParaRPr lang="en-US" sz="1400" dirty="0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8257308" y="2592000"/>
              <a:ext cx="7387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/>
                <a:t>Data</a:t>
              </a:r>
              <a:br>
                <a:rPr lang="en-US" sz="1400" b="1" dirty="0" smtClean="0"/>
              </a:br>
              <a:r>
                <a:rPr lang="en-US" sz="1400" b="1" dirty="0" smtClean="0"/>
                <a:t>Creator</a:t>
              </a:r>
              <a:endParaRPr lang="en-US" sz="1400" b="1" dirty="0"/>
            </a:p>
          </p:txBody>
        </p:sp>
        <p:pic>
          <p:nvPicPr>
            <p:cNvPr id="87" name="Grafik 8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94" t="3401" r="697" b="-378"/>
            <a:stretch>
              <a:fillRect/>
            </a:stretch>
          </p:blipFill>
          <p:spPr bwMode="auto">
            <a:xfrm>
              <a:off x="4452428" y="4818639"/>
              <a:ext cx="869950" cy="630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" name="Gruppieren 88"/>
            <p:cNvGrpSpPr/>
            <p:nvPr/>
          </p:nvGrpSpPr>
          <p:grpSpPr>
            <a:xfrm>
              <a:off x="6579170" y="1772817"/>
              <a:ext cx="1546512" cy="471649"/>
              <a:chOff x="5652120" y="2780928"/>
              <a:chExt cx="1606658" cy="471649"/>
            </a:xfrm>
          </p:grpSpPr>
          <p:sp>
            <p:nvSpPr>
              <p:cNvPr id="90" name="Rechteck 89"/>
              <p:cNvSpPr/>
              <p:nvPr/>
            </p:nvSpPr>
            <p:spPr>
              <a:xfrm>
                <a:off x="5994140" y="2826600"/>
                <a:ext cx="1264638" cy="3600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hteck 90"/>
              <p:cNvSpPr>
                <a:spLocks noChangeAspect="1"/>
              </p:cNvSpPr>
              <p:nvPr/>
            </p:nvSpPr>
            <p:spPr>
              <a:xfrm>
                <a:off x="5652120" y="2826600"/>
                <a:ext cx="360000" cy="360000"/>
              </a:xfrm>
              <a:prstGeom prst="rect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97" name="Textfeld 96"/>
              <p:cNvSpPr txBox="1"/>
              <p:nvPr/>
            </p:nvSpPr>
            <p:spPr>
              <a:xfrm>
                <a:off x="6012160" y="2780928"/>
                <a:ext cx="993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Delivery of</a:t>
                </a:r>
                <a:endParaRPr lang="en-US" sz="1100" dirty="0"/>
              </a:p>
            </p:txBody>
          </p:sp>
          <p:sp>
            <p:nvSpPr>
              <p:cNvPr id="98" name="Textfeld 97"/>
              <p:cNvSpPr txBox="1"/>
              <p:nvPr/>
            </p:nvSpPr>
            <p:spPr>
              <a:xfrm>
                <a:off x="6012160" y="2944800"/>
                <a:ext cx="533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Data</a:t>
                </a:r>
                <a:endParaRPr lang="en-US" sz="1400" b="1" dirty="0"/>
              </a:p>
            </p:txBody>
          </p:sp>
        </p:grpSp>
        <p:grpSp>
          <p:nvGrpSpPr>
            <p:cNvPr id="99" name="Gruppieren 98"/>
            <p:cNvGrpSpPr/>
            <p:nvPr/>
          </p:nvGrpSpPr>
          <p:grpSpPr>
            <a:xfrm>
              <a:off x="2758412" y="1556793"/>
              <a:ext cx="1800198" cy="471649"/>
              <a:chOff x="2123729" y="2780928"/>
              <a:chExt cx="1658478" cy="471649"/>
            </a:xfrm>
          </p:grpSpPr>
          <p:sp>
            <p:nvSpPr>
              <p:cNvPr id="100" name="Rechteck 99"/>
              <p:cNvSpPr/>
              <p:nvPr/>
            </p:nvSpPr>
            <p:spPr>
              <a:xfrm>
                <a:off x="2465750" y="2826600"/>
                <a:ext cx="1242154" cy="3600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hteck 104"/>
              <p:cNvSpPr>
                <a:spLocks noChangeAspect="1"/>
              </p:cNvSpPr>
              <p:nvPr/>
            </p:nvSpPr>
            <p:spPr>
              <a:xfrm>
                <a:off x="2123729" y="2826600"/>
                <a:ext cx="342021" cy="360000"/>
              </a:xfrm>
              <a:prstGeom prst="rect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1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8" name="Textfeld 107"/>
              <p:cNvSpPr txBox="1"/>
              <p:nvPr/>
            </p:nvSpPr>
            <p:spPr>
              <a:xfrm>
                <a:off x="2483768" y="2780928"/>
                <a:ext cx="12984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Transfer of Data</a:t>
                </a:r>
                <a:endParaRPr lang="en-US" sz="1100" dirty="0"/>
              </a:p>
            </p:txBody>
          </p:sp>
          <p:sp>
            <p:nvSpPr>
              <p:cNvPr id="109" name="Textfeld 108"/>
              <p:cNvSpPr txBox="1"/>
              <p:nvPr/>
            </p:nvSpPr>
            <p:spPr>
              <a:xfrm>
                <a:off x="2483768" y="2944800"/>
                <a:ext cx="8275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/>
                  <a:t>b</a:t>
                </a:r>
                <a:r>
                  <a:rPr lang="en-US" sz="1400" b="1" dirty="0" smtClean="0"/>
                  <a:t>y WDCC</a:t>
                </a:r>
                <a:endParaRPr lang="en-US" sz="1100" dirty="0"/>
              </a:p>
            </p:txBody>
          </p:sp>
        </p:grpSp>
        <p:cxnSp>
          <p:nvCxnSpPr>
            <p:cNvPr id="110" name="Gerade Verbindung mit Pfeil 109"/>
            <p:cNvCxnSpPr/>
            <p:nvPr/>
          </p:nvCxnSpPr>
          <p:spPr>
            <a:xfrm>
              <a:off x="2624738" y="2060849"/>
              <a:ext cx="19338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mit Pfeil 110"/>
            <p:cNvCxnSpPr>
              <a:endCxn id="75" idx="3"/>
            </p:cNvCxnSpPr>
            <p:nvPr/>
          </p:nvCxnSpPr>
          <p:spPr>
            <a:xfrm flipH="1" flipV="1">
              <a:off x="6507162" y="2309861"/>
              <a:ext cx="161852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 Verbindung mit Pfeil 111"/>
            <p:cNvCxnSpPr>
              <a:stCxn id="75" idx="2"/>
              <a:endCxn id="74" idx="1"/>
            </p:cNvCxnSpPr>
            <p:nvPr/>
          </p:nvCxnSpPr>
          <p:spPr>
            <a:xfrm>
              <a:off x="5535054" y="3062929"/>
              <a:ext cx="0" cy="103563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Zylinder 112"/>
            <p:cNvSpPr/>
            <p:nvPr/>
          </p:nvSpPr>
          <p:spPr>
            <a:xfrm>
              <a:off x="1520104" y="1556792"/>
              <a:ext cx="1104634" cy="1142256"/>
            </a:xfrm>
            <a:prstGeom prst="can">
              <a:avLst>
                <a:gd name="adj" fmla="val 18416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46800" rtlCol="0" anchor="ctr"/>
            <a:lstStyle/>
            <a:p>
              <a:endPara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114" name="Gruppieren 113"/>
            <p:cNvGrpSpPr/>
            <p:nvPr/>
          </p:nvGrpSpPr>
          <p:grpSpPr>
            <a:xfrm>
              <a:off x="6579171" y="2381288"/>
              <a:ext cx="1546512" cy="471649"/>
              <a:chOff x="5652120" y="2780928"/>
              <a:chExt cx="1592249" cy="471649"/>
            </a:xfrm>
          </p:grpSpPr>
          <p:sp>
            <p:nvSpPr>
              <p:cNvPr id="115" name="Rechteck 114"/>
              <p:cNvSpPr/>
              <p:nvPr/>
            </p:nvSpPr>
            <p:spPr>
              <a:xfrm>
                <a:off x="5994140" y="2826600"/>
                <a:ext cx="1250229" cy="3600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hteck 115"/>
              <p:cNvSpPr>
                <a:spLocks noChangeAspect="1"/>
              </p:cNvSpPr>
              <p:nvPr/>
            </p:nvSpPr>
            <p:spPr>
              <a:xfrm>
                <a:off x="5652120" y="2826600"/>
                <a:ext cx="360000" cy="360000"/>
              </a:xfrm>
              <a:prstGeom prst="rect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117" name="Textfeld 116"/>
              <p:cNvSpPr txBox="1"/>
              <p:nvPr/>
            </p:nvSpPr>
            <p:spPr>
              <a:xfrm>
                <a:off x="6012160" y="2780928"/>
                <a:ext cx="993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Delivery of</a:t>
                </a:r>
                <a:endParaRPr lang="en-US" sz="1100" dirty="0"/>
              </a:p>
            </p:txBody>
          </p:sp>
          <p:sp>
            <p:nvSpPr>
              <p:cNvPr id="118" name="Textfeld 117"/>
              <p:cNvSpPr txBox="1"/>
              <p:nvPr/>
            </p:nvSpPr>
            <p:spPr>
              <a:xfrm>
                <a:off x="6012160" y="2944800"/>
                <a:ext cx="9108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Metadata</a:t>
                </a:r>
                <a:endParaRPr lang="en-US" sz="1400" b="1" dirty="0"/>
              </a:p>
            </p:txBody>
          </p:sp>
        </p:grpSp>
        <p:grpSp>
          <p:nvGrpSpPr>
            <p:cNvPr id="119" name="Gruppieren 118"/>
            <p:cNvGrpSpPr/>
            <p:nvPr/>
          </p:nvGrpSpPr>
          <p:grpSpPr>
            <a:xfrm>
              <a:off x="2758414" y="2132856"/>
              <a:ext cx="1728192" cy="471649"/>
              <a:chOff x="2123729" y="2780928"/>
              <a:chExt cx="1584175" cy="471649"/>
            </a:xfrm>
          </p:grpSpPr>
          <p:sp>
            <p:nvSpPr>
              <p:cNvPr id="120" name="Rechteck 119"/>
              <p:cNvSpPr/>
              <p:nvPr/>
            </p:nvSpPr>
            <p:spPr>
              <a:xfrm>
                <a:off x="2437245" y="2826600"/>
                <a:ext cx="1270659" cy="3600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hteck 120"/>
              <p:cNvSpPr>
                <a:spLocks noChangeAspect="1"/>
              </p:cNvSpPr>
              <p:nvPr/>
            </p:nvSpPr>
            <p:spPr>
              <a:xfrm>
                <a:off x="2123729" y="2826600"/>
                <a:ext cx="340309" cy="360000"/>
              </a:xfrm>
              <a:prstGeom prst="rect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1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Textfeld 121"/>
              <p:cNvSpPr txBox="1"/>
              <p:nvPr/>
            </p:nvSpPr>
            <p:spPr>
              <a:xfrm>
                <a:off x="2483768" y="2780928"/>
                <a:ext cx="11888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Transfer of Use</a:t>
                </a:r>
                <a:endParaRPr lang="en-US" sz="1100" dirty="0"/>
              </a:p>
            </p:txBody>
          </p:sp>
          <p:sp>
            <p:nvSpPr>
              <p:cNvPr id="123" name="Textfeld 122"/>
              <p:cNvSpPr txBox="1"/>
              <p:nvPr/>
            </p:nvSpPr>
            <p:spPr>
              <a:xfrm>
                <a:off x="2483768" y="2944800"/>
                <a:ext cx="10838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MD by WDCC</a:t>
                </a:r>
                <a:endParaRPr lang="en-US" sz="1100" dirty="0"/>
              </a:p>
            </p:txBody>
          </p:sp>
        </p:grpSp>
        <p:cxnSp>
          <p:nvCxnSpPr>
            <p:cNvPr id="124" name="Gerade Verbindung mit Pfeil 123"/>
            <p:cNvCxnSpPr/>
            <p:nvPr/>
          </p:nvCxnSpPr>
          <p:spPr>
            <a:xfrm>
              <a:off x="2624738" y="2822984"/>
              <a:ext cx="19338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" name="Gruppieren 124"/>
            <p:cNvGrpSpPr/>
            <p:nvPr/>
          </p:nvGrpSpPr>
          <p:grpSpPr>
            <a:xfrm>
              <a:off x="2758410" y="2885343"/>
              <a:ext cx="1820504" cy="471649"/>
              <a:chOff x="2123728" y="2780928"/>
              <a:chExt cx="1820504" cy="471649"/>
            </a:xfrm>
          </p:grpSpPr>
          <p:sp>
            <p:nvSpPr>
              <p:cNvPr id="126" name="Rechteck 125"/>
              <p:cNvSpPr/>
              <p:nvPr/>
            </p:nvSpPr>
            <p:spPr>
              <a:xfrm>
                <a:off x="2465750" y="2826600"/>
                <a:ext cx="1386170" cy="3600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hteck 126"/>
              <p:cNvSpPr>
                <a:spLocks noChangeAspect="1"/>
              </p:cNvSpPr>
              <p:nvPr/>
            </p:nvSpPr>
            <p:spPr>
              <a:xfrm>
                <a:off x="2123728" y="2826600"/>
                <a:ext cx="371250" cy="360000"/>
              </a:xfrm>
              <a:prstGeom prst="rect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1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Textfeld 127"/>
              <p:cNvSpPr txBox="1"/>
              <p:nvPr/>
            </p:nvSpPr>
            <p:spPr>
              <a:xfrm>
                <a:off x="2483768" y="2780928"/>
                <a:ext cx="14604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Transfer of </a:t>
                </a:r>
                <a:r>
                  <a:rPr lang="en-US" sz="1400" b="1" dirty="0" err="1" smtClean="0"/>
                  <a:t>ancill</a:t>
                </a:r>
                <a:r>
                  <a:rPr lang="en-US" sz="1400" b="1" dirty="0" smtClean="0"/>
                  <a:t>.</a:t>
                </a:r>
                <a:endParaRPr lang="en-US" sz="1100" dirty="0"/>
              </a:p>
            </p:txBody>
          </p:sp>
          <p:sp>
            <p:nvSpPr>
              <p:cNvPr id="129" name="Textfeld 128"/>
              <p:cNvSpPr txBox="1"/>
              <p:nvPr/>
            </p:nvSpPr>
            <p:spPr>
              <a:xfrm>
                <a:off x="2483768" y="2944800"/>
                <a:ext cx="1182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MD by WDCC</a:t>
                </a:r>
                <a:endParaRPr lang="en-US" sz="1100" dirty="0"/>
              </a:p>
            </p:txBody>
          </p:sp>
        </p:grpSp>
        <p:sp>
          <p:nvSpPr>
            <p:cNvPr id="130" name="Textfeld 129"/>
            <p:cNvSpPr txBox="1"/>
            <p:nvPr/>
          </p:nvSpPr>
          <p:spPr>
            <a:xfrm>
              <a:off x="1509760" y="1052736"/>
              <a:ext cx="2202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II. Federated Projects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131" name="Textfeld 130"/>
            <p:cNvSpPr txBox="1"/>
            <p:nvPr/>
          </p:nvSpPr>
          <p:spPr>
            <a:xfrm>
              <a:off x="6337270" y="1052736"/>
              <a:ext cx="26897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chemeClr val="tx2"/>
                  </a:solidFill>
                </a:rPr>
                <a:t>I. DKRZ or Central Projects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132" name="Zylinder 131"/>
            <p:cNvSpPr/>
            <p:nvPr/>
          </p:nvSpPr>
          <p:spPr>
            <a:xfrm>
              <a:off x="5001310" y="2312877"/>
              <a:ext cx="1073804" cy="58026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T</a:t>
              </a:r>
              <a:r>
                <a:rPr lang="en-US" sz="1400" dirty="0" smtClean="0"/>
                <a:t>emporary</a:t>
              </a:r>
              <a:br>
                <a:rPr lang="en-US" sz="1400" dirty="0" smtClean="0"/>
              </a:br>
              <a:r>
                <a:rPr lang="en-US" sz="1400" dirty="0" smtClean="0"/>
                <a:t>Storage</a:t>
              </a:r>
              <a:endParaRPr lang="en-US" sz="1400" dirty="0"/>
            </a:p>
          </p:txBody>
        </p:sp>
        <p:grpSp>
          <p:nvGrpSpPr>
            <p:cNvPr id="133" name="Gruppieren 132"/>
            <p:cNvGrpSpPr/>
            <p:nvPr/>
          </p:nvGrpSpPr>
          <p:grpSpPr>
            <a:xfrm>
              <a:off x="6227757" y="3645065"/>
              <a:ext cx="2016224" cy="360000"/>
              <a:chOff x="4698202" y="4050736"/>
              <a:chExt cx="1966698" cy="360000"/>
            </a:xfrm>
          </p:grpSpPr>
          <p:sp>
            <p:nvSpPr>
              <p:cNvPr id="134" name="Rechteck 133"/>
              <p:cNvSpPr/>
              <p:nvPr/>
            </p:nvSpPr>
            <p:spPr>
              <a:xfrm>
                <a:off x="5040224" y="4050736"/>
                <a:ext cx="1548000" cy="3600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hteck 134"/>
              <p:cNvSpPr>
                <a:spLocks noChangeAspect="1"/>
              </p:cNvSpPr>
              <p:nvPr/>
            </p:nvSpPr>
            <p:spPr>
              <a:xfrm>
                <a:off x="4698202" y="4050736"/>
                <a:ext cx="360000" cy="360000"/>
              </a:xfrm>
              <a:prstGeom prst="rect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  <p:sp>
            <p:nvSpPr>
              <p:cNvPr id="136" name="Textfeld 135"/>
              <p:cNvSpPr txBox="1"/>
              <p:nvPr/>
            </p:nvSpPr>
            <p:spPr>
              <a:xfrm>
                <a:off x="5058242" y="4077072"/>
                <a:ext cx="16066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Long-Term Archival</a:t>
                </a:r>
                <a:endParaRPr lang="en-US" sz="1400" b="1" dirty="0"/>
              </a:p>
            </p:txBody>
          </p:sp>
        </p:grpSp>
        <p:grpSp>
          <p:nvGrpSpPr>
            <p:cNvPr id="13" name="Gruppieren 12"/>
            <p:cNvGrpSpPr/>
            <p:nvPr/>
          </p:nvGrpSpPr>
          <p:grpSpPr>
            <a:xfrm>
              <a:off x="6227759" y="3140969"/>
              <a:ext cx="1937618" cy="451792"/>
              <a:chOff x="6152439" y="3140969"/>
              <a:chExt cx="1937618" cy="451792"/>
            </a:xfrm>
          </p:grpSpPr>
          <p:grpSp>
            <p:nvGrpSpPr>
              <p:cNvPr id="81" name="Gruppieren 80"/>
              <p:cNvGrpSpPr/>
              <p:nvPr/>
            </p:nvGrpSpPr>
            <p:grpSpPr>
              <a:xfrm>
                <a:off x="6152439" y="3140969"/>
                <a:ext cx="1937618" cy="432008"/>
                <a:chOff x="4698202" y="3978728"/>
                <a:chExt cx="1890022" cy="432008"/>
              </a:xfrm>
            </p:grpSpPr>
            <p:sp>
              <p:nvSpPr>
                <p:cNvPr id="82" name="Rechteck 81"/>
                <p:cNvSpPr/>
                <p:nvPr/>
              </p:nvSpPr>
              <p:spPr>
                <a:xfrm>
                  <a:off x="5040224" y="4050736"/>
                  <a:ext cx="1548000" cy="360000"/>
                </a:xfrm>
                <a:prstGeom prst="rect">
                  <a:avLst/>
                </a:prstGeom>
                <a:noFill/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hteck 84"/>
                <p:cNvSpPr>
                  <a:spLocks noChangeAspect="1"/>
                </p:cNvSpPr>
                <p:nvPr/>
              </p:nvSpPr>
              <p:spPr>
                <a:xfrm>
                  <a:off x="4698202" y="4050736"/>
                  <a:ext cx="360000" cy="360000"/>
                </a:xfrm>
                <a:prstGeom prst="rect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</a:rPr>
                    <a:t>2</a:t>
                  </a:r>
                  <a:endParaRPr lang="en-US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6" name="Textfeld 85"/>
                <p:cNvSpPr txBox="1"/>
                <p:nvPr/>
              </p:nvSpPr>
              <p:spPr>
                <a:xfrm>
                  <a:off x="5058242" y="3978728"/>
                  <a:ext cx="150347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/>
                    <a:t>Technical</a:t>
                  </a:r>
                  <a:endParaRPr lang="en-US" sz="1400" b="1" dirty="0"/>
                </a:p>
              </p:txBody>
            </p:sp>
          </p:grpSp>
          <p:sp>
            <p:nvSpPr>
              <p:cNvPr id="137" name="Textfeld 136"/>
              <p:cNvSpPr txBox="1"/>
              <p:nvPr/>
            </p:nvSpPr>
            <p:spPr>
              <a:xfrm>
                <a:off x="6521546" y="3284984"/>
                <a:ext cx="15288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/>
                  <a:t>Quality </a:t>
                </a:r>
                <a:r>
                  <a:rPr lang="en-US" sz="1400" b="1" dirty="0" smtClean="0"/>
                  <a:t>Assurance</a:t>
                </a:r>
                <a:endParaRPr lang="en-US" sz="1400" b="1" dirty="0"/>
              </a:p>
            </p:txBody>
          </p:sp>
        </p:grpSp>
        <p:cxnSp>
          <p:nvCxnSpPr>
            <p:cNvPr id="142" name="Gerade Verbindung mit Pfeil 141"/>
            <p:cNvCxnSpPr/>
            <p:nvPr/>
          </p:nvCxnSpPr>
          <p:spPr>
            <a:xfrm>
              <a:off x="5895094" y="5345088"/>
              <a:ext cx="0" cy="44133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uppieren 5"/>
            <p:cNvGrpSpPr/>
            <p:nvPr/>
          </p:nvGrpSpPr>
          <p:grpSpPr>
            <a:xfrm>
              <a:off x="6231496" y="5345087"/>
              <a:ext cx="1989091" cy="460177"/>
              <a:chOff x="5796136" y="5445224"/>
              <a:chExt cx="1989091" cy="460177"/>
            </a:xfrm>
          </p:grpSpPr>
          <p:sp>
            <p:nvSpPr>
              <p:cNvPr id="139" name="Rechteck 138"/>
              <p:cNvSpPr/>
              <p:nvPr/>
            </p:nvSpPr>
            <p:spPr>
              <a:xfrm>
                <a:off x="6138158" y="5490896"/>
                <a:ext cx="1647069" cy="3600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hteck 139"/>
              <p:cNvSpPr>
                <a:spLocks noChangeAspect="1"/>
              </p:cNvSpPr>
              <p:nvPr/>
            </p:nvSpPr>
            <p:spPr>
              <a:xfrm>
                <a:off x="5796136" y="5490896"/>
                <a:ext cx="360000" cy="360000"/>
              </a:xfrm>
              <a:prstGeom prst="rect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141" name="Textfeld 140"/>
              <p:cNvSpPr txBox="1"/>
              <p:nvPr/>
            </p:nvSpPr>
            <p:spPr>
              <a:xfrm>
                <a:off x="6156176" y="5445224"/>
                <a:ext cx="11473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err="1" smtClean="0"/>
                  <a:t>DataCite</a:t>
                </a:r>
                <a:r>
                  <a:rPr lang="en-US" sz="1400" b="1" dirty="0" smtClean="0"/>
                  <a:t> DOI</a:t>
                </a:r>
                <a:endParaRPr lang="en-US" sz="1100" dirty="0"/>
              </a:p>
            </p:txBody>
          </p:sp>
          <p:sp>
            <p:nvSpPr>
              <p:cNvPr id="143" name="Textfeld 142"/>
              <p:cNvSpPr txBox="1"/>
              <p:nvPr/>
            </p:nvSpPr>
            <p:spPr>
              <a:xfrm>
                <a:off x="6157922" y="5597624"/>
                <a:ext cx="16273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Publication Process</a:t>
                </a:r>
                <a:endParaRPr lang="en-US" sz="1100" dirty="0"/>
              </a:p>
            </p:txBody>
          </p:sp>
        </p:grpSp>
        <p:pic>
          <p:nvPicPr>
            <p:cNvPr id="64" name="Picture 1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08104" y="5805344"/>
              <a:ext cx="756000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9" name="Gerade Verbindung mit Pfeil 68"/>
            <p:cNvCxnSpPr/>
            <p:nvPr/>
          </p:nvCxnSpPr>
          <p:spPr>
            <a:xfrm>
              <a:off x="1115616" y="2204864"/>
              <a:ext cx="386096" cy="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mit Pfeil 82"/>
            <p:cNvCxnSpPr/>
            <p:nvPr/>
          </p:nvCxnSpPr>
          <p:spPr>
            <a:xfrm>
              <a:off x="1043608" y="2708920"/>
              <a:ext cx="476496" cy="402095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feld 83"/>
            <p:cNvSpPr txBox="1"/>
            <p:nvPr/>
          </p:nvSpPr>
          <p:spPr>
            <a:xfrm>
              <a:off x="179512" y="2592000"/>
              <a:ext cx="91089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Data and</a:t>
              </a:r>
              <a:br>
                <a:rPr lang="en-US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en-US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Metadata</a:t>
              </a:r>
              <a:br>
                <a:rPr lang="en-US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en-US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Creators</a:t>
              </a:r>
              <a:endPara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161208" y="1835672"/>
              <a:ext cx="954408" cy="873248"/>
              <a:chOff x="1682528" y="4149080"/>
              <a:chExt cx="954408" cy="873248"/>
            </a:xfrm>
          </p:grpSpPr>
          <p:pic>
            <p:nvPicPr>
              <p:cNvPr id="1029" name="Picture 5" descr="C:\Users\Martina Stockhause\AppData\Local\Microsoft\Windows\Temporary Internet Files\Content.IE5\SA20A7M6\Gnome-system-users.svg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1720" y="4149080"/>
                <a:ext cx="585216" cy="5852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3" name="Picture 5" descr="C:\Users\Martina Stockhause\AppData\Local\Microsoft\Windows\Temporary Internet Files\Content.IE5\SA20A7M6\Gnome-system-users.svg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1" y="4149081"/>
                <a:ext cx="585216" cy="5852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4" name="Picture 5" descr="C:\Users\Martina Stockhause\AppData\Local\Microsoft\Windows\Temporary Internet Files\Content.IE5\SA20A7M6\Gnome-system-users.svg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1720" y="4437112"/>
                <a:ext cx="585216" cy="5852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5" name="Picture 5" descr="C:\Users\Martina Stockhause\AppData\Local\Microsoft\Windows\Temporary Internet Files\Content.IE5\SA20A7M6\Gnome-system-users.svg[1]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2528" y="4437112"/>
                <a:ext cx="585216" cy="5852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8" name="Gerade Verbindung mit Pfeil 77"/>
            <p:cNvCxnSpPr>
              <a:endCxn id="73" idx="2"/>
            </p:cNvCxnSpPr>
            <p:nvPr/>
          </p:nvCxnSpPr>
          <p:spPr>
            <a:xfrm>
              <a:off x="1115616" y="2584649"/>
              <a:ext cx="404488" cy="343311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 Verbindung mit Pfeil 87"/>
            <p:cNvCxnSpPr/>
            <p:nvPr/>
          </p:nvCxnSpPr>
          <p:spPr>
            <a:xfrm>
              <a:off x="1115616" y="2420888"/>
              <a:ext cx="404488" cy="27816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6" name="Grafik 7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821" y="1722512"/>
              <a:ext cx="1219200" cy="914400"/>
            </a:xfrm>
            <a:prstGeom prst="rect">
              <a:avLst/>
            </a:prstGeom>
          </p:spPr>
        </p:pic>
      </p:grpSp>
      <p:sp>
        <p:nvSpPr>
          <p:cNvPr id="92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1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LTA: CMIP6 Workflow</a:t>
            </a:r>
            <a:endParaRPr lang="en-US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684212" y="1903616"/>
            <a:ext cx="7776219" cy="36856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spcBef>
                <a:spcPts val="700"/>
              </a:spcBef>
              <a:buFont typeface="+mj-lt"/>
              <a:buAutoNum type="alphaLcPeriod"/>
              <a:defRPr/>
            </a:pPr>
            <a:r>
              <a:rPr lang="en-US" sz="2400" dirty="0" smtClean="0"/>
              <a:t>WGCM Infrastructure Panel (WIP) defines standards for data and data documentation (ancillary metadata).</a:t>
            </a:r>
          </a:p>
          <a:p>
            <a:pPr marL="457200" indent="-457200" eaLnBrk="1" hangingPunct="1">
              <a:spcBef>
                <a:spcPts val="700"/>
              </a:spcBef>
              <a:buFont typeface="+mj-lt"/>
              <a:buAutoNum type="alphaLcPeriod"/>
              <a:defRPr/>
            </a:pPr>
            <a:r>
              <a:rPr lang="en-US" sz="2400" dirty="0" smtClean="0"/>
              <a:t>Registration of institute and model at: </a:t>
            </a:r>
            <a:r>
              <a:rPr lang="en-US" sz="2400" dirty="0">
                <a:hlinkClick r:id="rId3"/>
              </a:rPr>
              <a:t>https://github.com/WCRP-CMIP/CMIP6_CVs</a:t>
            </a:r>
            <a:r>
              <a:rPr lang="en-US" sz="2400" dirty="0"/>
              <a:t> </a:t>
            </a:r>
          </a:p>
          <a:p>
            <a:pPr marL="457200" indent="-457200" eaLnBrk="1" hangingPunct="1">
              <a:spcBef>
                <a:spcPts val="700"/>
              </a:spcBef>
              <a:buFont typeface="+mj-lt"/>
              <a:buAutoNum type="alphaLcPeriod"/>
              <a:defRPr/>
            </a:pPr>
            <a:r>
              <a:rPr lang="en-US" sz="2400" dirty="0" smtClean="0"/>
              <a:t>Contact your local data node for data publication:</a:t>
            </a:r>
            <a:br>
              <a:rPr lang="en-US" sz="2400" dirty="0" smtClean="0"/>
            </a:br>
            <a:r>
              <a:rPr lang="en-US" sz="2400" dirty="0" smtClean="0"/>
              <a:t>DKRZ: </a:t>
            </a:r>
            <a:r>
              <a:rPr lang="en-US" sz="2400" dirty="0" smtClean="0">
                <a:hlinkClick r:id="rId4"/>
              </a:rPr>
              <a:t>esgf-publishing@dkrz.de</a:t>
            </a:r>
            <a:endParaRPr lang="en-US" sz="2400" dirty="0" smtClean="0"/>
          </a:p>
          <a:p>
            <a:pPr marL="457200" indent="-457200" eaLnBrk="1" hangingPunct="1">
              <a:spcBef>
                <a:spcPts val="700"/>
              </a:spcBef>
              <a:buFont typeface="+mj-lt"/>
              <a:buAutoNum type="alphaLcPeriod"/>
              <a:defRPr/>
            </a:pPr>
            <a:r>
              <a:rPr lang="en-US" sz="2400" dirty="0" smtClean="0"/>
              <a:t>Contact repositories for ancillary metadata on details how to provide your metadata</a:t>
            </a:r>
          </a:p>
        </p:txBody>
      </p:sp>
      <p:sp>
        <p:nvSpPr>
          <p:cNvPr id="7" name="Rechteck 6"/>
          <p:cNvSpPr/>
          <p:nvPr/>
        </p:nvSpPr>
        <p:spPr>
          <a:xfrm>
            <a:off x="683568" y="1299676"/>
            <a:ext cx="5204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Workflow for CMIP6 project phase</a:t>
            </a:r>
            <a:endParaRPr lang="en-US" sz="2800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683568" y="1447248"/>
            <a:ext cx="7848872" cy="4286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4D798F-BC53-4B2C-AF0B-B02A7EE5497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Ancillary Metadata for CMIP6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4" y="1531921"/>
            <a:ext cx="821436" cy="298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683568" y="2162968"/>
            <a:ext cx="2299797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cs typeface="Carlito" panose="020F0502020204030204" pitchFamily="34" charset="0"/>
              </a:rPr>
              <a:t>Citation:</a:t>
            </a:r>
            <a:br>
              <a:rPr lang="en-US" sz="2000" b="1" dirty="0" smtClean="0">
                <a:cs typeface="Carlito" panose="020F0502020204030204" pitchFamily="34" charset="0"/>
              </a:rPr>
            </a:br>
            <a:r>
              <a:rPr lang="en-US" sz="2000" b="1" dirty="0" smtClean="0">
                <a:cs typeface="Carlito" panose="020F0502020204030204" pitchFamily="34" charset="0"/>
              </a:rPr>
              <a:t/>
            </a:r>
            <a:br>
              <a:rPr lang="en-US" sz="2000" b="1" dirty="0" smtClean="0">
                <a:cs typeface="Carlito" panose="020F0502020204030204" pitchFamily="34" charset="0"/>
              </a:rPr>
            </a:br>
            <a:endParaRPr lang="en-US" sz="2000" b="1" dirty="0" smtClean="0">
              <a:cs typeface="Carlito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cs typeface="Carlito" panose="020F0502020204030204" pitchFamily="34" charset="0"/>
              </a:rPr>
              <a:t>Errata:</a:t>
            </a:r>
            <a:br>
              <a:rPr lang="en-US" sz="2000" b="1" dirty="0" smtClean="0">
                <a:cs typeface="Carlito" panose="020F0502020204030204" pitchFamily="34" charset="0"/>
              </a:rPr>
            </a:br>
            <a:r>
              <a:rPr lang="en-US" sz="2000" b="1" dirty="0" smtClean="0">
                <a:cs typeface="Carlito" panose="020F0502020204030204" pitchFamily="34" charset="0"/>
              </a:rPr>
              <a:t/>
            </a:r>
            <a:br>
              <a:rPr lang="en-US" sz="2000" b="1" dirty="0" smtClean="0">
                <a:cs typeface="Carlito" panose="020F0502020204030204" pitchFamily="34" charset="0"/>
              </a:rPr>
            </a:br>
            <a:endParaRPr lang="en-US" sz="2000" b="1" dirty="0" smtClean="0">
              <a:cs typeface="Carlito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cs typeface="Carlito" panose="020F0502020204030204" pitchFamily="34" charset="0"/>
              </a:rPr>
              <a:t>References:</a:t>
            </a:r>
            <a:br>
              <a:rPr lang="en-US" sz="2000" b="1" dirty="0" smtClean="0">
                <a:cs typeface="Carlito" panose="020F0502020204030204" pitchFamily="34" charset="0"/>
              </a:rPr>
            </a:br>
            <a:endParaRPr lang="en-US" sz="2000" b="1" dirty="0" smtClean="0">
              <a:cs typeface="Carlito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cs typeface="Carlito" panose="020F0502020204030204" pitchFamily="34" charset="0"/>
              </a:rPr>
              <a:t>ESMVal</a:t>
            </a:r>
            <a:r>
              <a:rPr lang="en-US" sz="2000" b="1" dirty="0" smtClean="0">
                <a:cs typeface="Carlito" panose="020F0502020204030204" pitchFamily="34" charset="0"/>
              </a:rPr>
              <a:t> or other</a:t>
            </a:r>
            <a:br>
              <a:rPr lang="en-US" sz="2000" b="1" dirty="0" smtClean="0">
                <a:cs typeface="Carlito" panose="020F0502020204030204" pitchFamily="34" charset="0"/>
              </a:rPr>
            </a:br>
            <a:r>
              <a:rPr lang="en-US" sz="2000" b="1" dirty="0" smtClean="0">
                <a:cs typeface="Carlito" panose="020F0502020204030204" pitchFamily="34" charset="0"/>
              </a:rPr>
              <a:t>QA Documentation:</a:t>
            </a:r>
            <a:endParaRPr lang="en-US" sz="2000" b="1" dirty="0">
              <a:cs typeface="Carlito" panose="020F050202020403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83568" y="980728"/>
            <a:ext cx="402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5191"/>
                </a:solidFill>
              </a:rPr>
              <a:t>Ancillary metadata for CMIP6:</a:t>
            </a:r>
            <a:endParaRPr lang="en-US" sz="2400" b="1" dirty="0">
              <a:solidFill>
                <a:srgbClr val="00519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059832" y="1447249"/>
            <a:ext cx="5242525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cs typeface="Carlito" panose="020F0502020204030204" pitchFamily="34" charset="0"/>
              </a:rPr>
              <a:t>CIM model and simulation documentations </a:t>
            </a:r>
            <a:r>
              <a:rPr lang="en-US" sz="2000" dirty="0">
                <a:cs typeface="Carlito" panose="020F0502020204030204" pitchFamily="34" charset="0"/>
              </a:rPr>
              <a:t/>
            </a:r>
            <a:br>
              <a:rPr lang="en-US" sz="2000" dirty="0">
                <a:cs typeface="Carlito" panose="020F0502020204030204" pitchFamily="34" charset="0"/>
              </a:rPr>
            </a:br>
            <a:r>
              <a:rPr lang="en-US" sz="2000" dirty="0" smtClean="0">
                <a:cs typeface="Carlito" panose="020F0502020204030204" pitchFamily="34" charset="0"/>
              </a:rPr>
              <a:t>(</a:t>
            </a:r>
            <a:r>
              <a:rPr lang="en-US" sz="2000" dirty="0" smtClean="0">
                <a:cs typeface="Carlito" panose="020F0502020204030204" pitchFamily="34" charset="0"/>
                <a:hlinkClick r:id="rId4"/>
              </a:rPr>
              <a:t>http://es-doc.org</a:t>
            </a:r>
            <a:r>
              <a:rPr lang="en-US" sz="2000" dirty="0" smtClean="0">
                <a:cs typeface="Carlito" panose="020F0502020204030204" pitchFamily="34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Carlito" panose="020F0502020204030204" pitchFamily="34" charset="0"/>
              </a:rPr>
              <a:t>Data citation information </a:t>
            </a:r>
            <a:r>
              <a:rPr lang="en-US" sz="2000" dirty="0" smtClean="0">
                <a:cs typeface="Carlito" panose="020F0502020204030204" pitchFamily="34" charset="0"/>
              </a:rPr>
              <a:t> </a:t>
            </a:r>
            <a:r>
              <a:rPr lang="en-US" sz="1600" dirty="0" smtClean="0">
                <a:cs typeface="Carlito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cs typeface="Carlito" panose="020F0502020204030204" pitchFamily="34" charset="0"/>
              </a:rPr>
              <a:t> WIP email</a:t>
            </a:r>
            <a:br>
              <a:rPr lang="en-US" sz="2000" dirty="0" smtClean="0">
                <a:cs typeface="Carlito" panose="020F0502020204030204" pitchFamily="34" charset="0"/>
              </a:rPr>
            </a:br>
            <a:r>
              <a:rPr lang="en-US" sz="2000" dirty="0" smtClean="0">
                <a:cs typeface="Carlito" panose="020F0502020204030204" pitchFamily="34" charset="0"/>
              </a:rPr>
              <a:t>(</a:t>
            </a:r>
            <a:r>
              <a:rPr lang="en-US" sz="2000" dirty="0">
                <a:cs typeface="Carlito" panose="020F0502020204030204" pitchFamily="34" charset="0"/>
                <a:hlinkClick r:id="rId5"/>
              </a:rPr>
              <a:t>http://</a:t>
            </a:r>
            <a:r>
              <a:rPr lang="en-US" sz="2000" dirty="0" smtClean="0">
                <a:cs typeface="Carlito" panose="020F0502020204030204" pitchFamily="34" charset="0"/>
                <a:hlinkClick r:id="rId5"/>
              </a:rPr>
              <a:t>cmip6cite.wdc-climate.de</a:t>
            </a:r>
            <a:r>
              <a:rPr lang="en-US" sz="2000" dirty="0" smtClean="0">
                <a:cs typeface="Carlito" panose="020F0502020204030204" pitchFamily="34" charset="0"/>
              </a:rPr>
              <a:t>;</a:t>
            </a:r>
            <a:br>
              <a:rPr lang="en-US" sz="2000" dirty="0" smtClean="0">
                <a:cs typeface="Carlito" panose="020F0502020204030204" pitchFamily="34" charset="0"/>
              </a:rPr>
            </a:br>
            <a:r>
              <a:rPr lang="en-US" sz="2000" dirty="0" smtClean="0">
                <a:cs typeface="Carlito" panose="020F0502020204030204" pitchFamily="34" charset="0"/>
              </a:rPr>
              <a:t>GUI</a:t>
            </a:r>
            <a:r>
              <a:rPr lang="en-US" sz="2000" dirty="0">
                <a:cs typeface="Carlito" panose="020F0502020204030204" pitchFamily="34" charset="0"/>
              </a:rPr>
              <a:t>: </a:t>
            </a:r>
            <a:r>
              <a:rPr lang="en-US" sz="2000" dirty="0">
                <a:cs typeface="Carlito" panose="020F0502020204030204" pitchFamily="34" charset="0"/>
                <a:hlinkClick r:id="rId6"/>
              </a:rPr>
              <a:t>http://</a:t>
            </a:r>
            <a:r>
              <a:rPr lang="en-US" sz="2000" dirty="0" smtClean="0">
                <a:cs typeface="Carlito" panose="020F0502020204030204" pitchFamily="34" charset="0"/>
                <a:hlinkClick r:id="rId6"/>
              </a:rPr>
              <a:t>cera-www.dkrz.de/citeXA</a:t>
            </a:r>
            <a:r>
              <a:rPr lang="en-US" sz="2000" dirty="0" smtClean="0">
                <a:cs typeface="Carlito" panose="020F0502020204030204" pitchFamily="34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Carlito" panose="020F0502020204030204" pitchFamily="34" charset="0"/>
              </a:rPr>
              <a:t>Annotation service developed by IPSL and </a:t>
            </a:r>
            <a:r>
              <a:rPr lang="en-US" sz="2000" dirty="0" smtClean="0">
                <a:cs typeface="Carlito" panose="020F0502020204030204" pitchFamily="34" charset="0"/>
              </a:rPr>
              <a:t/>
            </a:r>
            <a:br>
              <a:rPr lang="en-US" sz="2000" dirty="0" smtClean="0">
                <a:cs typeface="Carlito" panose="020F0502020204030204" pitchFamily="34" charset="0"/>
              </a:rPr>
            </a:br>
            <a:r>
              <a:rPr lang="en-US" sz="2000" dirty="0" smtClean="0">
                <a:cs typeface="Carlito" panose="020F0502020204030204" pitchFamily="34" charset="0"/>
              </a:rPr>
              <a:t>additional </a:t>
            </a:r>
            <a:r>
              <a:rPr lang="en-US" sz="2000" dirty="0">
                <a:cs typeface="Carlito" panose="020F0502020204030204" pitchFamily="34" charset="0"/>
              </a:rPr>
              <a:t>information hosted by the </a:t>
            </a:r>
            <a:r>
              <a:rPr lang="en-US" sz="2000" dirty="0" smtClean="0">
                <a:cs typeface="Carlito" panose="020F0502020204030204" pitchFamily="34" charset="0"/>
              </a:rPr>
              <a:t>institutions</a:t>
            </a:r>
            <a:br>
              <a:rPr lang="en-US" sz="2000" dirty="0" smtClean="0">
                <a:cs typeface="Carlito" panose="020F0502020204030204" pitchFamily="34" charset="0"/>
              </a:rPr>
            </a:br>
            <a:r>
              <a:rPr lang="en-US" sz="2000" dirty="0" smtClean="0">
                <a:cs typeface="Carlito" panose="020F0502020204030204" pitchFamily="34" charset="0"/>
              </a:rPr>
              <a:t>and integrated in </a:t>
            </a:r>
            <a:r>
              <a:rPr lang="en-US" sz="2000" dirty="0" err="1" smtClean="0">
                <a:cs typeface="Carlito" panose="020F0502020204030204" pitchFamily="34" charset="0"/>
              </a:rPr>
              <a:t>furtherInfoUrl</a:t>
            </a:r>
            <a:r>
              <a:rPr lang="en-US" sz="2000" dirty="0" smtClean="0">
                <a:cs typeface="Carlito" panose="020F0502020204030204" pitchFamily="34" charset="0"/>
              </a:rPr>
              <a:t> web page.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cs typeface="Carlito" panose="020F0502020204030204" pitchFamily="34" charset="0"/>
              </a:rPr>
              <a:t>to </a:t>
            </a:r>
            <a:r>
              <a:rPr lang="en-US" sz="2000" dirty="0">
                <a:cs typeface="Carlito" panose="020F0502020204030204" pitchFamily="34" charset="0"/>
              </a:rPr>
              <a:t>scholarly </a:t>
            </a:r>
            <a:r>
              <a:rPr lang="en-US" sz="2000" dirty="0" smtClean="0">
                <a:cs typeface="Carlito" panose="020F0502020204030204" pitchFamily="34" charset="0"/>
              </a:rPr>
              <a:t>publications and </a:t>
            </a:r>
            <a:r>
              <a:rPr lang="en-US" sz="2000" dirty="0">
                <a:cs typeface="Carlito" panose="020F0502020204030204" pitchFamily="34" charset="0"/>
              </a:rPr>
              <a:t>data </a:t>
            </a:r>
            <a:r>
              <a:rPr lang="en-US" sz="2000" dirty="0" smtClean="0">
                <a:cs typeface="Carlito" panose="020F0502020204030204" pitchFamily="34" charset="0"/>
              </a:rPr>
              <a:t/>
            </a:r>
            <a:br>
              <a:rPr lang="en-US" sz="2000" dirty="0" smtClean="0">
                <a:cs typeface="Carlito" panose="020F0502020204030204" pitchFamily="34" charset="0"/>
              </a:rPr>
            </a:br>
            <a:r>
              <a:rPr lang="en-US" sz="2000" dirty="0" smtClean="0">
                <a:cs typeface="Carlito" panose="020F0502020204030204" pitchFamily="34" charset="0"/>
              </a:rPr>
              <a:t>(part </a:t>
            </a:r>
            <a:r>
              <a:rPr lang="en-US" sz="2000" dirty="0">
                <a:cs typeface="Carlito" panose="020F0502020204030204" pitchFamily="34" charset="0"/>
              </a:rPr>
              <a:t>of Citation </a:t>
            </a:r>
            <a:r>
              <a:rPr lang="en-US" sz="2000" dirty="0" smtClean="0">
                <a:cs typeface="Carlito" panose="020F0502020204030204" pitchFamily="34" charset="0"/>
              </a:rPr>
              <a:t>and CMIP6 Publication Services)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Carlito" panose="020F0502020204030204" pitchFamily="34" charset="0"/>
              </a:rPr>
              <a:t>Documentation of data </a:t>
            </a:r>
            <a:r>
              <a:rPr lang="en-US" sz="2000" dirty="0" smtClean="0">
                <a:cs typeface="Carlito" panose="020F0502020204030204" pitchFamily="34" charset="0"/>
              </a:rPr>
              <a:t>quality</a:t>
            </a:r>
            <a:endParaRPr lang="en-US" sz="2000" dirty="0">
              <a:cs typeface="Carlito" panose="020F0502020204030204" pitchFamily="34" charset="0"/>
            </a:endParaRPr>
          </a:p>
        </p:txBody>
      </p:sp>
      <p:sp>
        <p:nvSpPr>
          <p:cNvPr id="12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97352"/>
            <a:ext cx="1053480" cy="261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>
                <a:latin typeface="Calibri" pitchFamily="34" charset="0"/>
              </a:rPr>
              <a:t>24.01.2017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Textfeld 10"/>
          <p:cNvSpPr txBox="1">
            <a:spLocks noChangeArrowheads="1"/>
          </p:cNvSpPr>
          <p:nvPr/>
        </p:nvSpPr>
        <p:spPr bwMode="auto">
          <a:xfrm>
            <a:off x="683568" y="5919663"/>
            <a:ext cx="73535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en-US" b="1" dirty="0" smtClean="0">
                <a:solidFill>
                  <a:schemeClr val="tx2"/>
                </a:solidFill>
                <a:latin typeface="+mn-lt"/>
                <a:cs typeface="Tahoma" pitchFamily="34" charset="0"/>
                <a:sym typeface="Wingdings" panose="05000000000000000000" pitchFamily="2" charset="2"/>
              </a:rPr>
              <a:t>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  <a:cs typeface="Tahoma" pitchFamily="34" charset="0"/>
                <a:sym typeface="Wingdings" panose="05000000000000000000" pitchFamily="2" charset="2"/>
              </a:rPr>
              <a:t>Part of Data Documentation in Reference Data Archive</a:t>
            </a:r>
            <a:endParaRPr lang="en-US" sz="1600" b="1" dirty="0">
              <a:solidFill>
                <a:schemeClr val="tx2"/>
              </a:solidFill>
              <a:latin typeface="+mn-lt"/>
              <a:cs typeface="Tahoma" pitchFamily="34" charset="0"/>
            </a:endParaRPr>
          </a:p>
        </p:txBody>
      </p:sp>
      <p:sp>
        <p:nvSpPr>
          <p:cNvPr id="14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2047220" y="6597352"/>
            <a:ext cx="5049561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F6F6F6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DICAD, Long-Term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lgemeine Präsentation DKRZ 201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Allgemeine Präsentation DKRZ 2012</Template>
  <TotalTime>0</TotalTime>
  <Words>609</Words>
  <Application>Microsoft Office PowerPoint</Application>
  <PresentationFormat>Bildschirmpräsentation (4:3)</PresentationFormat>
  <Paragraphs>168</Paragraphs>
  <Slides>13</Slides>
  <Notes>12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Allgemeine Präsentation DKRZ 2012</vt:lpstr>
      <vt:lpstr>AP7/AP8: Long-Term Archival of CMIP6 Data</vt:lpstr>
      <vt:lpstr>PowerPoint-Präsentation</vt:lpstr>
      <vt:lpstr>IPCC Data Distribution Centre at WDCC</vt:lpstr>
      <vt:lpstr>IPCC DDC Data Services for AR6</vt:lpstr>
      <vt:lpstr>Coordination Efforts</vt:lpstr>
      <vt:lpstr>PowerPoint-Präsentation</vt:lpstr>
      <vt:lpstr>Long-Term Archival Workflow</vt:lpstr>
      <vt:lpstr>Before LTA: CMIP6 Workflow</vt:lpstr>
      <vt:lpstr>Ancillary Metadata for CMIP6</vt:lpstr>
      <vt:lpstr>Long-Term Data Archival: Progress</vt:lpstr>
      <vt:lpstr>Next Steps</vt:lpstr>
      <vt:lpstr>Summary</vt:lpstr>
      <vt:lpstr>History of IPCC DDC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2014-04-09T16:02:36Z</dcterms:created>
  <dcterms:modified xsi:type="dcterms:W3CDTF">2017-01-24T09:42:48Z</dcterms:modified>
</cp:coreProperties>
</file>