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7" r:id="rId3"/>
    <p:sldId id="307" r:id="rId4"/>
    <p:sldId id="302" r:id="rId5"/>
    <p:sldId id="301" r:id="rId6"/>
    <p:sldId id="317" r:id="rId7"/>
    <p:sldId id="318" r:id="rId8"/>
    <p:sldId id="319" r:id="rId9"/>
    <p:sldId id="290" r:id="rId10"/>
    <p:sldId id="306" r:id="rId11"/>
    <p:sldId id="298" r:id="rId12"/>
    <p:sldId id="291" r:id="rId13"/>
    <p:sldId id="295" r:id="rId14"/>
    <p:sldId id="292" r:id="rId15"/>
    <p:sldId id="293" r:id="rId16"/>
    <p:sldId id="294" r:id="rId17"/>
    <p:sldId id="296" r:id="rId18"/>
    <p:sldId id="300" r:id="rId19"/>
    <p:sldId id="297" r:id="rId20"/>
    <p:sldId id="311" r:id="rId21"/>
    <p:sldId id="310" r:id="rId22"/>
    <p:sldId id="312" r:id="rId23"/>
    <p:sldId id="308" r:id="rId24"/>
    <p:sldId id="314" r:id="rId25"/>
    <p:sldId id="309" r:id="rId26"/>
    <p:sldId id="313" r:id="rId27"/>
    <p:sldId id="315" r:id="rId28"/>
    <p:sldId id="316" r:id="rId29"/>
    <p:sldId id="305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F21"/>
    <a:srgbClr val="F6F6F6"/>
    <a:srgbClr val="00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9" autoAdjust="0"/>
    <p:restoredTop sz="94660"/>
  </p:normalViewPr>
  <p:slideViewPr>
    <p:cSldViewPr>
      <p:cViewPr>
        <p:scale>
          <a:sx n="80" d="100"/>
          <a:sy n="80" d="100"/>
        </p:scale>
        <p:origin x="-494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98"/>
    </p:cViewPr>
  </p:sorterViewPr>
  <p:notesViewPr>
    <p:cSldViewPr>
      <p:cViewPr varScale="1">
        <p:scale>
          <a:sx n="86" d="100"/>
          <a:sy n="86" d="100"/>
        </p:scale>
        <p:origin x="-31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2688B-5119-4EF7-A613-3C9730D89D4D}" type="datetimeFigureOut">
              <a:rPr lang="de-DE" smtClean="0"/>
              <a:t>24.01.2017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57476-2BCF-4E6A-B39E-800279DE4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530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B5376-33DE-4861-A15A-167750D809B5}" type="datetimeFigureOut">
              <a:rPr lang="de-DE" smtClean="0"/>
              <a:t>24.01.2017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13C6E-8511-4D6A-B9C5-C2A642620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50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0" y="403176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37615" cy="144016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3" y="2997201"/>
            <a:ext cx="6264423" cy="223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191"/>
                </a:solidFill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62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>
              <a:defRPr sz="3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1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0" y="403176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384" y="1772816"/>
            <a:ext cx="8603233" cy="1584176"/>
          </a:xfrm>
          <a:prstGeom prst="rect">
            <a:avLst/>
          </a:prstGeom>
        </p:spPr>
        <p:txBody>
          <a:bodyPr anchor="t"/>
          <a:lstStyle>
            <a:lvl1pPr algn="ctr">
              <a:defRPr sz="4400" b="0" cap="none" baseline="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6645" y="3645024"/>
            <a:ext cx="6390710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3200">
                <a:solidFill>
                  <a:srgbClr val="00519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80FE1250-2B78-478B-8DA0-2EE587DCF89A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9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>
              <a:defRPr sz="3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112568"/>
          </a:xfrm>
        </p:spPr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716016" y="1196752"/>
            <a:ext cx="3898776" cy="5112568"/>
          </a:xfrm>
        </p:spPr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5225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C376EBBF-C1B0-4738-B954-6A9BF6CD0A98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7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0" y="403176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61ABDCF9-B5A7-4032-B469-3A20FFA1E3FF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5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21" y="37412"/>
            <a:ext cx="958032" cy="2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07504" y="6597352"/>
            <a:ext cx="6192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(S.</a:t>
            </a:r>
            <a:r>
              <a:rPr lang="de-DE" sz="11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 Kindermann)                                                                         </a:t>
            </a:r>
            <a:r>
              <a:rPr lang="de-DE" sz="1100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DKRZ Datendienste Nutzerworkshop am AWI</a:t>
            </a:r>
            <a:r>
              <a:rPr lang="de-DE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 </a:t>
            </a:r>
            <a:endParaRPr lang="de-DE" sz="1100" b="1" dirty="0">
              <a:solidFill>
                <a:schemeClr val="bg1"/>
              </a:solidFill>
              <a:latin typeface="Calibri" panose="020F0502020204030204" pitchFamily="34" charset="0"/>
              <a:ea typeface="CMU Bright" pitchFamily="50" charset="0"/>
              <a:cs typeface="CMU Br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32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8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4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4pPr>
      <a:lvl5pPr marL="21717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5pPr>
      <a:lvl6pPr marL="22860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sgf-replication@dkrz.de" TargetMode="External"/><Relationship Id="rId2" Type="http://schemas.openxmlformats.org/officeDocument/2006/relationships/hyperlink" Target="mailto:esgf@dkrz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sgf-publication@dkrz.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gf-data.dkrz.d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gf-data.dkrz.de/esgf-idp/openid/Nutzername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g_info@list.woc.noaa.g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gf-ui.cmcc.it:8080/esgf-dashboard-ui/pages/index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sgf-fedtest.dkrz.de/projects/reklies-d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sgf-data.dkrz.de/esg-search/wget?project=obs4MIPs&amp;variable=cli" TargetMode="External"/><Relationship Id="rId2" Type="http://schemas.openxmlformats.org/officeDocument/2006/relationships/hyperlink" Target="https://github.com/ESGF/esgf.github.io/wiki/ESGF_Search_REST_AP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sgf-pyclient.readthedocs.io/en/latest/" TargetMode="External"/><Relationship Id="rId2" Type="http://schemas.openxmlformats.org/officeDocument/2006/relationships/hyperlink" Target="https://github.com/ESGF/esgf-pycli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ehbrecht/demo-notebooks/blob/master/esgf-opendap.ipynb" TargetMode="External"/><Relationship Id="rId5" Type="http://schemas.openxmlformats.org/officeDocument/2006/relationships/hyperlink" Target="https://www.earthsystemcog.org/projects/cog/doc/opendap" TargetMode="External"/><Relationship Id="rId4" Type="http://schemas.openxmlformats.org/officeDocument/2006/relationships/hyperlink" Target="https://github.com/Prodiguer/synd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systemcog.org/projects/cog/doc/esgf/faq/general" TargetMode="External"/><Relationship Id="rId2" Type="http://schemas.openxmlformats.org/officeDocument/2006/relationships/hyperlink" Target="https://www.earthsystemcog.org/projects/cog/tutorials_we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sgf-publishing@dkrz.de" TargetMode="External"/><Relationship Id="rId5" Type="http://schemas.openxmlformats.org/officeDocument/2006/relationships/hyperlink" Target="mailto:esgf@dkrz.de" TargetMode="External"/><Relationship Id="rId4" Type="http://schemas.openxmlformats.org/officeDocument/2006/relationships/hyperlink" Target="mailto:esgf-user@lists.llnl.go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sgf-data.dkrz.de/search/esgf-dkrz/?project=obs4MIPs&amp;institute=FUB-DWD&amp;source_id=SSMI-MERIS&amp;variable=prw&amp;time_frequency=mon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tiff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tiff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29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wmf"/><Relationship Id="rId23" Type="http://schemas.openxmlformats.org/officeDocument/2006/relationships/image" Target="../media/image24.png"/><Relationship Id="rId28" Type="http://schemas.openxmlformats.org/officeDocument/2006/relationships/image" Target="../media/image29.tif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tiff"/><Relationship Id="rId30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gf.github.io/esg-publisher/" TargetMode="External"/><Relationship Id="rId2" Type="http://schemas.openxmlformats.org/officeDocument/2006/relationships/hyperlink" Target="https://github.com/ESGF/esgf-installer/wik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sgf-devel@lists.llnl.gov" TargetMode="External"/><Relationship Id="rId4" Type="http://schemas.openxmlformats.org/officeDocument/2006/relationships/hyperlink" Target="mailto:esgf@dkrz.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sgf-publishing@dkrz.de" TargetMode="External"/><Relationship Id="rId4" Type="http://schemas.openxmlformats.org/officeDocument/2006/relationships/hyperlink" Target="mailto:esgf@dkrz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537615" cy="144016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ESGF und CMIP Datenbereitstellung</a:t>
            </a: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95536" y="3501008"/>
            <a:ext cx="8640960" cy="2592288"/>
          </a:xfrm>
        </p:spPr>
        <p:txBody>
          <a:bodyPr>
            <a:normAutofit/>
          </a:bodyPr>
          <a:lstStyle/>
          <a:p>
            <a:pPr algn="l"/>
            <a:r>
              <a:rPr lang="de-DE" sz="2200" dirty="0" smtClean="0"/>
              <a:t>Das DKRZ ESGF Team: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200" dirty="0" smtClean="0"/>
              <a:t>Stephan Kindermann (Infrastructure, Replication, </a:t>
            </a:r>
            <a:r>
              <a:rPr lang="de-DE" sz="2200" dirty="0" err="1" smtClean="0"/>
              <a:t>Ingest</a:t>
            </a:r>
            <a:r>
              <a:rPr lang="de-DE" sz="2200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200" dirty="0" smtClean="0"/>
              <a:t>Katharina Berger (ESGF Software und Datenpublikation)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200" dirty="0" smtClean="0"/>
              <a:t>Hans Dieter Hollweg (Datenpool und Datenqualitätsprüfung)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200" dirty="0" smtClean="0"/>
              <a:t>Tobias Weigel (PID Dienste)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200" dirty="0" smtClean="0"/>
              <a:t>Torsten </a:t>
            </a:r>
            <a:r>
              <a:rPr lang="de-DE" sz="2200" dirty="0" err="1" smtClean="0"/>
              <a:t>Rathmann</a:t>
            </a:r>
            <a:r>
              <a:rPr lang="de-DE" sz="2200" dirty="0" smtClean="0"/>
              <a:t> (Support)</a:t>
            </a:r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8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18448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Copernicus </a:t>
            </a:r>
          </a:p>
          <a:p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Climate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Data Store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1475656" y="2491155"/>
            <a:ext cx="1224137" cy="10919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liennummernplatzhalter 3"/>
          <p:cNvSpPr txBox="1">
            <a:spLocks/>
          </p:cNvSpPr>
          <p:nvPr/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442CE7-75D8-4B0E-B235-EC8EE16A1F7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Datumsplatzhalter 4"/>
          <p:cNvSpPr txBox="1">
            <a:spLocks/>
          </p:cNvSpPr>
          <p:nvPr/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10" name="Picture 3" descr="Dean Williams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28" y="698620"/>
            <a:ext cx="3388138" cy="329703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841742" y="3466056"/>
            <a:ext cx="216024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DKRZ ESGF Knoten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Zylinder 11"/>
          <p:cNvSpPr/>
          <p:nvPr/>
        </p:nvSpPr>
        <p:spPr>
          <a:xfrm>
            <a:off x="4044683" y="5978859"/>
            <a:ext cx="1512168" cy="576064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Analyse Input</a:t>
            </a:r>
            <a:endParaRPr lang="de-DE" sz="1200" b="1" dirty="0"/>
          </a:p>
        </p:txBody>
      </p:sp>
      <p:sp>
        <p:nvSpPr>
          <p:cNvPr id="13" name="Zylinder 12"/>
          <p:cNvSpPr/>
          <p:nvPr/>
        </p:nvSpPr>
        <p:spPr>
          <a:xfrm>
            <a:off x="4044683" y="5538427"/>
            <a:ext cx="1512168" cy="576064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Abgeleitete</a:t>
            </a:r>
          </a:p>
          <a:p>
            <a:pPr algn="ctr"/>
            <a:r>
              <a:rPr lang="de-DE" sz="1200" b="1" dirty="0" smtClean="0"/>
              <a:t>Produkte</a:t>
            </a:r>
            <a:endParaRPr lang="de-DE" sz="1200" b="1" dirty="0"/>
          </a:p>
        </p:txBody>
      </p:sp>
      <p:sp>
        <p:nvSpPr>
          <p:cNvPr id="14" name="Zylinder 13"/>
          <p:cNvSpPr/>
          <p:nvPr/>
        </p:nvSpPr>
        <p:spPr>
          <a:xfrm>
            <a:off x="4044683" y="5097995"/>
            <a:ext cx="1512168" cy="57606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CMIP6 </a:t>
            </a:r>
            <a:endParaRPr lang="de-DE" dirty="0"/>
          </a:p>
        </p:txBody>
      </p:sp>
      <p:sp>
        <p:nvSpPr>
          <p:cNvPr id="15" name="Zylinder 14"/>
          <p:cNvSpPr/>
          <p:nvPr/>
        </p:nvSpPr>
        <p:spPr>
          <a:xfrm>
            <a:off x="4044683" y="4657563"/>
            <a:ext cx="1512168" cy="576064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CORDEX </a:t>
            </a:r>
            <a:endParaRPr lang="de-DE" dirty="0"/>
          </a:p>
        </p:txBody>
      </p:sp>
      <p:sp>
        <p:nvSpPr>
          <p:cNvPr id="16" name="Zylinder 15"/>
          <p:cNvSpPr/>
          <p:nvPr/>
        </p:nvSpPr>
        <p:spPr>
          <a:xfrm>
            <a:off x="4044683" y="4217131"/>
            <a:ext cx="1512168" cy="576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CMIP5 </a:t>
            </a:r>
            <a:endParaRPr lang="de-DE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3" y="5032786"/>
            <a:ext cx="688219" cy="59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971600" y="4932758"/>
            <a:ext cx="1517176" cy="880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DKRZ</a:t>
            </a:r>
          </a:p>
          <a:p>
            <a:pPr algn="ctr"/>
            <a:r>
              <a:rPr lang="de-DE" dirty="0" smtClean="0"/>
              <a:t>Mistral</a:t>
            </a:r>
          </a:p>
          <a:p>
            <a:pPr algn="ctr"/>
            <a:r>
              <a:rPr lang="de-DE" dirty="0" smtClean="0"/>
              <a:t>Rechner</a:t>
            </a:r>
            <a:endParaRPr lang="de-DE" dirty="0"/>
          </a:p>
        </p:txBody>
      </p:sp>
      <p:sp>
        <p:nvSpPr>
          <p:cNvPr id="19" name="Geschweifte Klammer links 18"/>
          <p:cNvSpPr/>
          <p:nvPr/>
        </p:nvSpPr>
        <p:spPr>
          <a:xfrm>
            <a:off x="3635896" y="4277765"/>
            <a:ext cx="209459" cy="21908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2555776" y="537319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602549" y="4867162"/>
            <a:ext cx="114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Gemountetes</a:t>
            </a:r>
            <a:r>
              <a:rPr lang="de-DE" sz="1200" dirty="0" smtClean="0"/>
              <a:t> Filesystem</a:t>
            </a:r>
            <a:endParaRPr lang="de-DE" sz="1200" dirty="0"/>
          </a:p>
        </p:txBody>
      </p:sp>
      <p:sp>
        <p:nvSpPr>
          <p:cNvPr id="22" name="Zylinder 21"/>
          <p:cNvSpPr/>
          <p:nvPr/>
        </p:nvSpPr>
        <p:spPr>
          <a:xfrm>
            <a:off x="6835492" y="4196335"/>
            <a:ext cx="1768955" cy="1918156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DKRZ Langzeitarchiv</a:t>
            </a:r>
          </a:p>
          <a:p>
            <a:pPr algn="ctr"/>
            <a:endParaRPr lang="de-DE" dirty="0" smtClean="0"/>
          </a:p>
          <a:p>
            <a:pPr algn="ctr"/>
            <a:r>
              <a:rPr lang="de-DE" sz="1400" dirty="0" smtClean="0"/>
              <a:t>(WDC </a:t>
            </a:r>
            <a:r>
              <a:rPr lang="de-DE" sz="1400" dirty="0" err="1" smtClean="0"/>
              <a:t>Climate</a:t>
            </a:r>
            <a:endParaRPr lang="de-DE" sz="1400" dirty="0"/>
          </a:p>
          <a:p>
            <a:pPr algn="ctr"/>
            <a:r>
              <a:rPr lang="de-DE" sz="1400" dirty="0" smtClean="0"/>
              <a:t>IPCC DDC)</a:t>
            </a:r>
            <a:endParaRPr lang="de-DE" sz="1400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 flipV="1">
            <a:off x="6005596" y="3844970"/>
            <a:ext cx="829896" cy="5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652120" y="5373190"/>
            <a:ext cx="1152128" cy="12837"/>
          </a:xfrm>
          <a:prstGeom prst="straightConnector1">
            <a:avLst/>
          </a:prstGeom>
          <a:ln w="34925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084167" y="137764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IS-ENES Datenföderation </a:t>
            </a:r>
          </a:p>
          <a:p>
            <a:r>
              <a:rPr lang="de-DE" dirty="0" smtClean="0"/>
              <a:t>ESGF Datenföderation </a:t>
            </a:r>
            <a:endParaRPr lang="de-DE" dirty="0"/>
          </a:p>
        </p:txBody>
      </p:sp>
      <p:grpSp>
        <p:nvGrpSpPr>
          <p:cNvPr id="26" name="Group 44"/>
          <p:cNvGrpSpPr>
            <a:grpSpLocks/>
          </p:cNvGrpSpPr>
          <p:nvPr/>
        </p:nvGrpSpPr>
        <p:grpSpPr bwMode="auto">
          <a:xfrm>
            <a:off x="302741" y="3726059"/>
            <a:ext cx="269782" cy="406509"/>
            <a:chOff x="567" y="981"/>
            <a:chExt cx="363" cy="544"/>
          </a:xfrm>
        </p:grpSpPr>
        <p:sp>
          <p:nvSpPr>
            <p:cNvPr id="27" name="Oval 45"/>
            <p:cNvSpPr>
              <a:spLocks noChangeArrowheads="1"/>
            </p:cNvSpPr>
            <p:nvPr/>
          </p:nvSpPr>
          <p:spPr bwMode="auto">
            <a:xfrm>
              <a:off x="657" y="981"/>
              <a:ext cx="182" cy="1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>
              <a:off x="748" y="1162"/>
              <a:ext cx="0" cy="182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>
              <a:off x="748" y="1344"/>
              <a:ext cx="182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Line 48"/>
            <p:cNvSpPr>
              <a:spLocks noChangeShapeType="1"/>
            </p:cNvSpPr>
            <p:nvPr/>
          </p:nvSpPr>
          <p:spPr bwMode="auto">
            <a:xfrm flipH="1">
              <a:off x="567" y="1344"/>
              <a:ext cx="181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 flipH="1" flipV="1">
              <a:off x="567" y="1162"/>
              <a:ext cx="181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33" name="Gerade Verbindung mit Pfeil 32"/>
          <p:cNvCxnSpPr/>
          <p:nvPr/>
        </p:nvCxnSpPr>
        <p:spPr>
          <a:xfrm flipH="1" flipV="1">
            <a:off x="781743" y="3777343"/>
            <a:ext cx="1918049" cy="2959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971600" y="3954599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Opendap</a:t>
            </a:r>
            <a:endParaRPr lang="de-DE" sz="1200" dirty="0" smtClean="0"/>
          </a:p>
          <a:p>
            <a:r>
              <a:rPr lang="de-DE" sz="1200" dirty="0" smtClean="0"/>
              <a:t>ESGF </a:t>
            </a:r>
            <a:r>
              <a:rPr lang="de-DE" sz="1200" dirty="0" err="1" smtClean="0"/>
              <a:t>search</a:t>
            </a:r>
            <a:r>
              <a:rPr lang="de-DE" sz="1200" dirty="0" smtClean="0"/>
              <a:t> API</a:t>
            </a:r>
          </a:p>
          <a:p>
            <a:r>
              <a:rPr lang="de-DE" sz="1200" dirty="0" smtClean="0"/>
              <a:t>OGC WPS</a:t>
            </a:r>
          </a:p>
          <a:p>
            <a:r>
              <a:rPr lang="de-DE" sz="1200" dirty="0" smtClean="0"/>
              <a:t>….</a:t>
            </a:r>
            <a:endParaRPr lang="de-DE" sz="1200" dirty="0"/>
          </a:p>
        </p:txBody>
      </p:sp>
      <p:sp>
        <p:nvSpPr>
          <p:cNvPr id="35" name="Titel 1"/>
          <p:cNvSpPr txBox="1">
            <a:spLocks/>
          </p:cNvSpPr>
          <p:nvPr/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dirty="0" smtClean="0"/>
              <a:t>Der DKRZ MIP Datenpool 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3851919" y="4012096"/>
            <a:ext cx="21536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DKRZ MIP Datenpool</a:t>
            </a:r>
            <a:endParaRPr lang="de-DE" dirty="0"/>
          </a:p>
        </p:txBody>
      </p:sp>
      <p:cxnSp>
        <p:nvCxnSpPr>
          <p:cNvPr id="37" name="Gerade Verbindung 36"/>
          <p:cNvCxnSpPr>
            <a:stCxn id="11" idx="2"/>
            <a:endCxn id="36" idx="0"/>
          </p:cNvCxnSpPr>
          <p:nvPr/>
        </p:nvCxnSpPr>
        <p:spPr>
          <a:xfrm>
            <a:off x="4921862" y="3835388"/>
            <a:ext cx="6896" cy="1767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541"/>
            <a:ext cx="3280427" cy="295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Gerade Verbindung 38"/>
          <p:cNvCxnSpPr/>
          <p:nvPr/>
        </p:nvCxnSpPr>
        <p:spPr>
          <a:xfrm flipV="1">
            <a:off x="2195736" y="4263452"/>
            <a:ext cx="963192" cy="669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2765235" y="3654539"/>
            <a:ext cx="1080120" cy="6089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Daten / </a:t>
            </a:r>
            <a:r>
              <a:rPr lang="de-DE" sz="1200" dirty="0" err="1" smtClean="0">
                <a:solidFill>
                  <a:schemeClr val="tx1"/>
                </a:solidFill>
              </a:rPr>
              <a:t>Compute</a:t>
            </a:r>
            <a:endParaRPr lang="de-DE" sz="1200" dirty="0" smtClean="0">
              <a:solidFill>
                <a:schemeClr val="tx1"/>
              </a:solidFill>
            </a:endParaRPr>
          </a:p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Schnittstellen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34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r>
              <a:rPr lang="de-DE" dirty="0" smtClean="0"/>
              <a:t>Der DKRZ CMIP Datenpool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6768752" cy="5184576"/>
          </a:xfrm>
        </p:spPr>
        <p:txBody>
          <a:bodyPr>
            <a:normAutofit/>
          </a:bodyPr>
          <a:lstStyle/>
          <a:p>
            <a:r>
              <a:rPr lang="de-DE" sz="2800" dirty="0" smtClean="0"/>
              <a:t>Direkte Nutzung von ESGF Daten, die am DKRZ auf Platte vorgehalten werden</a:t>
            </a:r>
          </a:p>
          <a:p>
            <a:pPr lvl="1"/>
            <a:r>
              <a:rPr lang="de-DE" sz="2400" dirty="0" smtClean="0"/>
              <a:t>Direkter file-Zugriff auf DKRZ </a:t>
            </a:r>
            <a:r>
              <a:rPr lang="de-DE" sz="2400" dirty="0" err="1" smtClean="0"/>
              <a:t>login</a:t>
            </a:r>
            <a:r>
              <a:rPr lang="de-DE" sz="2400" dirty="0" smtClean="0"/>
              <a:t> Knoten und in </a:t>
            </a:r>
            <a:r>
              <a:rPr lang="de-DE" sz="2400" dirty="0" err="1" smtClean="0"/>
              <a:t>batch</a:t>
            </a:r>
            <a:r>
              <a:rPr lang="de-DE" sz="2400" dirty="0" smtClean="0"/>
              <a:t> </a:t>
            </a:r>
            <a:r>
              <a:rPr lang="de-DE" sz="2400" dirty="0" err="1" smtClean="0"/>
              <a:t>scripten</a:t>
            </a:r>
            <a:endParaRPr lang="de-DE" sz="2400" dirty="0" smtClean="0"/>
          </a:p>
          <a:p>
            <a:pPr lvl="1"/>
            <a:r>
              <a:rPr lang="en-US" sz="2400" dirty="0"/>
              <a:t>/</a:t>
            </a:r>
            <a:r>
              <a:rPr lang="en-US" sz="2400" dirty="0" smtClean="0"/>
              <a:t>work/kd0956/…</a:t>
            </a:r>
          </a:p>
          <a:p>
            <a:pPr lvl="2"/>
            <a:r>
              <a:rPr lang="de-DE" sz="1600" dirty="0" smtClean="0"/>
              <a:t>Z.B. </a:t>
            </a:r>
            <a:r>
              <a:rPr lang="de-DE" sz="1600" dirty="0"/>
              <a:t>unter /</a:t>
            </a:r>
            <a:r>
              <a:rPr lang="de-DE" sz="1600" dirty="0" err="1" smtClean="0"/>
              <a:t>work</a:t>
            </a:r>
            <a:r>
              <a:rPr lang="de-DE" sz="1600" dirty="0" smtClean="0"/>
              <a:t>/kd0956/CMIP5/</a:t>
            </a:r>
            <a:r>
              <a:rPr lang="de-DE" sz="1600" dirty="0" err="1" smtClean="0"/>
              <a:t>data</a:t>
            </a:r>
            <a:r>
              <a:rPr lang="de-DE" sz="1600" dirty="0" smtClean="0"/>
              <a:t>/cmip5 fast vollständige CMIP5 Kollektion zugreifbar</a:t>
            </a:r>
          </a:p>
          <a:p>
            <a:pPr lvl="1"/>
            <a:r>
              <a:rPr lang="de-DE" sz="2400" dirty="0" smtClean="0"/>
              <a:t>Wunsch zur Aufnahme neuer Daten: siehe später Kontaktadressen: </a:t>
            </a:r>
            <a:r>
              <a:rPr lang="de-DE" sz="2400" dirty="0" smtClean="0">
                <a:hlinkClick r:id="rId2"/>
              </a:rPr>
              <a:t>esgf@dkrz.de</a:t>
            </a:r>
            <a:r>
              <a:rPr lang="de-DE" sz="2400" dirty="0" smtClean="0"/>
              <a:t> bzw. </a:t>
            </a:r>
            <a:r>
              <a:rPr lang="de-DE" sz="2400" dirty="0" smtClean="0">
                <a:hlinkClick r:id="rId3"/>
              </a:rPr>
              <a:t>esgf-replication@dkrz.de</a:t>
            </a:r>
            <a:r>
              <a:rPr lang="de-DE" sz="2400" dirty="0" smtClean="0"/>
              <a:t>                                              </a:t>
            </a:r>
            <a:r>
              <a:rPr lang="de-DE" sz="2400" dirty="0" smtClean="0">
                <a:hlinkClick r:id="rId4"/>
              </a:rPr>
              <a:t>esgf-publication@dkrz.de</a:t>
            </a:r>
            <a:r>
              <a:rPr lang="de-DE" sz="2400" dirty="0" smtClean="0"/>
              <a:t> )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6876256" y="2276871"/>
            <a:ext cx="25557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bash-4.1$ tree -d /work/kd0956/CMIP5/data/cmip5/output1 | more</a:t>
            </a:r>
          </a:p>
          <a:p>
            <a:r>
              <a:rPr lang="en-US" sz="800" dirty="0"/>
              <a:t>/work/kd0956/CMIP5/data/cmip5/output1</a:t>
            </a:r>
          </a:p>
          <a:p>
            <a:r>
              <a:rPr lang="en-US" sz="800" dirty="0" smtClean="0"/>
              <a:t>├── </a:t>
            </a:r>
            <a:r>
              <a:rPr lang="en-US" sz="800" dirty="0"/>
              <a:t>BCC</a:t>
            </a:r>
          </a:p>
          <a:p>
            <a:r>
              <a:rPr lang="en-US" sz="800" dirty="0"/>
              <a:t>│   ├── bcc-csm1-1</a:t>
            </a:r>
          </a:p>
          <a:p>
            <a:r>
              <a:rPr lang="en-US" sz="800" dirty="0"/>
              <a:t>│   │   ├── 1pctCO2</a:t>
            </a:r>
          </a:p>
          <a:p>
            <a:r>
              <a:rPr lang="en-US" sz="800" dirty="0"/>
              <a:t>│   │   │   ├── day</a:t>
            </a:r>
          </a:p>
          <a:p>
            <a:r>
              <a:rPr lang="en-US" sz="800" dirty="0"/>
              <a:t>│   │   │   │   └── </a:t>
            </a:r>
            <a:r>
              <a:rPr lang="en-US" sz="800" dirty="0" err="1"/>
              <a:t>atmos</a:t>
            </a:r>
            <a:endParaRPr lang="en-US" sz="800" dirty="0"/>
          </a:p>
          <a:p>
            <a:r>
              <a:rPr lang="en-US" sz="800" dirty="0"/>
              <a:t>│   │   │   │       └── day</a:t>
            </a:r>
          </a:p>
          <a:p>
            <a:r>
              <a:rPr lang="en-US" sz="800" dirty="0"/>
              <a:t>│   │   │   │           └── r1i1p1</a:t>
            </a:r>
          </a:p>
          <a:p>
            <a:r>
              <a:rPr lang="en-US" sz="800" dirty="0"/>
              <a:t>│   │   │   │               └── v1</a:t>
            </a:r>
          </a:p>
          <a:p>
            <a:r>
              <a:rPr lang="en-US" sz="800" dirty="0"/>
              <a:t>│   │   │   │                   ├── </a:t>
            </a:r>
            <a:r>
              <a:rPr lang="en-US" sz="800" dirty="0" err="1"/>
              <a:t>pr</a:t>
            </a:r>
            <a:endParaRPr lang="en-US" sz="800" dirty="0"/>
          </a:p>
          <a:p>
            <a:r>
              <a:rPr lang="en-US" sz="800" dirty="0"/>
              <a:t>│   │   │   │                   ├── </a:t>
            </a:r>
            <a:r>
              <a:rPr lang="en-US" sz="800" dirty="0" err="1"/>
              <a:t>psl</a:t>
            </a:r>
            <a:endParaRPr lang="en-US" sz="800" dirty="0"/>
          </a:p>
          <a:p>
            <a:r>
              <a:rPr lang="en-US" sz="800" dirty="0"/>
              <a:t>│   │   │   │                   ├── </a:t>
            </a:r>
            <a:r>
              <a:rPr lang="en-US" sz="800" dirty="0" err="1"/>
              <a:t>tas</a:t>
            </a:r>
            <a:endParaRPr lang="en-US" sz="800" dirty="0"/>
          </a:p>
          <a:p>
            <a:r>
              <a:rPr lang="en-US" sz="800" dirty="0"/>
              <a:t>│   │   │   │                   ├── </a:t>
            </a:r>
            <a:r>
              <a:rPr lang="en-US" sz="800" dirty="0" err="1"/>
              <a:t>tasmax</a:t>
            </a:r>
            <a:endParaRPr lang="en-US" sz="800" dirty="0"/>
          </a:p>
          <a:p>
            <a:r>
              <a:rPr lang="en-US" sz="800" dirty="0"/>
              <a:t>│   │   │   │                   └── </a:t>
            </a:r>
            <a:r>
              <a:rPr lang="en-US" sz="800" dirty="0" err="1"/>
              <a:t>tasmin</a:t>
            </a:r>
            <a:endParaRPr lang="en-US" sz="800" dirty="0"/>
          </a:p>
          <a:p>
            <a:r>
              <a:rPr lang="en-US" sz="800" dirty="0"/>
              <a:t>│   │   │   ├── mon</a:t>
            </a:r>
          </a:p>
          <a:p>
            <a:r>
              <a:rPr lang="en-US" sz="800" dirty="0"/>
              <a:t>│   │   │   │   ├── </a:t>
            </a:r>
            <a:r>
              <a:rPr lang="en-US" sz="800" dirty="0" err="1"/>
              <a:t>atmos</a:t>
            </a:r>
            <a:endParaRPr lang="en-US" sz="800" dirty="0"/>
          </a:p>
          <a:p>
            <a:r>
              <a:rPr lang="en-US" sz="800" dirty="0"/>
              <a:t>│   │   │   │   │   └── Amon</a:t>
            </a:r>
          </a:p>
          <a:p>
            <a:r>
              <a:rPr lang="en-US" sz="800" dirty="0"/>
              <a:t>│   │   │   │   │       └── r1i1p1</a:t>
            </a:r>
          </a:p>
          <a:p>
            <a:r>
              <a:rPr lang="en-US" sz="800" dirty="0"/>
              <a:t>│   │   │   │   │           └── v1</a:t>
            </a:r>
          </a:p>
          <a:p>
            <a:r>
              <a:rPr lang="en-US" sz="800" dirty="0"/>
              <a:t>│   │   │   │   │               ├── </a:t>
            </a:r>
            <a:r>
              <a:rPr lang="en-US" sz="800" dirty="0" err="1"/>
              <a:t>ccb</a:t>
            </a:r>
            <a:endParaRPr lang="en-US" sz="800" dirty="0"/>
          </a:p>
          <a:p>
            <a:r>
              <a:rPr lang="en-US" sz="800" dirty="0"/>
              <a:t>│   │   │   │   │               ├── </a:t>
            </a:r>
            <a:r>
              <a:rPr lang="en-US" sz="800" dirty="0" err="1"/>
              <a:t>cct</a:t>
            </a:r>
            <a:endParaRPr lang="en-US" sz="800" dirty="0"/>
          </a:p>
          <a:p>
            <a:r>
              <a:rPr lang="en-US" sz="800" dirty="0"/>
              <a:t>│   │   │   │   │               ├── ci</a:t>
            </a:r>
          </a:p>
          <a:p>
            <a:r>
              <a:rPr lang="en-US" sz="800" dirty="0"/>
              <a:t>│   │   │   │   │               ├── cl</a:t>
            </a:r>
          </a:p>
          <a:p>
            <a:r>
              <a:rPr lang="en-US" sz="800" dirty="0"/>
              <a:t>│   │   │   │   │               ├── cli</a:t>
            </a:r>
          </a:p>
          <a:p>
            <a:r>
              <a:rPr lang="en-US" sz="800" dirty="0"/>
              <a:t>│   │   │   │   │               ├── </a:t>
            </a:r>
            <a:r>
              <a:rPr lang="en-US" sz="800" dirty="0" err="1"/>
              <a:t>clivi</a:t>
            </a:r>
            <a:endParaRPr lang="en-US" sz="800" dirty="0"/>
          </a:p>
          <a:p>
            <a:r>
              <a:rPr lang="en-US" sz="800" dirty="0"/>
              <a:t>│   │   │   │   │               ├── </a:t>
            </a:r>
            <a:r>
              <a:rPr lang="en-US" sz="800" dirty="0" err="1" smtClean="0"/>
              <a:t>clt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979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DKRZ ESGF Portal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635931" cy="295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5184576" cy="347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92080" y="50851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Demo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17728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4"/>
              </a:rPr>
              <a:t>https://esgf-data.dkrz.de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Registrierung am DKRZ Portal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" y="1988840"/>
            <a:ext cx="3967932" cy="301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V="1">
            <a:off x="3851920" y="2096852"/>
            <a:ext cx="864096" cy="108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788024" y="4150821"/>
            <a:ext cx="3960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Gruppen Registrierung</a:t>
            </a:r>
          </a:p>
          <a:p>
            <a:r>
              <a:rPr lang="de-DE" dirty="0" smtClean="0"/>
              <a:t>„Group Registration“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Berechtigung um auf Daten eines Projektes zugreifen zu dürfen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4697338" y="1004535"/>
            <a:ext cx="4446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Nutzer Registrierung</a:t>
            </a:r>
          </a:p>
          <a:p>
            <a:r>
              <a:rPr lang="de-DE" dirty="0" smtClean="0"/>
              <a:t>„Create Account“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Nutzername, Passwort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Zuordnung eines Identifikations-Namens (</a:t>
            </a:r>
            <a:r>
              <a:rPr lang="de-DE" dirty="0" err="1" smtClean="0">
                <a:sym typeface="Wingdings" panose="05000000000000000000" pitchFamily="2" charset="2"/>
              </a:rPr>
              <a:t>OpenId</a:t>
            </a:r>
            <a:r>
              <a:rPr lang="de-DE" dirty="0" smtClean="0">
                <a:sym typeface="Wingdings" panose="05000000000000000000" pitchFamily="2" charset="2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openid</a:t>
            </a:r>
            <a:r>
              <a:rPr lang="de-DE" dirty="0" smtClean="0">
                <a:sym typeface="Wingdings" panose="05000000000000000000" pitchFamily="2" charset="2"/>
              </a:rPr>
              <a:t> Zuordnung (</a:t>
            </a:r>
            <a:r>
              <a:rPr lang="de-DE" sz="1400" dirty="0" smtClean="0">
                <a:sym typeface="Wingdings" panose="05000000000000000000" pitchFamily="2" charset="2"/>
                <a:hlinkClick r:id="rId3"/>
              </a:rPr>
              <a:t>https://esgf-data.dkrz.de/esgf-idp/openid /Nutzername</a:t>
            </a:r>
            <a:r>
              <a:rPr lang="de-DE" dirty="0" smtClean="0">
                <a:sym typeface="Wingdings" panose="05000000000000000000" pitchFamily="2" charset="2"/>
              </a:rPr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  <a:hlinkClick r:id="rId4"/>
              </a:rPr>
              <a:t>cog_info@list.woc.noaa.gov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downtime</a:t>
            </a:r>
            <a:r>
              <a:rPr lang="de-DE" dirty="0" smtClean="0">
                <a:sym typeface="Wingdings" panose="05000000000000000000" pitchFamily="2" charset="2"/>
              </a:rPr>
              <a:t> Meldungen …</a:t>
            </a:r>
            <a:endParaRPr lang="en-US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475656" y="4005064"/>
            <a:ext cx="3096344" cy="396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16260" y="5733256"/>
            <a:ext cx="882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Alternative Gruppenregistrierungsmöglichkeit: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Portal basierter Zugriff auf ein einzelnes File dieses Projektes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Falls noch keine Autorisierung für das Projekt existiert wird man auf die Gruppen-Registrierungsseite weitergeleitet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18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DKRZ ESGF Portal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0708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8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DKRZ ESGF Datenknoten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3" y="5165039"/>
            <a:ext cx="6348053" cy="1144280"/>
          </a:xfrm>
        </p:spPr>
        <p:txBody>
          <a:bodyPr>
            <a:normAutofit fontScale="55000" lnSpcReduction="20000"/>
          </a:bodyPr>
          <a:lstStyle/>
          <a:p>
            <a:r>
              <a:rPr lang="de-DE" dirty="0" smtClean="0"/>
              <a:t>Über ESGF Datenknoten werden die Daten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bereitgestellt (</a:t>
            </a:r>
            <a:r>
              <a:rPr lang="de-DE" dirty="0" err="1" smtClean="0"/>
              <a:t>thredds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r>
              <a:rPr lang="de-DE" dirty="0" smtClean="0"/>
              <a:t>, </a:t>
            </a:r>
            <a:r>
              <a:rPr lang="de-DE" dirty="0" err="1" smtClean="0"/>
              <a:t>gridftp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Unterstützte Zugriffsprotokolle: http, </a:t>
            </a:r>
            <a:r>
              <a:rPr lang="de-DE" dirty="0" err="1" smtClean="0"/>
              <a:t>opendap</a:t>
            </a:r>
            <a:r>
              <a:rPr lang="de-DE" dirty="0" smtClean="0"/>
              <a:t>, </a:t>
            </a:r>
            <a:r>
              <a:rPr lang="de-DE" dirty="0" err="1" smtClean="0"/>
              <a:t>gridftp</a:t>
            </a:r>
            <a:r>
              <a:rPr lang="de-DE" dirty="0" smtClean="0"/>
              <a:t>, globus-online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" y="1004974"/>
            <a:ext cx="5907134" cy="391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123727" y="1345356"/>
            <a:ext cx="6840760" cy="32357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2123727" y="1500411"/>
            <a:ext cx="4331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esgf1.dkrz.de: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CORDEX, CMIP5 Daten auf Disk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esgf2.dkrz.de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CMIP5 </a:t>
            </a:r>
            <a:r>
              <a:rPr lang="de-DE" dirty="0" err="1" smtClean="0"/>
              <a:t>replicate</a:t>
            </a:r>
            <a:r>
              <a:rPr lang="de-DE" dirty="0" smtClean="0"/>
              <a:t> über WDCC (auf </a:t>
            </a:r>
            <a:r>
              <a:rPr lang="de-DE" dirty="0" err="1" smtClean="0"/>
              <a:t>tape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esgf3.dkrz.de (zukünftig):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Deutsche CMIP6 Daten + CMIP6 Replikate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57" y="1196752"/>
            <a:ext cx="2688441" cy="23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 flipV="1">
            <a:off x="1115616" y="3212976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724128" y="1910130"/>
            <a:ext cx="4680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03" y="3861048"/>
            <a:ext cx="2858242" cy="253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Datenzugriff über das Portal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597427" cy="35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1763688" y="3861048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95536" y="497810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Direkter </a:t>
            </a:r>
            <a:r>
              <a:rPr lang="de-DE" dirty="0" err="1" smtClean="0"/>
              <a:t>download</a:t>
            </a:r>
            <a:r>
              <a:rPr lang="de-DE" dirty="0" smtClean="0"/>
              <a:t> einzelner </a:t>
            </a:r>
            <a:r>
              <a:rPr lang="de-DE" dirty="0" err="1" smtClean="0"/>
              <a:t>files</a:t>
            </a:r>
            <a:r>
              <a:rPr lang="de-DE" dirty="0" smtClean="0"/>
              <a:t> über Selektion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586745" y="3861606"/>
            <a:ext cx="0" cy="1116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483768" y="498068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Generierung eines </a:t>
            </a:r>
            <a:r>
              <a:rPr lang="de-DE" dirty="0" err="1" smtClean="0"/>
              <a:t>scriptes</a:t>
            </a:r>
            <a:r>
              <a:rPr lang="de-DE" dirty="0" smtClean="0"/>
              <a:t> zum herunterladen einer Liste von </a:t>
            </a:r>
            <a:r>
              <a:rPr lang="de-DE" dirty="0" err="1" smtClean="0"/>
              <a:t>files</a:t>
            </a:r>
            <a:r>
              <a:rPr lang="de-DE" dirty="0" smtClean="0"/>
              <a:t> (</a:t>
            </a:r>
            <a:r>
              <a:rPr lang="de-DE" dirty="0" err="1" smtClean="0"/>
              <a:t>wget</a:t>
            </a:r>
            <a:r>
              <a:rPr lang="de-DE" dirty="0" smtClean="0"/>
              <a:t>, http, nur </a:t>
            </a:r>
            <a:r>
              <a:rPr lang="de-DE" dirty="0" err="1" smtClean="0"/>
              <a:t>linux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5516488" y="494116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Nutzung von </a:t>
            </a:r>
            <a:r>
              <a:rPr lang="de-DE" dirty="0" err="1" smtClean="0"/>
              <a:t>globus</a:t>
            </a:r>
            <a:r>
              <a:rPr lang="de-DE" dirty="0" smtClean="0"/>
              <a:t> online</a:t>
            </a:r>
          </a:p>
          <a:p>
            <a:r>
              <a:rPr lang="de-DE" dirty="0" smtClean="0"/>
              <a:t>(web basierter und </a:t>
            </a:r>
            <a:r>
              <a:rPr lang="de-DE" dirty="0" err="1" smtClean="0"/>
              <a:t>script</a:t>
            </a:r>
            <a:r>
              <a:rPr lang="de-DE" dirty="0" smtClean="0"/>
              <a:t> basiertes herunterladen von </a:t>
            </a:r>
            <a:r>
              <a:rPr lang="de-DE" dirty="0" err="1" smtClean="0"/>
              <a:t>files</a:t>
            </a:r>
            <a:r>
              <a:rPr lang="de-DE" dirty="0" smtClean="0"/>
              <a:t> - </a:t>
            </a:r>
            <a:r>
              <a:rPr lang="de-DE" dirty="0" err="1" smtClean="0"/>
              <a:t>linux</a:t>
            </a:r>
            <a:r>
              <a:rPr lang="de-DE" dirty="0" smtClean="0"/>
              <a:t>, </a:t>
            </a:r>
            <a:r>
              <a:rPr lang="de-DE" dirty="0" err="1" smtClean="0"/>
              <a:t>windows</a:t>
            </a:r>
            <a:r>
              <a:rPr lang="de-DE" dirty="0" smtClean="0"/>
              <a:t>, </a:t>
            </a:r>
            <a:r>
              <a:rPr lang="de-DE" dirty="0" err="1" smtClean="0"/>
              <a:t>mac</a:t>
            </a:r>
            <a:r>
              <a:rPr lang="de-DE" dirty="0" smtClean="0"/>
              <a:t>)</a:t>
            </a:r>
            <a:endParaRPr lang="en-US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283968" y="3864185"/>
            <a:ext cx="2313459" cy="1076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1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Nutzung, Statistiken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59"/>
            <a:ext cx="49981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79512" y="1280218"/>
            <a:ext cx="575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Registrierte Nutzer pro Portal: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DKRZ &gt; 1000 Nutzer</a:t>
            </a:r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203848" y="1772816"/>
            <a:ext cx="5040560" cy="153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74" y="4005063"/>
            <a:ext cx="3844211" cy="240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79512" y="428304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Werkzeuge für detaillierte Nutzerstatistiken sind in der Entwicklung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5301208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4"/>
              </a:rPr>
              <a:t>http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esgf-ui.cmcc.it:8080/esgf-dashboard-ui/pages/index.html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199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Portal als Informationsplattform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23528" y="508518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Beispiel</a:t>
            </a:r>
            <a:r>
              <a:rPr lang="en-US" dirty="0" smtClean="0"/>
              <a:t> auf </a:t>
            </a:r>
            <a:r>
              <a:rPr lang="en-US" dirty="0" err="1" smtClean="0"/>
              <a:t>unserem</a:t>
            </a:r>
            <a:r>
              <a:rPr lang="en-US" dirty="0" smtClean="0"/>
              <a:t> Test-Portal: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://esgf-fedtest.dkrz.de/projects/reklies-de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--&gt; </a:t>
            </a:r>
            <a:r>
              <a:rPr lang="en-US" dirty="0" err="1" smtClean="0"/>
              <a:t>offen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Tests  … 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126876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Das ESGF Portal kann auch als Content Management System verwendet werden: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Anlegen von Informationsseiten für Projekte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Ablage von Dokumenten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Editier-Rechte Verwaltung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 smtClean="0"/>
              <a:t>Projekt-Informationsseiten können innerhalb der ESGF Föderation vernetzt werden („</a:t>
            </a:r>
            <a:r>
              <a:rPr lang="de-DE" sz="2400" dirty="0" err="1" smtClean="0"/>
              <a:t>parent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projects</a:t>
            </a:r>
            <a:r>
              <a:rPr lang="de-DE" sz="2400" dirty="0" smtClean="0"/>
              <a:t>, </a:t>
            </a:r>
            <a:r>
              <a:rPr lang="de-DE" sz="2400" dirty="0" err="1" smtClean="0"/>
              <a:t>peer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projects</a:t>
            </a:r>
            <a:r>
              <a:rPr lang="de-DE" sz="2400" dirty="0" smtClean="0"/>
              <a:t>, </a:t>
            </a:r>
            <a:r>
              <a:rPr lang="de-DE" sz="2400" dirty="0" err="1" smtClean="0"/>
              <a:t>child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projects</a:t>
            </a:r>
            <a:r>
              <a:rPr lang="de-DE" sz="2400" dirty="0" smtClean="0"/>
              <a:t>“) </a:t>
            </a:r>
          </a:p>
          <a:p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1860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Werkzeuge für die Kommando-Zeile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/>
              <a:t>ESGF </a:t>
            </a:r>
            <a:r>
              <a:rPr lang="de-DE" sz="2000" b="1" dirty="0" err="1" smtClean="0"/>
              <a:t>search</a:t>
            </a:r>
            <a:r>
              <a:rPr lang="de-DE" sz="2000" b="1" dirty="0" smtClean="0"/>
              <a:t> API:</a:t>
            </a:r>
            <a:r>
              <a:rPr lang="de-DE" sz="1800" dirty="0" smtClean="0"/>
              <a:t> http API für die Suche und die Generierung von </a:t>
            </a:r>
            <a:r>
              <a:rPr lang="de-DE" sz="1800" dirty="0" err="1" smtClean="0"/>
              <a:t>download</a:t>
            </a:r>
            <a:r>
              <a:rPr lang="de-DE" sz="1800" dirty="0" smtClean="0"/>
              <a:t> </a:t>
            </a:r>
            <a:r>
              <a:rPr lang="de-DE" sz="1800" dirty="0" err="1" smtClean="0"/>
              <a:t>scripten</a:t>
            </a:r>
            <a:endParaRPr lang="de-DE" sz="1400" dirty="0" smtClean="0"/>
          </a:p>
          <a:p>
            <a:pPr lvl="1"/>
            <a:r>
              <a:rPr lang="de-DE" sz="1800" dirty="0">
                <a:hlinkClick r:id="rId2"/>
              </a:rPr>
              <a:t>https://</a:t>
            </a:r>
            <a:r>
              <a:rPr lang="de-DE" sz="1800" dirty="0" smtClean="0">
                <a:hlinkClick r:id="rId2"/>
              </a:rPr>
              <a:t>earthsystemcog.org/projects/cog/esgf_search_restful_api</a:t>
            </a:r>
            <a:endParaRPr lang="de-DE" sz="1800" dirty="0" smtClean="0"/>
          </a:p>
          <a:p>
            <a:pPr lvl="1"/>
            <a:r>
              <a:rPr lang="de-DE" sz="1800" dirty="0" smtClean="0"/>
              <a:t>Beispiel: Generiere </a:t>
            </a:r>
            <a:r>
              <a:rPr lang="de-DE" sz="1800" dirty="0" err="1" smtClean="0"/>
              <a:t>wget</a:t>
            </a:r>
            <a:r>
              <a:rPr lang="de-DE" sz="1800" dirty="0" smtClean="0"/>
              <a:t> </a:t>
            </a:r>
            <a:r>
              <a:rPr lang="de-DE" sz="1800" dirty="0" err="1" smtClean="0"/>
              <a:t>script</a:t>
            </a:r>
            <a:r>
              <a:rPr lang="de-DE" sz="1800" dirty="0" smtClean="0"/>
              <a:t> für alle </a:t>
            </a:r>
            <a:r>
              <a:rPr lang="de-DE" sz="1800" dirty="0" err="1" smtClean="0"/>
              <a:t>files</a:t>
            </a:r>
            <a:r>
              <a:rPr lang="de-DE" sz="1800" dirty="0" smtClean="0"/>
              <a:t> der Variable cli im Projekt obs4MIPs:  </a:t>
            </a:r>
          </a:p>
          <a:p>
            <a:pPr marL="457200" lvl="1" indent="0">
              <a:buNone/>
            </a:pPr>
            <a:r>
              <a:rPr lang="de-DE" sz="1800" dirty="0" smtClean="0">
                <a:hlinkClick r:id="rId3"/>
              </a:rPr>
              <a:t>https</a:t>
            </a:r>
            <a:r>
              <a:rPr lang="de-DE" sz="1800" dirty="0">
                <a:hlinkClick r:id="rId3"/>
              </a:rPr>
              <a:t>://</a:t>
            </a:r>
            <a:r>
              <a:rPr lang="de-DE" sz="1800" dirty="0" smtClean="0">
                <a:hlinkClick r:id="rId3"/>
              </a:rPr>
              <a:t>esgf-data.dkrz.de/esg-search/wget?project=obs4MIPs&amp;variable=cli</a:t>
            </a:r>
            <a:endParaRPr lang="de-DE" sz="1800" dirty="0"/>
          </a:p>
          <a:p>
            <a:r>
              <a:rPr lang="de-DE" sz="2200" b="1" dirty="0" smtClean="0"/>
              <a:t>Globus </a:t>
            </a:r>
            <a:r>
              <a:rPr lang="de-DE" sz="2200" b="1" dirty="0" err="1" smtClean="0"/>
              <a:t>gridftp</a:t>
            </a:r>
            <a:r>
              <a:rPr lang="de-DE" sz="2200" b="1" dirty="0" smtClean="0"/>
              <a:t> Datenzugriff:</a:t>
            </a:r>
          </a:p>
          <a:p>
            <a:pPr lvl="1"/>
            <a:r>
              <a:rPr lang="de-DE" sz="1800" dirty="0" smtClean="0"/>
              <a:t>Voraussetzung: lokale </a:t>
            </a:r>
            <a:r>
              <a:rPr lang="de-DE" sz="1800" dirty="0" err="1" smtClean="0"/>
              <a:t>gridftp</a:t>
            </a:r>
            <a:r>
              <a:rPr lang="de-DE" sz="1800" dirty="0" smtClean="0"/>
              <a:t> Installation 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pPr marL="457200" lvl="1" indent="0">
              <a:buNone/>
            </a:pPr>
            <a:r>
              <a:rPr lang="en-US" sz="1300" dirty="0"/>
              <a:t>$ </a:t>
            </a:r>
            <a:r>
              <a:rPr lang="en-US" sz="1300" dirty="0" err="1"/>
              <a:t>myproxy</a:t>
            </a:r>
            <a:r>
              <a:rPr lang="en-US" sz="1300" dirty="0"/>
              <a:t>-logon -s esgf-data.dkrz.de -l &lt;</a:t>
            </a:r>
            <a:r>
              <a:rPr lang="en-US" sz="1300" dirty="0" err="1"/>
              <a:t>user_id</a:t>
            </a:r>
            <a:r>
              <a:rPr lang="en-US" sz="1300" dirty="0"/>
              <a:t>&gt; -b -T -t 72 </a:t>
            </a:r>
            <a:r>
              <a:rPr lang="en-US" sz="1300" dirty="0" smtClean="0"/>
              <a:t>–o ~/.</a:t>
            </a:r>
            <a:r>
              <a:rPr lang="en-US" sz="1300" dirty="0" err="1"/>
              <a:t>esg</a:t>
            </a:r>
            <a:r>
              <a:rPr lang="en-US" sz="1300" dirty="0"/>
              <a:t>/</a:t>
            </a:r>
            <a:r>
              <a:rPr lang="en-US" sz="1300" dirty="0" err="1"/>
              <a:t>credentials.pem</a:t>
            </a:r>
            <a:endParaRPr lang="en-US" sz="1300" dirty="0"/>
          </a:p>
          <a:p>
            <a:pPr marL="457200" lvl="1" indent="0">
              <a:buNone/>
            </a:pPr>
            <a:endParaRPr lang="en-US" sz="1300" dirty="0"/>
          </a:p>
          <a:p>
            <a:pPr marL="457200" lvl="1" indent="0">
              <a:buNone/>
            </a:pPr>
            <a:r>
              <a:rPr lang="en-US" sz="1300" dirty="0"/>
              <a:t>$ export X509_USER_PROXY=~/.</a:t>
            </a:r>
            <a:r>
              <a:rPr lang="en-US" sz="1300" dirty="0" err="1"/>
              <a:t>esg</a:t>
            </a:r>
            <a:r>
              <a:rPr lang="en-US" sz="1300" dirty="0"/>
              <a:t>/</a:t>
            </a:r>
            <a:r>
              <a:rPr lang="en-US" sz="1300" dirty="0" err="1"/>
              <a:t>credentials.pem</a:t>
            </a:r>
            <a:r>
              <a:rPr lang="en-US" sz="1300" dirty="0"/>
              <a:t> &amp;&amp; </a:t>
            </a:r>
            <a:r>
              <a:rPr lang="en-US" sz="1300" dirty="0" smtClean="0"/>
              <a:t>export X509_CERT_DIR</a:t>
            </a:r>
            <a:r>
              <a:rPr lang="en-US" sz="1300" dirty="0"/>
              <a:t>=~/.</a:t>
            </a:r>
            <a:r>
              <a:rPr lang="en-US" sz="1300" dirty="0" err="1"/>
              <a:t>esg</a:t>
            </a:r>
            <a:r>
              <a:rPr lang="en-US" sz="1300" dirty="0"/>
              <a:t>/certificates</a:t>
            </a:r>
          </a:p>
          <a:p>
            <a:pPr marL="457200" lvl="1" indent="0">
              <a:buNone/>
            </a:pPr>
            <a:endParaRPr lang="en-US" sz="1300" dirty="0"/>
          </a:p>
          <a:p>
            <a:pPr marL="457200" lvl="1" indent="0">
              <a:buNone/>
            </a:pPr>
            <a:r>
              <a:rPr lang="en-US" sz="1300" dirty="0"/>
              <a:t>$ </a:t>
            </a:r>
            <a:r>
              <a:rPr lang="en-US" sz="1300" dirty="0" err="1"/>
              <a:t>globus</a:t>
            </a:r>
            <a:r>
              <a:rPr lang="en-US" sz="1300" dirty="0"/>
              <a:t>-</a:t>
            </a:r>
            <a:r>
              <a:rPr lang="en-US" sz="1300" dirty="0" err="1"/>
              <a:t>url</a:t>
            </a:r>
            <a:r>
              <a:rPr lang="en-US" sz="1300" dirty="0"/>
              <a:t>-copy -</a:t>
            </a:r>
            <a:r>
              <a:rPr lang="en-US" sz="1300" dirty="0" err="1"/>
              <a:t>nodcau</a:t>
            </a:r>
            <a:r>
              <a:rPr lang="en-US" sz="1300" dirty="0"/>
              <a:t> </a:t>
            </a:r>
            <a:r>
              <a:rPr lang="en-US" sz="1300" dirty="0" smtClean="0"/>
              <a:t>–</a:t>
            </a:r>
            <a:r>
              <a:rPr lang="en-US" sz="1300" dirty="0" err="1" smtClean="0"/>
              <a:t>dbg</a:t>
            </a:r>
            <a:r>
              <a:rPr lang="en-US" sz="1300" dirty="0" smtClean="0"/>
              <a:t> gsiftp</a:t>
            </a:r>
            <a:r>
              <a:rPr lang="en-US" sz="1300" dirty="0"/>
              <a:t>://esgf1.dkrz.de:2811//</a:t>
            </a:r>
            <a:r>
              <a:rPr lang="en-US" sz="1300" dirty="0" smtClean="0"/>
              <a:t>cmip5/cmip5/output1/MPI-M/MPI-ESM-P/1pctCO2/mon/land/Lmon/r1i1p1/v20120315/c4PftFrac/c4PftFrac_Lmon_MPI-ESM P_1pctCO2_r1i1p1_185001-198912.nc    /tmp/test.nc</a:t>
            </a:r>
            <a:endParaRPr lang="en-US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 : ESGF am DKRZ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ESGF: kurzer Überblick über Architektur und Dienste</a:t>
            </a: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Die DKRZ ESGF Infrastruktur</a:t>
            </a: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ESGF Datenknoten: Installation, Support</a:t>
            </a: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Der DKRZ CMIP Datenpool</a:t>
            </a:r>
          </a:p>
          <a:p>
            <a:pPr marL="457200" lvl="1" indent="0">
              <a:buNone/>
            </a:pPr>
            <a:endParaRPr lang="de-DE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Werkzeuge für die Kommando-Zeile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472608"/>
          </a:xfrm>
        </p:spPr>
        <p:txBody>
          <a:bodyPr>
            <a:normAutofit lnSpcReduction="10000"/>
          </a:bodyPr>
          <a:lstStyle/>
          <a:p>
            <a:r>
              <a:rPr lang="de-DE" sz="2000" b="1" dirty="0" err="1"/>
              <a:t>e</a:t>
            </a:r>
            <a:r>
              <a:rPr lang="de-DE" sz="2000" b="1" dirty="0" err="1" smtClean="0"/>
              <a:t>sgf-pyclient</a:t>
            </a:r>
            <a:r>
              <a:rPr lang="de-DE" sz="2000" b="1" dirty="0" smtClean="0"/>
              <a:t>:</a:t>
            </a:r>
            <a:r>
              <a:rPr lang="de-DE" sz="1800" dirty="0" smtClean="0"/>
              <a:t> ein </a:t>
            </a:r>
            <a:r>
              <a:rPr lang="de-DE" sz="1800" dirty="0" err="1" smtClean="0"/>
              <a:t>python</a:t>
            </a:r>
            <a:r>
              <a:rPr lang="de-DE" sz="1800" dirty="0" smtClean="0"/>
              <a:t> </a:t>
            </a:r>
            <a:r>
              <a:rPr lang="de-DE" sz="1800" dirty="0" err="1" smtClean="0"/>
              <a:t>client</a:t>
            </a:r>
            <a:r>
              <a:rPr lang="de-DE" sz="1800" dirty="0" smtClean="0"/>
              <a:t> zur Suche in ESGF</a:t>
            </a:r>
          </a:p>
          <a:p>
            <a:pPr lvl="1"/>
            <a:r>
              <a:rPr lang="de-DE" sz="1800" dirty="0" smtClean="0"/>
              <a:t>Nutzt das ESGF </a:t>
            </a:r>
            <a:r>
              <a:rPr lang="de-DE" sz="1800" dirty="0"/>
              <a:t>Search </a:t>
            </a:r>
            <a:r>
              <a:rPr lang="de-DE" sz="1800" dirty="0" smtClean="0"/>
              <a:t>API</a:t>
            </a:r>
          </a:p>
          <a:p>
            <a:pPr lvl="1"/>
            <a:r>
              <a:rPr lang="de-DE" sz="1800" dirty="0" smtClean="0"/>
              <a:t>Installation: </a:t>
            </a:r>
            <a:r>
              <a:rPr lang="de-DE" sz="1800" dirty="0" err="1" smtClean="0"/>
              <a:t>pip</a:t>
            </a:r>
            <a:r>
              <a:rPr lang="de-DE" sz="1800" dirty="0" smtClean="0"/>
              <a:t> </a:t>
            </a:r>
            <a:r>
              <a:rPr lang="de-DE" sz="1800" dirty="0" err="1" smtClean="0"/>
              <a:t>install</a:t>
            </a:r>
            <a:r>
              <a:rPr lang="de-DE" sz="1800" dirty="0" smtClean="0"/>
              <a:t> </a:t>
            </a:r>
            <a:r>
              <a:rPr lang="de-DE" sz="1800" dirty="0" err="1" smtClean="0"/>
              <a:t>esgf-pyclient</a:t>
            </a:r>
            <a:endParaRPr lang="de-DE" sz="1800" dirty="0" smtClean="0"/>
          </a:p>
          <a:p>
            <a:pPr lvl="1"/>
            <a:r>
              <a:rPr lang="de-DE" sz="1800" dirty="0" err="1" smtClean="0"/>
              <a:t>Github</a:t>
            </a:r>
            <a:r>
              <a:rPr lang="de-DE" sz="1800" dirty="0"/>
              <a:t>: </a:t>
            </a:r>
            <a:r>
              <a:rPr lang="de-DE" sz="1800" dirty="0">
                <a:hlinkClick r:id="rId2"/>
              </a:rPr>
              <a:t>https://</a:t>
            </a:r>
            <a:r>
              <a:rPr lang="de-DE" sz="1800" dirty="0" smtClean="0">
                <a:hlinkClick r:id="rId2"/>
              </a:rPr>
              <a:t>github.com/ESGF/esgf-pyclient</a:t>
            </a:r>
            <a:r>
              <a:rPr lang="de-DE" sz="1800" dirty="0" smtClean="0"/>
              <a:t> </a:t>
            </a:r>
          </a:p>
          <a:p>
            <a:pPr lvl="1"/>
            <a:r>
              <a:rPr lang="de-DE" sz="1800" dirty="0" smtClean="0"/>
              <a:t>Doku: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://esgf-pyclient.readthedocs.io/en/latest/</a:t>
            </a:r>
            <a:r>
              <a:rPr lang="en-US" sz="1800" dirty="0"/>
              <a:t> </a:t>
            </a:r>
          </a:p>
          <a:p>
            <a:pPr lvl="1"/>
            <a:endParaRPr lang="de-DE" sz="1800" dirty="0"/>
          </a:p>
          <a:p>
            <a:r>
              <a:rPr lang="de-DE" sz="2000" b="1" dirty="0" err="1"/>
              <a:t>s</a:t>
            </a:r>
            <a:r>
              <a:rPr lang="de-DE" sz="2000" b="1" dirty="0" err="1" smtClean="0"/>
              <a:t>ynda</a:t>
            </a:r>
            <a:r>
              <a:rPr lang="de-DE" sz="2000" b="1" dirty="0" smtClean="0"/>
              <a:t>:</a:t>
            </a:r>
            <a:r>
              <a:rPr lang="de-DE" sz="1800" dirty="0" smtClean="0"/>
              <a:t> ein Werkzeug zum </a:t>
            </a:r>
            <a:r>
              <a:rPr lang="de-DE" sz="1800" dirty="0" err="1" smtClean="0"/>
              <a:t>download</a:t>
            </a:r>
            <a:r>
              <a:rPr lang="de-DE" sz="1800" dirty="0" smtClean="0"/>
              <a:t> (und der Synchronisation) von </a:t>
            </a:r>
            <a:r>
              <a:rPr lang="de-DE" sz="1800" dirty="0" err="1" smtClean="0"/>
              <a:t>grossen</a:t>
            </a:r>
            <a:r>
              <a:rPr lang="de-DE" sz="1800" dirty="0" smtClean="0"/>
              <a:t> ESGF Datenbeständen</a:t>
            </a:r>
          </a:p>
          <a:p>
            <a:pPr lvl="1"/>
            <a:r>
              <a:rPr lang="de-DE" sz="1800" dirty="0" smtClean="0"/>
              <a:t>Nutzt </a:t>
            </a:r>
            <a:r>
              <a:rPr lang="de-DE" sz="1800" dirty="0" err="1" smtClean="0"/>
              <a:t>esgf-pyclient</a:t>
            </a:r>
            <a:r>
              <a:rPr lang="de-DE" sz="1800" dirty="0" smtClean="0"/>
              <a:t> zur Datensuche und unterstützt http und </a:t>
            </a:r>
            <a:r>
              <a:rPr lang="de-DE" sz="1800" dirty="0" err="1" smtClean="0"/>
              <a:t>gridftp</a:t>
            </a:r>
            <a:r>
              <a:rPr lang="de-DE" sz="1800" dirty="0" smtClean="0"/>
              <a:t> für den Datendownload</a:t>
            </a:r>
          </a:p>
          <a:p>
            <a:pPr lvl="1"/>
            <a:r>
              <a:rPr lang="de-DE" sz="1800" dirty="0" err="1" smtClean="0"/>
              <a:t>Github</a:t>
            </a:r>
            <a:r>
              <a:rPr lang="de-DE" sz="1800" dirty="0"/>
              <a:t>: </a:t>
            </a:r>
            <a:r>
              <a:rPr lang="de-DE" sz="1800" dirty="0">
                <a:hlinkClick r:id="rId4"/>
              </a:rPr>
              <a:t>https://</a:t>
            </a:r>
            <a:r>
              <a:rPr lang="de-DE" sz="1800" dirty="0" smtClean="0">
                <a:hlinkClick r:id="rId4"/>
              </a:rPr>
              <a:t>github.com/Prodiguer/synda</a:t>
            </a:r>
            <a:r>
              <a:rPr lang="de-DE" sz="1800" dirty="0" smtClean="0"/>
              <a:t> </a:t>
            </a:r>
          </a:p>
          <a:p>
            <a:pPr lvl="1"/>
            <a:r>
              <a:rPr lang="de-DE" sz="1800" dirty="0" smtClean="0"/>
              <a:t>Installation: </a:t>
            </a:r>
            <a:r>
              <a:rPr lang="de-DE" sz="1800" dirty="0" err="1" smtClean="0"/>
              <a:t>source</a:t>
            </a:r>
            <a:r>
              <a:rPr lang="de-DE" sz="1800" dirty="0" smtClean="0"/>
              <a:t>, </a:t>
            </a:r>
            <a:r>
              <a:rPr lang="de-DE" sz="1800" dirty="0" err="1" smtClean="0"/>
              <a:t>rpm</a:t>
            </a:r>
            <a:r>
              <a:rPr lang="de-DE" sz="1800" dirty="0" smtClean="0"/>
              <a:t>, </a:t>
            </a:r>
            <a:r>
              <a:rPr lang="de-DE" sz="1800" dirty="0" err="1" smtClean="0"/>
              <a:t>docker</a:t>
            </a:r>
            <a:endParaRPr lang="de-DE" sz="1800" dirty="0" smtClean="0"/>
          </a:p>
          <a:p>
            <a:pPr marL="457200" lvl="1" indent="0">
              <a:buNone/>
            </a:pPr>
            <a:endParaRPr lang="de-DE" sz="1800" dirty="0" smtClean="0"/>
          </a:p>
          <a:p>
            <a:r>
              <a:rPr lang="de-DE" sz="1900" b="1" dirty="0" smtClean="0">
                <a:sym typeface="Wingdings" panose="05000000000000000000" pitchFamily="2" charset="2"/>
              </a:rPr>
              <a:t>Direkter Datenzugriff über </a:t>
            </a:r>
            <a:r>
              <a:rPr lang="de-DE" sz="1900" b="1" dirty="0" err="1" smtClean="0">
                <a:sym typeface="Wingdings" panose="05000000000000000000" pitchFamily="2" charset="2"/>
              </a:rPr>
              <a:t>opendap</a:t>
            </a:r>
            <a:r>
              <a:rPr lang="de-DE" sz="1900" b="1" dirty="0" smtClean="0">
                <a:sym typeface="Wingdings" panose="05000000000000000000" pitchFamily="2" charset="2"/>
              </a:rPr>
              <a:t> (</a:t>
            </a:r>
            <a:r>
              <a:rPr lang="de-DE" sz="1900" b="1" dirty="0" err="1" smtClean="0">
                <a:sym typeface="Wingdings" panose="05000000000000000000" pitchFamily="2" charset="2"/>
              </a:rPr>
              <a:t>cdo</a:t>
            </a:r>
            <a:r>
              <a:rPr lang="de-DE" sz="1900" b="1" dirty="0" smtClean="0">
                <a:sym typeface="Wingdings" panose="05000000000000000000" pitchFamily="2" charset="2"/>
              </a:rPr>
              <a:t>, </a:t>
            </a:r>
            <a:r>
              <a:rPr lang="de-DE" sz="1900" b="1" dirty="0" err="1" smtClean="0">
                <a:sym typeface="Wingdings" panose="05000000000000000000" pitchFamily="2" charset="2"/>
              </a:rPr>
              <a:t>ncdump</a:t>
            </a:r>
            <a:r>
              <a:rPr lang="de-DE" sz="1900" b="1" dirty="0" smtClean="0">
                <a:sym typeface="Wingdings" panose="05000000000000000000" pitchFamily="2" charset="2"/>
              </a:rPr>
              <a:t>, netcdf4) </a:t>
            </a:r>
          </a:p>
          <a:p>
            <a:pPr lvl="1"/>
            <a:r>
              <a:rPr lang="de-DE" sz="1800" dirty="0" smtClean="0">
                <a:sym typeface="Wingdings" panose="05000000000000000000" pitchFamily="2" charset="2"/>
                <a:hlinkClick r:id="rId5"/>
              </a:rPr>
              <a:t>https</a:t>
            </a:r>
            <a:r>
              <a:rPr lang="de-DE" sz="1800" dirty="0">
                <a:sym typeface="Wingdings" panose="05000000000000000000" pitchFamily="2" charset="2"/>
                <a:hlinkClick r:id="rId5"/>
              </a:rPr>
              <a:t>://</a:t>
            </a:r>
            <a:r>
              <a:rPr lang="de-DE" sz="1800" dirty="0" smtClean="0">
                <a:sym typeface="Wingdings" panose="05000000000000000000" pitchFamily="2" charset="2"/>
                <a:hlinkClick r:id="rId5"/>
              </a:rPr>
              <a:t>www.earthsystemcog.org/projects/cog/doc/opendap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1"/>
            <a:r>
              <a:rPr lang="de-DE" sz="1800" dirty="0" err="1" smtClean="0">
                <a:sym typeface="Wingdings" panose="05000000000000000000" pitchFamily="2" charset="2"/>
              </a:rPr>
              <a:t>Ipython</a:t>
            </a:r>
            <a:r>
              <a:rPr lang="de-DE" sz="1800" dirty="0" smtClean="0">
                <a:sym typeface="Wingdings" panose="05000000000000000000" pitchFamily="2" charset="2"/>
              </a:rPr>
              <a:t> Tutorial </a:t>
            </a:r>
            <a:r>
              <a:rPr lang="de-DE" sz="1800" dirty="0" err="1" smtClean="0">
                <a:sym typeface="Wingdings" panose="05000000000000000000" pitchFamily="2" charset="2"/>
              </a:rPr>
              <a:t>notebook</a:t>
            </a:r>
            <a:r>
              <a:rPr lang="de-DE" sz="1800" dirty="0">
                <a:sym typeface="Wingdings" panose="05000000000000000000" pitchFamily="2" charset="2"/>
              </a:rPr>
              <a:t>:  </a:t>
            </a:r>
            <a:r>
              <a:rPr lang="de-DE" sz="1800" dirty="0">
                <a:sym typeface="Wingdings" panose="05000000000000000000" pitchFamily="2" charset="2"/>
                <a:hlinkClick r:id="rId6"/>
              </a:rPr>
              <a:t>https://</a:t>
            </a:r>
            <a:r>
              <a:rPr lang="de-DE" sz="1800" dirty="0" smtClean="0">
                <a:sym typeface="Wingdings" panose="05000000000000000000" pitchFamily="2" charset="2"/>
                <a:hlinkClick r:id="rId6"/>
              </a:rPr>
              <a:t>github.com/cehbrecht/demo-notebooks/blob/master/esgf-opendap.ipynb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Gut zu wissen: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Links:  </a:t>
            </a:r>
          </a:p>
          <a:p>
            <a:r>
              <a:rPr lang="de-DE" sz="2000" dirty="0" smtClean="0"/>
              <a:t>User </a:t>
            </a:r>
            <a:r>
              <a:rPr lang="de-DE" sz="2000" dirty="0"/>
              <a:t>Tutorials: </a:t>
            </a:r>
            <a:r>
              <a:rPr lang="de-DE" sz="2000" dirty="0">
                <a:hlinkClick r:id="rId2"/>
              </a:rPr>
              <a:t>https://</a:t>
            </a:r>
            <a:r>
              <a:rPr lang="de-DE" sz="2000" dirty="0" smtClean="0">
                <a:hlinkClick r:id="rId2"/>
              </a:rPr>
              <a:t>www.earthsystemcog.org/projects/cog/tutorials_web</a:t>
            </a:r>
            <a:endParaRPr lang="de-DE" sz="2000" dirty="0" smtClean="0"/>
          </a:p>
          <a:p>
            <a:r>
              <a:rPr lang="de-DE" sz="2000" dirty="0"/>
              <a:t>FAQs: </a:t>
            </a:r>
            <a:r>
              <a:rPr lang="de-DE" sz="2000" dirty="0">
                <a:hlinkClick r:id="rId3"/>
              </a:rPr>
              <a:t>https://</a:t>
            </a:r>
            <a:r>
              <a:rPr lang="de-DE" sz="2000" dirty="0" smtClean="0">
                <a:hlinkClick r:id="rId3"/>
              </a:rPr>
              <a:t>www.earthsystemcog.org/projects/cog/doc/esgf/faq/general</a:t>
            </a:r>
            <a:r>
              <a:rPr lang="de-DE" sz="2000" dirty="0" smtClean="0"/>
              <a:t> Support: esgf_user@llnl.gov 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Kontakt:</a:t>
            </a:r>
          </a:p>
          <a:p>
            <a:r>
              <a:rPr lang="de-DE" sz="2000" dirty="0" smtClean="0"/>
              <a:t>Allgemeine Nutzeranfragen: </a:t>
            </a:r>
            <a:r>
              <a:rPr lang="de-DE" sz="2000" dirty="0" smtClean="0">
                <a:hlinkClick r:id="rId4"/>
              </a:rPr>
              <a:t>esgf-user@lists.llnl.gov</a:t>
            </a:r>
            <a:r>
              <a:rPr lang="de-DE" sz="2000" dirty="0" smtClean="0"/>
              <a:t> </a:t>
            </a:r>
          </a:p>
          <a:p>
            <a:r>
              <a:rPr lang="de-DE" sz="2000" dirty="0" smtClean="0"/>
              <a:t>DKRZ ESGF Anfragen: </a:t>
            </a:r>
            <a:r>
              <a:rPr lang="de-DE" sz="2000" dirty="0" smtClean="0">
                <a:hlinkClick r:id="rId5"/>
              </a:rPr>
              <a:t>esgf@dkrz.de</a:t>
            </a:r>
            <a:endParaRPr lang="de-DE" sz="2000" dirty="0" smtClean="0"/>
          </a:p>
          <a:p>
            <a:r>
              <a:rPr lang="de-DE" sz="2000" dirty="0" smtClean="0"/>
              <a:t>DKRZ ESGF Datenpublikations-anfragen: </a:t>
            </a:r>
            <a:r>
              <a:rPr lang="de-DE" sz="2000" dirty="0" smtClean="0">
                <a:hlinkClick r:id="rId6"/>
              </a:rPr>
              <a:t>esgf-publishing@dkrz.de</a:t>
            </a:r>
            <a:r>
              <a:rPr lang="de-DE" sz="2000" dirty="0" smtClean="0"/>
              <a:t> 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 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PID </a:t>
            </a:r>
          </a:p>
          <a:p>
            <a:r>
              <a:rPr lang="de-DE" dirty="0" smtClean="0"/>
              <a:t>Errata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155208" y="4728101"/>
            <a:ext cx="3881288" cy="1581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4728100"/>
            <a:ext cx="4860032" cy="1869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Zylinder 7"/>
          <p:cNvSpPr/>
          <p:nvPr/>
        </p:nvSpPr>
        <p:spPr>
          <a:xfrm>
            <a:off x="2297228" y="951226"/>
            <a:ext cx="5818496" cy="2975921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88490"/>
              </p:ext>
            </p:extLst>
          </p:nvPr>
        </p:nvGraphicFramePr>
        <p:xfrm>
          <a:off x="2843808" y="1505053"/>
          <a:ext cx="5040560" cy="216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8"/>
                <a:gridCol w="3528392"/>
              </a:tblGrid>
              <a:tr h="308228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Key</a:t>
                      </a:r>
                      <a:endParaRPr lang="de-DE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Value</a:t>
                      </a:r>
                      <a:endParaRPr lang="de-DE" sz="1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URL</a:t>
                      </a:r>
                      <a:endParaRPr lang="de-DE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http://bmbf-ipcc-ar5.dkrz.de/thredds/fileServer/obs4MIPs/observations/FUB-DWD/Obs-SSMI-MERIS/obs/mon/atmos/prw/prwErr_SSMI-MERIS_L3_v1-00_200301-200812.nc </a:t>
                      </a:r>
                      <a:endParaRPr lang="de-DE" sz="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DRS </a:t>
                      </a:r>
                      <a:r>
                        <a:rPr lang="de-DE" sz="800" dirty="0" err="1" smtClean="0"/>
                        <a:t>name</a:t>
                      </a:r>
                      <a:endParaRPr lang="de-DE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prwErr_SSMI-MERIS_L3_v1-00_200301-200812.nc </a:t>
                      </a:r>
                      <a:endParaRPr lang="de-DE" sz="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800" dirty="0" err="1" smtClean="0"/>
                        <a:t>Publication</a:t>
                      </a:r>
                      <a:r>
                        <a:rPr lang="de-DE" sz="800" dirty="0" smtClean="0"/>
                        <a:t> </a:t>
                      </a:r>
                      <a:r>
                        <a:rPr lang="de-DE" sz="800" dirty="0" err="1" smtClean="0"/>
                        <a:t>date</a:t>
                      </a:r>
                      <a:endParaRPr lang="de-DE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2014-06-16</a:t>
                      </a:r>
                      <a:endParaRPr lang="de-DE" sz="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800" dirty="0" err="1" smtClean="0"/>
                        <a:t>Checksum</a:t>
                      </a:r>
                      <a:r>
                        <a:rPr lang="de-DE" sz="800" dirty="0" smtClean="0"/>
                        <a:t> (MD5)</a:t>
                      </a:r>
                      <a:endParaRPr lang="de-DE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F49ee38e24e819b5d04c534f6ed7b375</a:t>
                      </a:r>
                      <a:endParaRPr lang="de-DE" sz="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Size</a:t>
                      </a:r>
                      <a:endParaRPr lang="de-DE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50989760</a:t>
                      </a:r>
                    </a:p>
                  </a:txBody>
                  <a:tcPr marT="34290" marB="34290"/>
                </a:tc>
              </a:tr>
              <a:tr h="305152">
                <a:tc>
                  <a:txBody>
                    <a:bodyPr/>
                    <a:lstStyle/>
                    <a:p>
                      <a:r>
                        <a:rPr lang="de-DE" sz="800" smtClean="0"/>
                        <a:t>Parent</a:t>
                      </a:r>
                      <a:endParaRPr lang="de-DE" sz="8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10876/ESGF/4ee9d37b-6454-44bf-b3ef-e738b2ecedb4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764303" y="1190843"/>
            <a:ext cx="454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File: 10876/ESGF/a9b1bfbc-4b73-4295-8ed6-6b586bf1be02</a:t>
            </a:r>
            <a:endParaRPr lang="de-DE" sz="14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Vorteile der PID Verwendung: </a:t>
            </a:r>
            <a:endParaRPr lang="de-DE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37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1904" y="334212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Nutzer mit</a:t>
            </a:r>
          </a:p>
          <a:p>
            <a:r>
              <a:rPr lang="de-DE" b="1" dirty="0" smtClean="0"/>
              <a:t>CMIP6 </a:t>
            </a:r>
            <a:r>
              <a:rPr lang="de-DE" b="1" dirty="0" err="1" smtClean="0"/>
              <a:t>files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7416330" y="3941969"/>
            <a:ext cx="147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Werkzeuge / Tools</a:t>
            </a:r>
            <a:endParaRPr lang="de-DE" b="1" dirty="0"/>
          </a:p>
        </p:txBody>
      </p:sp>
      <p:sp>
        <p:nvSpPr>
          <p:cNvPr id="15" name="Ellipse 14"/>
          <p:cNvSpPr/>
          <p:nvPr/>
        </p:nvSpPr>
        <p:spPr>
          <a:xfrm>
            <a:off x="3563888" y="3665293"/>
            <a:ext cx="1512168" cy="876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PID</a:t>
            </a:r>
          </a:p>
          <a:p>
            <a:pPr algn="ctr"/>
            <a:r>
              <a:rPr lang="de-DE" dirty="0" err="1" smtClean="0"/>
              <a:t>Resolver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547664" y="4129657"/>
            <a:ext cx="1499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hdl:21.14100/&lt;</a:t>
            </a:r>
            <a:r>
              <a:rPr lang="de-DE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uuid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</a:p>
        </p:txBody>
      </p:sp>
      <p:cxnSp>
        <p:nvCxnSpPr>
          <p:cNvPr id="17" name="Gerade Verbindung mit Pfeil 16"/>
          <p:cNvCxnSpPr>
            <a:endCxn id="15" idx="2"/>
          </p:cNvCxnSpPr>
          <p:nvPr/>
        </p:nvCxnSpPr>
        <p:spPr>
          <a:xfrm>
            <a:off x="1475656" y="3717032"/>
            <a:ext cx="2088232" cy="386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5084780" y="4129657"/>
            <a:ext cx="2235678" cy="7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7" idx="0"/>
          </p:cNvCxnSpPr>
          <p:nvPr/>
        </p:nvCxnSpPr>
        <p:spPr>
          <a:xfrm flipH="1">
            <a:off x="2430016" y="4357454"/>
            <a:ext cx="1300852" cy="370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5036303" y="4357454"/>
            <a:ext cx="1157592" cy="328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42045" y="4717785"/>
            <a:ext cx="503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Landing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mit Kontextinformationen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Neuere, frühere Versionen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Replikate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Kollektionen (Zeitserien, Experimente,..)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23875" y="5918114"/>
            <a:ext cx="503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Zusatzinformationen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Errata, ..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5206477" y="4799554"/>
            <a:ext cx="3830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Automatisierte Konsistenzprüfungen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Ort, Technologie unabhängige Datenverwaltung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Replikation, …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 flipH="1" flipV="1">
            <a:off x="8115724" y="3212977"/>
            <a:ext cx="416716" cy="216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www.pcdoctorwi.com/wpimages/wpb8e29707_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93" y="3435102"/>
            <a:ext cx="593703" cy="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PIDs für die Verknüpfung von Daten-Objekten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96319"/>
            <a:ext cx="7529112" cy="32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CMIP6 PID landing page</a:t>
            </a:r>
            <a:endParaRPr lang="de-DE" dirty="0"/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442CE7-75D8-4B0E-B235-EC8EE16A1F7F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8" name="Datumsplatzhalter 4"/>
          <p:cNvSpPr txBox="1">
            <a:spLocks/>
          </p:cNvSpPr>
          <p:nvPr/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228184" y="16288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landing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Dienst am DKRZ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" y="980728"/>
            <a:ext cx="6221547" cy="284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267744" y="125395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Obs4Mips </a:t>
            </a:r>
            <a:r>
              <a:rPr lang="de-DE" sz="1200" dirty="0" err="1" smtClean="0"/>
              <a:t>example</a:t>
            </a:r>
            <a:r>
              <a:rPr lang="de-DE" sz="1200" dirty="0" smtClean="0"/>
              <a:t>: </a:t>
            </a:r>
            <a:r>
              <a:rPr lang="de-DE" sz="1200" dirty="0" smtClean="0">
                <a:hlinkClick r:id="rId3"/>
              </a:rPr>
              <a:t>http</a:t>
            </a:r>
            <a:r>
              <a:rPr lang="de-DE" sz="1200" dirty="0">
                <a:hlinkClick r:id="rId3"/>
              </a:rPr>
              <a:t>://esgf-data.dkrz.de/search/esgf-dkrz/?</a:t>
            </a:r>
            <a:r>
              <a:rPr lang="de-DE" sz="1200" dirty="0" smtClean="0">
                <a:hlinkClick r:id="rId3"/>
              </a:rPr>
              <a:t>project=obs4MIPs&amp;institute=FUB-DWD&amp;source_id=SSMI-MERIS&amp;variable=prw&amp;time_frequency=mon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" y="2811310"/>
            <a:ext cx="4841857" cy="373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42" y="1844823"/>
            <a:ext cx="4788236" cy="460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51"/>
            <a:ext cx="9144000" cy="6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PIDs für persönliche Kollektionen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" y="908720"/>
            <a:ext cx="906216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5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2677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dirty="0" smtClean="0"/>
              <a:t>????? ESGF Publikation neuer Versionen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1520" y="1052736"/>
            <a:ext cx="8568952" cy="16561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5pPr>
            <a:lvl6pPr marL="26289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3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05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 smtClean="0"/>
              <a:t>CMIP6 Neuerung: werden Daten durch neue Versionen ersetzt ist die Angabe von „Errata“ Informationen </a:t>
            </a:r>
            <a:r>
              <a:rPr lang="de-DE" b="1" dirty="0" smtClean="0"/>
              <a:t>erforderlich</a:t>
            </a:r>
          </a:p>
          <a:p>
            <a:pPr lvl="1"/>
            <a:r>
              <a:rPr lang="de-DE" dirty="0" smtClean="0"/>
              <a:t>Die Eingabe und Verwaltung von Errata Informationen wird zentral unterstützt </a:t>
            </a:r>
          </a:p>
          <a:p>
            <a:pPr lvl="1"/>
            <a:r>
              <a:rPr lang="de-DE" dirty="0" smtClean="0"/>
              <a:t>Errata Information sind im ESGF Datenportal sichtbar und </a:t>
            </a:r>
            <a:r>
              <a:rPr lang="de-DE" dirty="0" err="1" smtClean="0"/>
              <a:t>suchbar</a:t>
            </a:r>
            <a:endParaRPr lang="de-DE" dirty="0"/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442CE7-75D8-4B0E-B235-EC8EE16A1F7F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9" name="Datumsplatzhalter 4"/>
          <p:cNvSpPr txBox="1">
            <a:spLocks/>
          </p:cNvSpPr>
          <p:nvPr/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" y="2391624"/>
            <a:ext cx="6817013" cy="4352448"/>
          </a:xfrm>
          <a:prstGeom prst="rect">
            <a:avLst/>
          </a:prstGeom>
        </p:spPr>
      </p:pic>
      <p:pic>
        <p:nvPicPr>
          <p:cNvPr id="11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83" y="2756693"/>
            <a:ext cx="1930217" cy="35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0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72" y="2835070"/>
            <a:ext cx="5905246" cy="36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dirty="0" smtClean="0"/>
              <a:t>Die Earth System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Federation</a:t>
            </a:r>
            <a:r>
              <a:rPr lang="de-DE" dirty="0" smtClean="0"/>
              <a:t> (ESGF)</a:t>
            </a:r>
            <a:endParaRPr lang="de-DE" dirty="0"/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442CE7-75D8-4B0E-B235-EC8EE16A1F7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Datumsplatzhalter 4"/>
          <p:cNvSpPr txBox="1">
            <a:spLocks/>
          </p:cNvSpPr>
          <p:nvPr/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268280" y="2802579"/>
            <a:ext cx="5959904" cy="1676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 flipV="1">
            <a:off x="3025475" y="2708920"/>
            <a:ext cx="3922791" cy="931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130600" y="3916677"/>
            <a:ext cx="4302383" cy="1961170"/>
            <a:chOff x="230667" y="2752281"/>
            <a:chExt cx="8897145" cy="3718009"/>
          </a:xfrm>
        </p:grpSpPr>
        <p:pic>
          <p:nvPicPr>
            <p:cNvPr id="13" name="Picture 4" descr="DOE_icon.tif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6" r="9113"/>
            <a:stretch>
              <a:fillRect/>
            </a:stretch>
          </p:blipFill>
          <p:spPr>
            <a:xfrm>
              <a:off x="339186" y="2752281"/>
              <a:ext cx="751505" cy="837496"/>
            </a:xfrm>
            <a:prstGeom prst="rect">
              <a:avLst/>
            </a:prstGeom>
          </p:spPr>
        </p:pic>
        <p:pic>
          <p:nvPicPr>
            <p:cNvPr id="14" name="Picture 5" descr="NS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0183" y="2779167"/>
              <a:ext cx="723078" cy="786677"/>
            </a:xfrm>
            <a:prstGeom prst="rect">
              <a:avLst/>
            </a:prstGeom>
          </p:spPr>
        </p:pic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53967" y="5961240"/>
              <a:ext cx="1773357" cy="498965"/>
            </a:xfrm>
            <a:prstGeom prst="rect">
              <a:avLst/>
            </a:prstGeom>
          </p:spPr>
        </p:pic>
        <p:pic>
          <p:nvPicPr>
            <p:cNvPr id="16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0667" y="5075218"/>
              <a:ext cx="777284" cy="669650"/>
            </a:xfrm>
            <a:prstGeom prst="rect">
              <a:avLst/>
            </a:prstGeom>
          </p:spPr>
        </p:pic>
        <p:pic>
          <p:nvPicPr>
            <p:cNvPr id="17" name="Picture 8" descr="LLL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8298" y="2855505"/>
              <a:ext cx="640632" cy="6610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8" name="Picture 9" descr="ORNL whiteText-Green.eps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14" y="3676876"/>
              <a:ext cx="966029" cy="574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9" name="Picture 10" descr="Kitwarelogo-4c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662" y="3818162"/>
              <a:ext cx="1125453" cy="307418"/>
            </a:xfrm>
            <a:prstGeom prst="rect">
              <a:avLst/>
            </a:prstGeom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0" name="Picture 11" descr="SCI-logo-transparent-black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179" y="3712509"/>
              <a:ext cx="927429" cy="507114"/>
            </a:xfrm>
            <a:prstGeom prst="rect">
              <a:avLst/>
            </a:prstGeom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1" name="Picture 12" descr="nyu-poly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269" y="3032835"/>
              <a:ext cx="1099543" cy="3072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2" name="Picture 13" descr="logo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291" y="3718313"/>
              <a:ext cx="1019849" cy="49614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3" name="Picture 14" descr="3202620539_f67ac5284c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123" y="3659090"/>
              <a:ext cx="688373" cy="60808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4" name="Picture 15" descr="TX_Logo_transparentbackground[1].eps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26" y="3648830"/>
              <a:ext cx="654314" cy="6274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5" name="Picture 1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298823" y="3716376"/>
              <a:ext cx="747156" cy="4998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6" name="Picture 17"/>
            <p:cNvPicPr>
              <a:picLocks noChangeAspect="1"/>
            </p:cNvPicPr>
            <p:nvPr/>
          </p:nvPicPr>
          <p:blipFill rotWithShape="1">
            <a:blip r:embed="rId16"/>
            <a:srcRect l="43864" t="20061" r="39634" b="14374"/>
            <a:stretch/>
          </p:blipFill>
          <p:spPr>
            <a:xfrm>
              <a:off x="410614" y="4436237"/>
              <a:ext cx="762000" cy="35058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7" name="Picture 6" descr="PNNL_Logo.png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1" r="8036"/>
            <a:stretch/>
          </p:blipFill>
          <p:spPr bwMode="auto">
            <a:xfrm>
              <a:off x="2515099" y="4384218"/>
              <a:ext cx="1172633" cy="44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</p:pic>
        <p:pic>
          <p:nvPicPr>
            <p:cNvPr id="28" name="Picture 19" descr="sandia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050" y="4402352"/>
              <a:ext cx="963613" cy="4146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290" y="4472479"/>
              <a:ext cx="1051228" cy="28208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0" name="Picture 21"/>
            <p:cNvPicPr>
              <a:picLocks noChangeAspect="1"/>
            </p:cNvPicPr>
            <p:nvPr/>
          </p:nvPicPr>
          <p:blipFill rotWithShape="1">
            <a:blip r:embed="rId16"/>
            <a:srcRect l="80353"/>
            <a:stretch/>
          </p:blipFill>
          <p:spPr>
            <a:xfrm>
              <a:off x="3877168" y="4385088"/>
              <a:ext cx="758825" cy="4472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1" name="Picture 22"/>
            <p:cNvPicPr>
              <a:picLocks noChangeAspect="1"/>
            </p:cNvPicPr>
            <p:nvPr/>
          </p:nvPicPr>
          <p:blipFill rotWithShape="1">
            <a:blip r:embed="rId16"/>
            <a:srcRect l="62291" r="19694"/>
            <a:stretch/>
          </p:blipFill>
          <p:spPr>
            <a:xfrm>
              <a:off x="4825429" y="4372294"/>
              <a:ext cx="733425" cy="47144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2" name="Picture 23" descr="369943031_79b3a7e819.jp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954" y="4272060"/>
              <a:ext cx="622473" cy="6608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3" name="TextBox 24"/>
            <p:cNvSpPr txBox="1"/>
            <p:nvPr/>
          </p:nvSpPr>
          <p:spPr>
            <a:xfrm>
              <a:off x="8003813" y="5538497"/>
              <a:ext cx="96018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/>
                <a:t>. . .</a:t>
              </a:r>
              <a:endParaRPr lang="en-US" sz="5000" dirty="0"/>
            </a:p>
          </p:txBody>
        </p:sp>
        <p:pic>
          <p:nvPicPr>
            <p:cNvPr id="34" name="Picture 25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51623" y="3576604"/>
              <a:ext cx="696458" cy="77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5" name="Picture 2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951826" y="2918736"/>
              <a:ext cx="3089707" cy="52287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6" name="Picture 27"/>
            <p:cNvPicPr>
              <a:picLocks noChangeAspect="1"/>
            </p:cNvPicPr>
            <p:nvPr/>
          </p:nvPicPr>
          <p:blipFill rotWithShape="1">
            <a:blip r:embed="rId23"/>
            <a:srcRect r="37429" b="7148"/>
            <a:stretch/>
          </p:blipFill>
          <p:spPr>
            <a:xfrm>
              <a:off x="2251625" y="5125951"/>
              <a:ext cx="1476329" cy="573759"/>
            </a:xfrm>
            <a:prstGeom prst="rect">
              <a:avLst/>
            </a:prstGeom>
          </p:spPr>
        </p:pic>
        <p:pic>
          <p:nvPicPr>
            <p:cNvPr id="37" name="Picture 2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934879" y="5062879"/>
              <a:ext cx="1158192" cy="692973"/>
            </a:xfrm>
            <a:prstGeom prst="rect">
              <a:avLst/>
            </a:prstGeom>
          </p:spPr>
        </p:pic>
        <p:pic>
          <p:nvPicPr>
            <p:cNvPr id="38" name="Picture 29" descr="a.tiff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320" y="5144717"/>
              <a:ext cx="1166626" cy="53828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9" name="Picture 30"/>
            <p:cNvPicPr>
              <a:picLocks noChangeAspect="1"/>
            </p:cNvPicPr>
            <p:nvPr/>
          </p:nvPicPr>
          <p:blipFill rotWithShape="1">
            <a:blip r:embed="rId26"/>
            <a:srcRect l="25723" t="42060" r="25746" b="26758"/>
            <a:stretch/>
          </p:blipFill>
          <p:spPr>
            <a:xfrm>
              <a:off x="5291631" y="4998538"/>
              <a:ext cx="701856" cy="81458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0" name="Picture 31" descr="a.tiff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46" y="2893491"/>
              <a:ext cx="1627386" cy="5705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1" name="Picture 32" descr="a.tiff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34" y="6027601"/>
              <a:ext cx="1588197" cy="37353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2" name="Picture 33" descr="a.tiff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427" y="5005417"/>
              <a:ext cx="677542" cy="80158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3" name="TextBox 34"/>
            <p:cNvSpPr txBox="1"/>
            <p:nvPr/>
          </p:nvSpPr>
          <p:spPr>
            <a:xfrm>
              <a:off x="7093116" y="3041486"/>
              <a:ext cx="184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4" name="Picture 36" descr="ESMF logo.jpeg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600" y="5985010"/>
              <a:ext cx="1295870" cy="45403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5" name="Picture 37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542267" y="5945533"/>
              <a:ext cx="965326" cy="524757"/>
            </a:xfrm>
            <a:prstGeom prst="rect">
              <a:avLst/>
            </a:prstGeom>
          </p:spPr>
        </p:pic>
        <p:pic>
          <p:nvPicPr>
            <p:cNvPr id="46" name="Picture 39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970925" y="4433188"/>
              <a:ext cx="738380" cy="356346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7" name="Picture 40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707199" y="5949910"/>
              <a:ext cx="1057082" cy="435331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51" y="5125951"/>
              <a:ext cx="1356977" cy="613296"/>
            </a:xfrm>
            <a:prstGeom prst="rect">
              <a:avLst/>
            </a:prstGeom>
          </p:spPr>
        </p:pic>
      </p:grpSp>
      <p:sp>
        <p:nvSpPr>
          <p:cNvPr id="49" name="Title 2"/>
          <p:cNvSpPr txBox="1">
            <a:spLocks/>
          </p:cNvSpPr>
          <p:nvPr/>
        </p:nvSpPr>
        <p:spPr>
          <a:xfrm>
            <a:off x="230666" y="962325"/>
            <a:ext cx="8739551" cy="1242539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en-US" sz="1400" dirty="0" smtClean="0">
                <a:latin typeface="Arial Narrow"/>
                <a:cs typeface="Arial Narrow"/>
              </a:rPr>
              <a:t>Was </a:t>
            </a:r>
            <a:r>
              <a:rPr lang="en-US" sz="1400" dirty="0" err="1" smtClean="0">
                <a:latin typeface="Arial Narrow"/>
                <a:cs typeface="Arial Narrow"/>
              </a:rPr>
              <a:t>ist</a:t>
            </a:r>
            <a:r>
              <a:rPr lang="en-US" sz="1400" dirty="0" smtClean="0">
                <a:latin typeface="Arial Narrow"/>
                <a:cs typeface="Arial Narrow"/>
              </a:rPr>
              <a:t> ESGF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 Narrow"/>
                <a:cs typeface="Arial Narrow"/>
              </a:rPr>
              <a:t>Eine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weltweite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Kollaboration</a:t>
            </a:r>
            <a:r>
              <a:rPr lang="en-US" sz="1400" dirty="0" smtClean="0">
                <a:latin typeface="Arial Narrow"/>
                <a:cs typeface="Arial Narrow"/>
              </a:rPr>
              <a:t> von </a:t>
            </a:r>
            <a:r>
              <a:rPr lang="en-US" sz="1400" dirty="0" err="1" smtClean="0">
                <a:latin typeface="Arial Narrow"/>
                <a:cs typeface="Arial Narrow"/>
              </a:rPr>
              <a:t>Universitäten</a:t>
            </a:r>
            <a:r>
              <a:rPr lang="en-US" sz="1400" dirty="0" smtClean="0">
                <a:latin typeface="Arial Narrow"/>
                <a:cs typeface="Arial Narrow"/>
              </a:rPr>
              <a:t> und </a:t>
            </a:r>
            <a:r>
              <a:rPr lang="en-US" sz="1400" dirty="0" err="1" smtClean="0">
                <a:latin typeface="Arial Narrow"/>
                <a:cs typeface="Arial Narrow"/>
              </a:rPr>
              <a:t>Forschungseinrichtungen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sowie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Daten</a:t>
            </a:r>
            <a:r>
              <a:rPr lang="en-US" sz="1400" dirty="0" smtClean="0">
                <a:latin typeface="Arial Narrow"/>
                <a:cs typeface="Arial Narrow"/>
              </a:rPr>
              <a:t>- und </a:t>
            </a:r>
            <a:r>
              <a:rPr lang="en-US" sz="1400" dirty="0" err="1" smtClean="0">
                <a:latin typeface="Arial Narrow"/>
                <a:cs typeface="Arial Narrow"/>
              </a:rPr>
              <a:t>Rechenzentren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gefördert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aus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unterschiedlichen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nationalen</a:t>
            </a:r>
            <a:r>
              <a:rPr lang="en-US" sz="1400" dirty="0" smtClean="0">
                <a:latin typeface="Arial Narrow"/>
                <a:cs typeface="Arial Narrow"/>
              </a:rPr>
              <a:t> und </a:t>
            </a:r>
            <a:r>
              <a:rPr lang="en-US" sz="1400" dirty="0" err="1" smtClean="0">
                <a:latin typeface="Arial Narrow"/>
                <a:cs typeface="Arial Narrow"/>
              </a:rPr>
              <a:t>institutionellen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Quellen</a:t>
            </a:r>
            <a:endParaRPr lang="en-US" sz="1400" dirty="0" smtClean="0">
              <a:latin typeface="Arial Narrow"/>
              <a:cs typeface="Arial Narrow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/>
                <a:cs typeface="Arial Narrow"/>
              </a:rPr>
              <a:t>Eine open </a:t>
            </a:r>
            <a:r>
              <a:rPr lang="de-DE" sz="1400" dirty="0" err="1" smtClean="0">
                <a:latin typeface="Arial Narrow"/>
                <a:cs typeface="Arial Narrow"/>
              </a:rPr>
              <a:t>source</a:t>
            </a:r>
            <a:r>
              <a:rPr lang="de-DE" sz="1400" dirty="0" smtClean="0">
                <a:latin typeface="Arial Narrow"/>
                <a:cs typeface="Arial Narrow"/>
              </a:rPr>
              <a:t> </a:t>
            </a:r>
            <a:r>
              <a:rPr lang="de-DE" sz="1400" dirty="0" err="1" smtClean="0">
                <a:latin typeface="Arial Narrow"/>
                <a:cs typeface="Arial Narrow"/>
              </a:rPr>
              <a:t>software</a:t>
            </a:r>
            <a:r>
              <a:rPr lang="de-DE" sz="1400" dirty="0" smtClean="0">
                <a:latin typeface="Arial Narrow"/>
                <a:cs typeface="Arial Narrow"/>
              </a:rPr>
              <a:t> initiative für eine verteilte Daten- und Rechen-Plattform für Klimadaten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/>
                <a:cs typeface="Arial Narrow"/>
              </a:rPr>
              <a:t>Eine operationelle Infrastruktur (u.a.) zur Unterstützung von CMIP Projekten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6228184" y="3645024"/>
            <a:ext cx="720080" cy="833882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itle 2"/>
          <p:cNvSpPr txBox="1">
            <a:spLocks/>
          </p:cNvSpPr>
          <p:nvPr/>
        </p:nvSpPr>
        <p:spPr>
          <a:xfrm>
            <a:off x="189091" y="2388396"/>
            <a:ext cx="8728376" cy="41418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en-US" sz="1400" dirty="0" smtClean="0">
                <a:latin typeface="Arial Narrow"/>
                <a:cs typeface="Arial Narrow"/>
              </a:rPr>
              <a:t>IS-ENES: </a:t>
            </a:r>
            <a:r>
              <a:rPr lang="en-US" sz="1400" dirty="0" err="1" smtClean="0">
                <a:latin typeface="Arial Narrow"/>
                <a:cs typeface="Arial Narrow"/>
              </a:rPr>
              <a:t>europäische</a:t>
            </a:r>
            <a:r>
              <a:rPr lang="en-US" sz="1400" dirty="0" smtClean="0">
                <a:latin typeface="Arial Narrow"/>
                <a:cs typeface="Arial Narrow"/>
              </a:rPr>
              <a:t> ESGF </a:t>
            </a:r>
            <a:r>
              <a:rPr lang="en-US" sz="1400" dirty="0" err="1" smtClean="0">
                <a:latin typeface="Arial Narrow"/>
                <a:cs typeface="Arial Narrow"/>
              </a:rPr>
              <a:t>Föderation</a:t>
            </a:r>
            <a:r>
              <a:rPr lang="en-US" sz="1400" dirty="0" smtClean="0">
                <a:latin typeface="Arial Narrow"/>
                <a:cs typeface="Arial Narrow"/>
              </a:rPr>
              <a:t> + </a:t>
            </a:r>
            <a:r>
              <a:rPr lang="en-US" sz="1400" dirty="0" err="1" smtClean="0">
                <a:latin typeface="Arial Narrow"/>
                <a:cs typeface="Arial Narrow"/>
              </a:rPr>
              <a:t>Klimafolgenforschungsportal</a:t>
            </a:r>
            <a:endParaRPr lang="en-US" sz="1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791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dirty="0" smtClean="0"/>
              <a:t>ESGF Datenpublikation und Qualitätsprüfung</a:t>
            </a:r>
            <a:endParaRPr lang="de-DE" dirty="0"/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442CE7-75D8-4B0E-B235-EC8EE16A1F7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73531" y="1513326"/>
            <a:ext cx="1209848" cy="512088"/>
          </a:xfrm>
          <a:prstGeom prst="rect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Modellauf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956799" y="1505282"/>
            <a:ext cx="1468680" cy="504056"/>
          </a:xfrm>
          <a:prstGeom prst="rect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Daten-vorbereitung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478515" y="1521358"/>
            <a:ext cx="1468680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Daten-verteilung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6638755" y="1513326"/>
            <a:ext cx="1468680" cy="504056"/>
          </a:xfrm>
          <a:prstGeom prst="rect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Daten-</a:t>
            </a:r>
          </a:p>
          <a:p>
            <a:pPr algn="ctr"/>
            <a:r>
              <a:rPr lang="de-DE" dirty="0" smtClean="0"/>
              <a:t>Archivierung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8" idx="3"/>
            <a:endCxn id="9" idx="1"/>
          </p:cNvCxnSpPr>
          <p:nvPr/>
        </p:nvCxnSpPr>
        <p:spPr>
          <a:xfrm flipV="1">
            <a:off x="1483379" y="1757310"/>
            <a:ext cx="473420" cy="1206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9" idx="3"/>
          </p:cNvCxnSpPr>
          <p:nvPr/>
        </p:nvCxnSpPr>
        <p:spPr>
          <a:xfrm>
            <a:off x="3425479" y="1757310"/>
            <a:ext cx="10747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990683" y="1773386"/>
            <a:ext cx="648072" cy="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3" descr="Dean Williams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94" y="2947298"/>
            <a:ext cx="3625886" cy="352839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139184" y="6250585"/>
            <a:ext cx="400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DKRZ agiert als Replikations-Zentrum 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6775048" y="2839026"/>
            <a:ext cx="2267744" cy="2810008"/>
          </a:xfrm>
          <a:prstGeom prst="rect">
            <a:avLst/>
          </a:prstGeom>
          <a:solidFill>
            <a:schemeClr val="bg2">
              <a:lumMod val="90000"/>
              <a:alpha val="54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7783160" y="2839026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IS-ENES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283968" y="2810578"/>
            <a:ext cx="432048" cy="190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3" descr="C:\Users\Tobias Weigel\doc\Medien\ENES Logos\enes_logo_righ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10" y="5105874"/>
            <a:ext cx="1419002" cy="5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31" y="2810578"/>
            <a:ext cx="769783" cy="27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Gerade Verbindung 21"/>
          <p:cNvCxnSpPr/>
          <p:nvPr/>
        </p:nvCxnSpPr>
        <p:spPr>
          <a:xfrm>
            <a:off x="4172827" y="1505011"/>
            <a:ext cx="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3787635" y="1505011"/>
            <a:ext cx="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538859" y="2445072"/>
            <a:ext cx="235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ESGF Datenpublikation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4172827" y="2117362"/>
            <a:ext cx="23428" cy="3277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2146237" y="908720"/>
            <a:ext cx="31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Datenqualitätsprüfung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H="1" flipV="1">
            <a:off x="3551391" y="1278052"/>
            <a:ext cx="236244" cy="211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3417756" y="2814404"/>
            <a:ext cx="766785" cy="1622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19" y="4809142"/>
            <a:ext cx="1321879" cy="19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92" y="2173864"/>
            <a:ext cx="115887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691139" y="4437112"/>
            <a:ext cx="235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PID Registrierung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81190" y="3021389"/>
            <a:ext cx="3243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CMIP6 </a:t>
            </a:r>
            <a:r>
              <a:rPr lang="de-DE" sz="1600" dirty="0" err="1" smtClean="0"/>
              <a:t>files</a:t>
            </a:r>
            <a:r>
              <a:rPr lang="de-DE" sz="1600" dirty="0" smtClean="0"/>
              <a:t> enthalten persistente </a:t>
            </a:r>
            <a:r>
              <a:rPr lang="de-DE" sz="1600" dirty="0" err="1" smtClean="0"/>
              <a:t>Identifikatoren</a:t>
            </a:r>
            <a:r>
              <a:rPr lang="de-DE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„</a:t>
            </a:r>
            <a:r>
              <a:rPr lang="de-DE" sz="1600" dirty="0" err="1" smtClean="0"/>
              <a:t>tracking_id</a:t>
            </a:r>
            <a:r>
              <a:rPr lang="de-DE" sz="1600" dirty="0" smtClean="0"/>
              <a:t>“ </a:t>
            </a:r>
            <a:r>
              <a:rPr lang="de-DE" sz="1600" dirty="0" err="1" smtClean="0"/>
              <a:t>netcdf</a:t>
            </a:r>
            <a:r>
              <a:rPr lang="de-DE" sz="1600" dirty="0" smtClean="0"/>
              <a:t> Attribut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Format: </a:t>
            </a:r>
            <a:r>
              <a:rPr lang="de-DE" sz="1600" i="1" dirty="0"/>
              <a:t>hdl:21.14100/&lt;</a:t>
            </a:r>
            <a:r>
              <a:rPr lang="de-DE" sz="1600" i="1" dirty="0" err="1"/>
              <a:t>uuid</a:t>
            </a:r>
            <a:r>
              <a:rPr lang="de-DE" sz="1600" i="1" dirty="0" smtClean="0"/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 smtClean="0"/>
              <a:t>Automatisierte Registrierung </a:t>
            </a:r>
          </a:p>
          <a:p>
            <a:r>
              <a:rPr lang="de-DE" sz="1600" dirty="0" smtClean="0"/>
              <a:t>als Teil der ESGF Publikation </a:t>
            </a:r>
            <a:endParaRPr lang="de-DE" sz="1600" dirty="0"/>
          </a:p>
        </p:txBody>
      </p:sp>
      <p:sp>
        <p:nvSpPr>
          <p:cNvPr id="33" name="Textfeld 32"/>
          <p:cNvSpPr txBox="1"/>
          <p:nvPr/>
        </p:nvSpPr>
        <p:spPr>
          <a:xfrm>
            <a:off x="152732" y="5389125"/>
            <a:ext cx="465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DKRZ verantwortlich für CMIP6 PID Infrastruktur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sp>
        <p:nvSpPr>
          <p:cNvPr id="6" name="Flussdiagramm: Datenträger mit sequenziellem Zugriff 5"/>
          <p:cNvSpPr/>
          <p:nvPr/>
        </p:nvSpPr>
        <p:spPr>
          <a:xfrm>
            <a:off x="304242" y="5248750"/>
            <a:ext cx="1202552" cy="639131"/>
          </a:xfrm>
          <a:prstGeom prst="flowChartMagneticTap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8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72" y="4973448"/>
            <a:ext cx="1205678" cy="9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232132" y="52025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ESGF </a:t>
            </a:r>
            <a:r>
              <a:rPr lang="de-DE" sz="1200" b="1" dirty="0" err="1" smtClean="0"/>
              <a:t>index</a:t>
            </a:r>
            <a:r>
              <a:rPr lang="de-DE" sz="1200" b="1" dirty="0" smtClean="0"/>
              <a:t> </a:t>
            </a:r>
          </a:p>
          <a:p>
            <a:r>
              <a:rPr lang="de-DE" sz="1200" b="1" dirty="0" smtClean="0"/>
              <a:t>      </a:t>
            </a:r>
            <a:r>
              <a:rPr lang="de-DE" sz="1200" b="1" dirty="0" err="1" smtClean="0"/>
              <a:t>node</a:t>
            </a:r>
            <a:endParaRPr lang="de-DE" sz="1200" b="1" dirty="0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1352935" y="4919864"/>
            <a:ext cx="2787017" cy="799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09" y="4426466"/>
            <a:ext cx="1122040" cy="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dirty="0" smtClean="0"/>
              <a:t>Die technische DKRZ ESGF Infrastruktur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47" y="1854604"/>
            <a:ext cx="1722548" cy="9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875347" y="115209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„Mistral“ HPC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3.6 </a:t>
            </a:r>
            <a:r>
              <a:rPr lang="de-DE" sz="1200" dirty="0" err="1" smtClean="0"/>
              <a:t>Pflops</a:t>
            </a:r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~100.000 </a:t>
            </a:r>
            <a:r>
              <a:rPr lang="de-DE" sz="1200" dirty="0" err="1" smtClean="0"/>
              <a:t>cores</a:t>
            </a:r>
            <a:endParaRPr lang="de-DE" sz="1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10" y="1843880"/>
            <a:ext cx="1477805" cy="97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039583" y="1152091"/>
            <a:ext cx="205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Lustre</a:t>
            </a:r>
            <a:r>
              <a:rPr lang="de-DE" sz="1600" dirty="0" smtClean="0"/>
              <a:t> </a:t>
            </a:r>
            <a:r>
              <a:rPr lang="de-DE" sz="1600" dirty="0" err="1" smtClean="0"/>
              <a:t>file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54 </a:t>
            </a:r>
            <a:r>
              <a:rPr lang="de-DE" sz="1200" dirty="0" err="1" smtClean="0"/>
              <a:t>PByte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3" y="1887896"/>
            <a:ext cx="1400504" cy="9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67651" y="1173769"/>
            <a:ext cx="205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HPSS </a:t>
            </a:r>
            <a:r>
              <a:rPr lang="de-DE" sz="1600" dirty="0" err="1" smtClean="0"/>
              <a:t>tape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190 </a:t>
            </a:r>
            <a:r>
              <a:rPr lang="de-DE" sz="1200" dirty="0" err="1" smtClean="0"/>
              <a:t>Pbyte</a:t>
            </a:r>
            <a:r>
              <a:rPr lang="de-DE" sz="1200" dirty="0" smtClean="0"/>
              <a:t> </a:t>
            </a:r>
            <a:r>
              <a:rPr lang="de-DE" sz="1200" dirty="0" err="1" smtClean="0"/>
              <a:t>capacity</a:t>
            </a:r>
            <a:endParaRPr lang="de-DE" sz="1200" dirty="0" smtClean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55" y="2031912"/>
            <a:ext cx="2269810" cy="99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5957636" y="1151107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Compute</a:t>
            </a:r>
            <a:r>
              <a:rPr lang="de-DE" sz="1600" dirty="0" smtClean="0"/>
              <a:t>/ </a:t>
            </a:r>
            <a:r>
              <a:rPr lang="de-DE" sz="1600" dirty="0" err="1" smtClean="0"/>
              <a:t>storage</a:t>
            </a:r>
            <a:r>
              <a:rPr lang="de-DE" sz="1600" dirty="0" smtClean="0"/>
              <a:t> </a:t>
            </a:r>
            <a:r>
              <a:rPr lang="de-DE" sz="1600" dirty="0" err="1" smtClean="0"/>
              <a:t>cluster</a:t>
            </a:r>
            <a:endParaRPr lang="de-DE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VM </a:t>
            </a:r>
            <a:r>
              <a:rPr lang="de-DE" sz="1200" dirty="0" err="1" smtClean="0"/>
              <a:t>servers</a:t>
            </a:r>
            <a:r>
              <a:rPr lang="de-DE" sz="1200" dirty="0" smtClean="0"/>
              <a:t>, </a:t>
            </a:r>
            <a:r>
              <a:rPr lang="de-DE" sz="1200" dirty="0" err="1"/>
              <a:t>d</a:t>
            </a:r>
            <a:r>
              <a:rPr lang="de-DE" sz="1200" dirty="0" err="1" smtClean="0"/>
              <a:t>atabase</a:t>
            </a:r>
            <a:r>
              <a:rPr lang="de-DE" sz="1200" dirty="0" smtClean="0"/>
              <a:t> </a:t>
            </a:r>
            <a:r>
              <a:rPr lang="de-DE" sz="1200" dirty="0" err="1" smtClean="0"/>
              <a:t>servers</a:t>
            </a: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Openstack</a:t>
            </a:r>
            <a:r>
              <a:rPr lang="de-DE" sz="1200" dirty="0" smtClean="0"/>
              <a:t> </a:t>
            </a:r>
            <a:r>
              <a:rPr lang="de-DE" sz="1200" dirty="0" err="1" smtClean="0"/>
              <a:t>cloud</a:t>
            </a:r>
            <a:r>
              <a:rPr lang="de-DE" sz="1200" dirty="0" smtClean="0"/>
              <a:t> </a:t>
            </a:r>
            <a:r>
              <a:rPr lang="de-DE" sz="1200" dirty="0" err="1" smtClean="0"/>
              <a:t>storage</a:t>
            </a:r>
            <a:endParaRPr lang="de-DE" sz="1200" dirty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24" y="1597056"/>
            <a:ext cx="567507" cy="56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16" y="4147734"/>
            <a:ext cx="1122040" cy="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1" y="4169570"/>
            <a:ext cx="1270014" cy="155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587014" y="5488133"/>
            <a:ext cx="569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raw</a:t>
            </a:r>
            <a:endParaRPr lang="de-DE" sz="12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587014" y="4947841"/>
            <a:ext cx="737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WDCC</a:t>
            </a:r>
            <a:endParaRPr lang="de-DE" sz="12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615072" y="5219832"/>
            <a:ext cx="737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proj</a:t>
            </a:r>
            <a:endParaRPr lang="de-DE" sz="12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4235425" y="4282938"/>
            <a:ext cx="108012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ESGF </a:t>
            </a:r>
            <a:r>
              <a:rPr lang="de-DE" sz="1200" b="1" dirty="0" err="1" smtClean="0"/>
              <a:t>data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nodes</a:t>
            </a:r>
            <a:endParaRPr lang="de-DE" sz="1200" b="1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1506794" y="3346033"/>
            <a:ext cx="1818058" cy="1613827"/>
            <a:chOff x="1394024" y="2597384"/>
            <a:chExt cx="1818058" cy="1613827"/>
          </a:xfrm>
        </p:grpSpPr>
        <p:cxnSp>
          <p:nvCxnSpPr>
            <p:cNvPr id="28" name="Gerade Verbindung 27"/>
            <p:cNvCxnSpPr/>
            <p:nvPr/>
          </p:nvCxnSpPr>
          <p:spPr>
            <a:xfrm flipV="1">
              <a:off x="1394024" y="3848421"/>
              <a:ext cx="630954" cy="7477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068" y="2597384"/>
              <a:ext cx="1270014" cy="1556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feld 29"/>
            <p:cNvSpPr txBox="1"/>
            <p:nvPr/>
          </p:nvSpPr>
          <p:spPr>
            <a:xfrm>
              <a:off x="2059775" y="2635257"/>
              <a:ext cx="1038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/>
                <a:t>CMIP </a:t>
              </a:r>
              <a:r>
                <a:rPr lang="de-DE" sz="1200" b="1" dirty="0" err="1" smtClean="0"/>
                <a:t>data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pool</a:t>
              </a:r>
              <a:endParaRPr lang="de-DE" sz="1200" b="1" dirty="0" smtClean="0"/>
            </a:p>
            <a:p>
              <a:pPr algn="ctr"/>
              <a:r>
                <a:rPr lang="de-DE" sz="1200" b="1" dirty="0" smtClean="0"/>
                <a:t>~5 </a:t>
              </a:r>
              <a:r>
                <a:rPr lang="de-DE" sz="1200" b="1" dirty="0" err="1" smtClean="0"/>
                <a:t>PByte</a:t>
              </a:r>
              <a:endParaRPr lang="de-DE" sz="1200" b="1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389330" y="3934212"/>
              <a:ext cx="5695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ESGF</a:t>
              </a:r>
              <a:endParaRPr lang="de-DE" sz="1200" b="1" dirty="0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165806" y="3646193"/>
              <a:ext cx="825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CMIP </a:t>
              </a:r>
              <a:r>
                <a:rPr lang="de-DE" sz="1200" b="1" dirty="0" err="1" smtClean="0"/>
                <a:t>add</a:t>
              </a:r>
              <a:endParaRPr lang="de-DE" sz="1200" b="1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2330195" y="3379328"/>
              <a:ext cx="582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/>
                <a:t>work</a:t>
              </a:r>
              <a:endParaRPr lang="de-DE" sz="1200" b="1" dirty="0"/>
            </a:p>
          </p:txBody>
        </p:sp>
      </p:grpSp>
      <p:cxnSp>
        <p:nvCxnSpPr>
          <p:cNvPr id="34" name="Gerade Verbindung 33"/>
          <p:cNvCxnSpPr>
            <a:endCxn id="21" idx="1"/>
          </p:cNvCxnSpPr>
          <p:nvPr/>
        </p:nvCxnSpPr>
        <p:spPr>
          <a:xfrm flipV="1">
            <a:off x="3210587" y="4587784"/>
            <a:ext cx="773029" cy="1156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324852" y="4866516"/>
            <a:ext cx="56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2"/>
                </a:solidFill>
              </a:rPr>
              <a:t>FUSE</a:t>
            </a:r>
            <a:endParaRPr lang="de-DE" sz="1200" b="1" dirty="0">
              <a:solidFill>
                <a:schemeClr val="tx2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414291" y="4426466"/>
            <a:ext cx="56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chemeClr val="tx2"/>
                </a:solidFill>
              </a:rPr>
              <a:t>nfs</a:t>
            </a:r>
            <a:endParaRPr lang="de-DE" sz="1200" b="1" dirty="0">
              <a:solidFill>
                <a:schemeClr val="tx2"/>
              </a:solidFill>
            </a:endParaRPr>
          </a:p>
        </p:txBody>
      </p:sp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58" y="3075236"/>
            <a:ext cx="879754" cy="87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Gerade Verbindung 37"/>
          <p:cNvCxnSpPr/>
          <p:nvPr/>
        </p:nvCxnSpPr>
        <p:spPr>
          <a:xfrm flipV="1">
            <a:off x="3312438" y="3777111"/>
            <a:ext cx="1051297" cy="3583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3414290" y="3500112"/>
            <a:ext cx="56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chemeClr val="tx2"/>
                </a:solidFill>
              </a:rPr>
              <a:t>lustre</a:t>
            </a:r>
            <a:endParaRPr lang="de-DE" sz="1200" b="1" dirty="0">
              <a:solidFill>
                <a:schemeClr val="tx2"/>
              </a:solidFill>
            </a:endParaRP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95" y="3638611"/>
            <a:ext cx="737594" cy="5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95" y="3500112"/>
            <a:ext cx="737594" cy="5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feld 41"/>
          <p:cNvSpPr txBox="1"/>
          <p:nvPr/>
        </p:nvSpPr>
        <p:spPr>
          <a:xfrm>
            <a:off x="5430452" y="4205555"/>
            <a:ext cx="117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ESGF </a:t>
            </a:r>
            <a:r>
              <a:rPr lang="de-DE" sz="1200" b="1" dirty="0" err="1" smtClean="0"/>
              <a:t>compute</a:t>
            </a:r>
            <a:r>
              <a:rPr lang="de-DE" sz="1200" b="1" dirty="0" smtClean="0"/>
              <a:t> </a:t>
            </a:r>
          </a:p>
          <a:p>
            <a:r>
              <a:rPr lang="de-DE" sz="1200" b="1" dirty="0" err="1" smtClean="0"/>
              <a:t>nodes</a:t>
            </a:r>
            <a:endParaRPr lang="de-DE" sz="1200" b="1" dirty="0"/>
          </a:p>
        </p:txBody>
      </p:sp>
      <p:cxnSp>
        <p:nvCxnSpPr>
          <p:cNvPr id="43" name="Gerade Verbindung 42"/>
          <p:cNvCxnSpPr>
            <a:endCxn id="41" idx="1"/>
          </p:cNvCxnSpPr>
          <p:nvPr/>
        </p:nvCxnSpPr>
        <p:spPr>
          <a:xfrm flipV="1">
            <a:off x="3278530" y="3789387"/>
            <a:ext cx="2319365" cy="7243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24" y="3201406"/>
            <a:ext cx="818849" cy="100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7022496" y="4241800"/>
            <a:ext cx="117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E-</a:t>
            </a:r>
            <a:r>
              <a:rPr lang="de-DE" sz="1200" b="1" dirty="0" err="1" smtClean="0"/>
              <a:t>infrastructure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storage</a:t>
            </a:r>
            <a:endParaRPr lang="de-DE" sz="1200" b="1" dirty="0"/>
          </a:p>
        </p:txBody>
      </p:sp>
      <p:cxnSp>
        <p:nvCxnSpPr>
          <p:cNvPr id="46" name="Gerade Verbindung 45"/>
          <p:cNvCxnSpPr>
            <a:stCxn id="40" idx="3"/>
          </p:cNvCxnSpPr>
          <p:nvPr/>
        </p:nvCxnSpPr>
        <p:spPr>
          <a:xfrm flipV="1">
            <a:off x="6335489" y="3789388"/>
            <a:ext cx="611153" cy="1384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64" y="4940139"/>
            <a:ext cx="1205678" cy="9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hteck 47"/>
          <p:cNvSpPr/>
          <p:nvPr/>
        </p:nvSpPr>
        <p:spPr>
          <a:xfrm>
            <a:off x="5920995" y="5105290"/>
            <a:ext cx="209858" cy="306424"/>
          </a:xfrm>
          <a:prstGeom prst="rect">
            <a:avLst/>
          </a:prstGeom>
          <a:scene3d>
            <a:camera prst="isometricOffAxis2Top">
              <a:rot lat="18000000" lon="3600000" rev="16800000"/>
            </a:camera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6178324" y="5263387"/>
            <a:ext cx="209858" cy="306424"/>
          </a:xfrm>
          <a:prstGeom prst="rect">
            <a:avLst/>
          </a:prstGeom>
          <a:scene3d>
            <a:camera prst="isometricOffAxis2Top">
              <a:rot lat="18000000" lon="3600000" rev="16800000"/>
            </a:camera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6209158" y="4991477"/>
            <a:ext cx="209858" cy="306424"/>
          </a:xfrm>
          <a:prstGeom prst="rect">
            <a:avLst/>
          </a:prstGeom>
          <a:scene3d>
            <a:camera prst="isometricOffAxis2Top">
              <a:rot lat="18000000" lon="3600000" rev="16800000"/>
            </a:camera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07" y="5214796"/>
            <a:ext cx="227424" cy="27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feld 51"/>
          <p:cNvSpPr txBox="1"/>
          <p:nvPr/>
        </p:nvSpPr>
        <p:spPr>
          <a:xfrm>
            <a:off x="6987390" y="4988901"/>
            <a:ext cx="117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s</a:t>
            </a:r>
            <a:r>
              <a:rPr lang="de-DE" sz="1200" b="1" dirty="0" err="1" smtClean="0"/>
              <a:t>ervice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and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test</a:t>
            </a:r>
            <a:r>
              <a:rPr lang="de-DE" sz="1200" b="1" dirty="0" smtClean="0"/>
              <a:t> VMs</a:t>
            </a:r>
            <a:endParaRPr lang="de-DE" sz="1200" b="1" dirty="0"/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66954"/>
            <a:ext cx="361802" cy="28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feld 53"/>
          <p:cNvSpPr txBox="1"/>
          <p:nvPr/>
        </p:nvSpPr>
        <p:spPr>
          <a:xfrm>
            <a:off x="4600011" y="5919150"/>
            <a:ext cx="114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d</a:t>
            </a:r>
            <a:r>
              <a:rPr lang="de-DE" sz="1200" dirty="0" err="1" smtClean="0"/>
              <a:t>ata</a:t>
            </a:r>
            <a:r>
              <a:rPr lang="de-DE" sz="1200" dirty="0" smtClean="0"/>
              <a:t> </a:t>
            </a:r>
            <a:r>
              <a:rPr lang="de-DE" sz="1200" dirty="0" err="1" smtClean="0"/>
              <a:t>transfer</a:t>
            </a:r>
            <a:r>
              <a:rPr lang="de-DE" sz="1200" dirty="0" smtClean="0"/>
              <a:t> </a:t>
            </a:r>
            <a:r>
              <a:rPr lang="de-DE" sz="1200" dirty="0" err="1" smtClean="0"/>
              <a:t>nodes</a:t>
            </a:r>
            <a:endParaRPr lang="de-DE" sz="1200" dirty="0"/>
          </a:p>
        </p:txBody>
      </p:sp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34" y="5945633"/>
            <a:ext cx="361802" cy="28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Gerade Verbindung 55"/>
          <p:cNvCxnSpPr>
            <a:endCxn id="55" idx="1"/>
          </p:cNvCxnSpPr>
          <p:nvPr/>
        </p:nvCxnSpPr>
        <p:spPr>
          <a:xfrm>
            <a:off x="2901898" y="4866516"/>
            <a:ext cx="1280936" cy="12210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3199252" y="5501042"/>
            <a:ext cx="56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chemeClr val="tx2"/>
                </a:solidFill>
              </a:rPr>
              <a:t>lustre</a:t>
            </a:r>
            <a:endParaRPr lang="de-DE" sz="1200" b="1" dirty="0">
              <a:solidFill>
                <a:schemeClr val="tx2"/>
              </a:solidFill>
            </a:endParaRPr>
          </a:p>
        </p:txBody>
      </p:sp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25" y="5860707"/>
            <a:ext cx="737594" cy="5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00" y="5981250"/>
            <a:ext cx="173426" cy="21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feld 59"/>
          <p:cNvSpPr txBox="1"/>
          <p:nvPr/>
        </p:nvSpPr>
        <p:spPr>
          <a:xfrm>
            <a:off x="6641065" y="5981250"/>
            <a:ext cx="1174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PID </a:t>
            </a:r>
            <a:r>
              <a:rPr lang="de-DE" sz="1200" b="1" dirty="0" err="1" smtClean="0"/>
              <a:t>server</a:t>
            </a:r>
            <a:endParaRPr lang="de-DE" sz="1200" b="1" dirty="0"/>
          </a:p>
        </p:txBody>
      </p:sp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51" y="6193803"/>
            <a:ext cx="257353" cy="25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58" y="6258249"/>
            <a:ext cx="724698" cy="28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feld 62"/>
          <p:cNvSpPr txBox="1"/>
          <p:nvPr/>
        </p:nvSpPr>
        <p:spPr>
          <a:xfrm>
            <a:off x="6987390" y="3241557"/>
            <a:ext cx="748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~</a:t>
            </a:r>
            <a:r>
              <a:rPr lang="de-DE" sz="1200" b="1" dirty="0"/>
              <a:t>1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PByte</a:t>
            </a:r>
            <a:endParaRPr lang="de-DE" sz="1200" b="1" dirty="0"/>
          </a:p>
        </p:txBody>
      </p:sp>
      <p:sp>
        <p:nvSpPr>
          <p:cNvPr id="64" name="Textfeld 63"/>
          <p:cNvSpPr txBox="1"/>
          <p:nvPr/>
        </p:nvSpPr>
        <p:spPr>
          <a:xfrm>
            <a:off x="3487038" y="4103300"/>
            <a:ext cx="56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chemeClr val="tx2"/>
                </a:solidFill>
              </a:rPr>
              <a:t>nfs</a:t>
            </a:r>
            <a:endParaRPr lang="de-DE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ESGF Datenpublikation und Datenqualitätskontrolle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Generierung „ESGF-kompatibler“ Daten</a:t>
            </a:r>
          </a:p>
          <a:p>
            <a:pPr marL="914400" lvl="1" indent="-514350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CF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Convention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, CMIP Festlegungen, ..</a:t>
            </a:r>
          </a:p>
          <a:p>
            <a:pPr marL="914400" lvl="1" indent="-514350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Im wesentlichen kompatible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directory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Struktur, file-Namen und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netcdf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header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Informationen</a:t>
            </a:r>
          </a:p>
          <a:p>
            <a:pPr marL="914400" lvl="1" indent="-514350"/>
            <a:r>
              <a:rPr lang="de-DE" dirty="0" smtClean="0">
                <a:solidFill>
                  <a:srgbClr val="FF0000"/>
                </a:solidFill>
              </a:rPr>
              <a:t>Kompatibilitätsprüfung durch DKRZ QA Software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Übergabe an DKRZ ESGF Datenknoten</a:t>
            </a:r>
          </a:p>
          <a:p>
            <a:pPr marL="914400" lvl="1" indent="-514350"/>
            <a:r>
              <a:rPr lang="de-DE" dirty="0" smtClean="0">
                <a:solidFill>
                  <a:srgbClr val="FF0000"/>
                </a:solidFill>
              </a:rPr>
              <a:t>Kompatibilitätsprüfung durch DKRZ QA </a:t>
            </a:r>
            <a:r>
              <a:rPr lang="de-DE" dirty="0" err="1" smtClean="0">
                <a:solidFill>
                  <a:srgbClr val="FF0000"/>
                </a:solidFill>
              </a:rPr>
              <a:t>software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als Teil des </a:t>
            </a:r>
            <a:r>
              <a:rPr lang="de-DE" dirty="0" err="1" smtClean="0"/>
              <a:t>data-ingest</a:t>
            </a:r>
            <a:r>
              <a:rPr lang="de-DE" dirty="0" smtClean="0"/>
              <a:t> Prozesses</a:t>
            </a:r>
          </a:p>
          <a:p>
            <a:pPr marL="914400" lvl="1" indent="-514350"/>
            <a:r>
              <a:rPr lang="de-DE" dirty="0" smtClean="0">
                <a:solidFill>
                  <a:srgbClr val="FF0000"/>
                </a:solidFill>
              </a:rPr>
              <a:t>„CMOR </a:t>
            </a:r>
            <a:r>
              <a:rPr lang="de-DE" dirty="0" err="1" smtClean="0">
                <a:solidFill>
                  <a:srgbClr val="FF0000"/>
                </a:solidFill>
              </a:rPr>
              <a:t>Validator</a:t>
            </a:r>
            <a:r>
              <a:rPr lang="de-DE" dirty="0" smtClean="0">
                <a:solidFill>
                  <a:srgbClr val="FF0000"/>
                </a:solidFill>
              </a:rPr>
              <a:t>“ Prüfung </a:t>
            </a:r>
            <a:r>
              <a:rPr lang="de-DE" dirty="0" smtClean="0"/>
              <a:t>als Teil der ESGF Datenpublikation (für CMIP6)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ESGF Datenpublikation und Datenqualitätskontrolle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Als Alternative besteht die Möglichkeit des Betriebes eines eigenen ESGF Datenknotens: </a:t>
            </a:r>
          </a:p>
          <a:p>
            <a:pPr lvl="1" indent="-342900"/>
            <a:r>
              <a:rPr lang="de-DE" sz="2400" dirty="0" smtClean="0"/>
              <a:t>Verpflichtungen: </a:t>
            </a:r>
          </a:p>
          <a:p>
            <a:pPr lvl="2" indent="-342900"/>
            <a:r>
              <a:rPr lang="de-DE" sz="2000" dirty="0" smtClean="0"/>
              <a:t>Installation und operativer Betrieb der ESGF Datenknoten-software</a:t>
            </a:r>
          </a:p>
          <a:p>
            <a:pPr lvl="2" indent="-342900"/>
            <a:r>
              <a:rPr lang="de-DE" sz="2000" dirty="0" smtClean="0"/>
              <a:t>Liaison mit einem ESGF Portal zur Datenpublikation (CMIP6: DKRZ)</a:t>
            </a:r>
          </a:p>
          <a:p>
            <a:pPr lvl="2" indent="-342900"/>
            <a:r>
              <a:rPr lang="de-DE" sz="2000" dirty="0" smtClean="0"/>
              <a:t>Spezifische operationelle Verpflichtungen für CMIP6 (Konfiguration, SW </a:t>
            </a:r>
            <a:r>
              <a:rPr lang="de-DE" sz="2000" dirty="0" err="1" smtClean="0"/>
              <a:t>updates</a:t>
            </a:r>
            <a:r>
              <a:rPr lang="de-DE" sz="2000" dirty="0" smtClean="0"/>
              <a:t>, Verfügbarkeit, Einhaltung der CMIP6 Regularien, Kontaktpersonen,..) </a:t>
            </a:r>
          </a:p>
          <a:p>
            <a:pPr marL="914400" lvl="1" indent="-514350"/>
            <a:r>
              <a:rPr lang="de-DE" sz="2400" dirty="0" smtClean="0">
                <a:solidFill>
                  <a:srgbClr val="FF0000"/>
                </a:solidFill>
              </a:rPr>
              <a:t>„CMIP6 </a:t>
            </a:r>
            <a:r>
              <a:rPr lang="de-DE" sz="2400" dirty="0" err="1" smtClean="0">
                <a:solidFill>
                  <a:srgbClr val="FF0000"/>
                </a:solidFill>
              </a:rPr>
              <a:t>Validator</a:t>
            </a:r>
            <a:r>
              <a:rPr lang="de-DE" sz="2400" dirty="0" smtClean="0">
                <a:solidFill>
                  <a:srgbClr val="FF0000"/>
                </a:solidFill>
              </a:rPr>
              <a:t>“ Prüfung </a:t>
            </a:r>
            <a:r>
              <a:rPr lang="de-DE" sz="2400" dirty="0" smtClean="0"/>
              <a:t>als Teil der ESGF Datenpublikation (für CMIP6)</a:t>
            </a:r>
          </a:p>
          <a:p>
            <a:pPr marL="914400" lvl="1" indent="-514350"/>
            <a:r>
              <a:rPr lang="de-DE" sz="2400" dirty="0" smtClean="0"/>
              <a:t>Empfehlung der Verwendung der DKRZ-QA </a:t>
            </a:r>
            <a:r>
              <a:rPr lang="de-DE" sz="2400" dirty="0"/>
              <a:t>S</a:t>
            </a:r>
            <a:r>
              <a:rPr lang="de-DE" sz="2400" dirty="0" smtClean="0"/>
              <a:t>oftware vor der ESGF Publikation</a:t>
            </a:r>
          </a:p>
          <a:p>
            <a:pPr marL="914400" lvl="1" indent="-514350"/>
            <a:r>
              <a:rPr lang="de-DE" sz="1400" dirty="0" smtClean="0"/>
              <a:t>Deutsche CMIP6 ESGF Datenknoten: DKRZ,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DLR,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DWD</a:t>
            </a:r>
          </a:p>
          <a:p>
            <a:pPr marL="914400" lvl="1" indent="-514350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Deutscher ISIMIP ESGF Datenknoten: PIK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de-DE" sz="1400" dirty="0" smtClean="0"/>
              <a:t>Deutsches CMIP6 Portal: </a:t>
            </a:r>
            <a:r>
              <a:rPr lang="de-DE" sz="1400" dirty="0" smtClean="0"/>
              <a:t>DKRZ, ausländische Tier2 Knoten: Irland, Dänemark, Spanien</a:t>
            </a:r>
            <a:r>
              <a:rPr lang="de-DE" sz="1400" smtClean="0"/>
              <a:t>, Niederlande,..</a:t>
            </a:r>
            <a:endParaRPr lang="de-DE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ESGF Datenknoten: Installation, Publikation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616624"/>
          </a:xfrm>
        </p:spPr>
        <p:txBody>
          <a:bodyPr/>
          <a:lstStyle/>
          <a:p>
            <a:r>
              <a:rPr lang="de-DE" dirty="0"/>
              <a:t>Installation ESGF Datenknoten: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github.com/ESGF/esgf-installer/wiki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Publikation auf ESGF Datenknoten </a:t>
            </a:r>
            <a:r>
              <a:rPr lang="de-DE" dirty="0">
                <a:hlinkClick r:id="rId3"/>
              </a:rPr>
              <a:t>http://esgf.github.io/esg-publisher/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Installationssupport: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smtClean="0">
                <a:hlinkClick r:id="rId4"/>
              </a:rPr>
              <a:t>esgf@dkrz.de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smtClean="0">
                <a:hlinkClick r:id="rId5"/>
              </a:rPr>
              <a:t>esgf-devel@lists.llnl.gov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2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Datenbereitstellung über ESGF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24.01.2017</a:t>
            </a:fld>
            <a:endParaRPr lang="en-US" dirty="0"/>
          </a:p>
        </p:txBody>
      </p:sp>
      <p:pic>
        <p:nvPicPr>
          <p:cNvPr id="12" name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8" y="1239143"/>
            <a:ext cx="2609728" cy="2399989"/>
          </a:xfrm>
          <a:prstGeom prst="rect">
            <a:avLst/>
          </a:prstGeom>
        </p:spPr>
      </p:pic>
      <p:pic>
        <p:nvPicPr>
          <p:cNvPr id="13" name="Picture 2" descr="http://esgf.org/media/images/esgf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8" y="928406"/>
            <a:ext cx="845443" cy="24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987824" y="1052736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Voraussetzungen: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Daten berücksichtigen die Standards und Konventionen, die im Rahmen des jeweiligen Datenvergleichskontextes festgelegt wurden (z.B. CMIP, CORDEX, Obs4Mips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Daten unterliegen einer einheitlichen Regelung zur Datennutzung (z.B. offen nutzbar bzw. für nichtkommerzielle Zwecke offen nutzbar)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00748" y="3933056"/>
            <a:ext cx="879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Vorgehen: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Generelle ESGF Anfragen an </a:t>
            </a:r>
            <a:r>
              <a:rPr lang="de-DE" dirty="0" smtClean="0">
                <a:hlinkClick r:id="rId4"/>
              </a:rPr>
              <a:t>esgf@dkrz.de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Spezifische ESGF Datenpublikations-Anfragen: </a:t>
            </a:r>
            <a:r>
              <a:rPr lang="de-DE" dirty="0" smtClean="0">
                <a:hlinkClick r:id="rId5"/>
              </a:rPr>
              <a:t>esgf-publishing@dkrz.de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Ausfüllen eines Formblattes zur Spezifikation der zu publizierenden Daten (welches Projekt, wo liegen die Daten, welche Variablen sind enthalten usw.)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Qualitätsprüfung durch das DKRZ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Publikation auf DKRZ ESGF Infrastruktur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Analoges Vorgehen bei neuen Versionen etc. mit Bekanntgabe von evtl. Errata Informationen zu den Daten</a:t>
            </a:r>
          </a:p>
        </p:txBody>
      </p:sp>
    </p:spTree>
    <p:extLst>
      <p:ext uri="{BB962C8B-B14F-4D97-AF65-F5344CB8AC3E}">
        <p14:creationId xmlns:p14="http://schemas.microsoft.com/office/powerpoint/2010/main" val="31315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gemeine Präsentation DKRZ 4zu3 2015012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Allgemeine Präsentation DKRZ 4zu3 20150121</Template>
  <TotalTime>0</TotalTime>
  <Words>1402</Words>
  <Application>Microsoft Office PowerPoint</Application>
  <PresentationFormat>Bildschirmpräsentation (4:3)</PresentationFormat>
  <Paragraphs>364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Allgemeine Präsentation DKRZ 4zu3 20150121</vt:lpstr>
      <vt:lpstr> ESGF und CMIP Datenbereitstellung</vt:lpstr>
      <vt:lpstr>Übersicht : ESGF am DKRZ</vt:lpstr>
      <vt:lpstr>PowerPoint-Präsentation</vt:lpstr>
      <vt:lpstr>PowerPoint-Präsentation</vt:lpstr>
      <vt:lpstr>PowerPoint-Präsentation</vt:lpstr>
      <vt:lpstr>ESGF Datenpublikation und Datenqualitätskontrolle </vt:lpstr>
      <vt:lpstr>ESGF Datenpublikation und Datenqualitätskontrolle </vt:lpstr>
      <vt:lpstr>ESGF Datenknoten: Installation, Publikation</vt:lpstr>
      <vt:lpstr>Datenbereitstellung über ESGF</vt:lpstr>
      <vt:lpstr>PowerPoint-Präsentation</vt:lpstr>
      <vt:lpstr>Der DKRZ CMIP Datenpool </vt:lpstr>
      <vt:lpstr>Das DKRZ ESGF Portal</vt:lpstr>
      <vt:lpstr>Registrierung am DKRZ Portal</vt:lpstr>
      <vt:lpstr>Suche im DKRZ ESGF Portal</vt:lpstr>
      <vt:lpstr>Die DKRZ ESGF Datenknoten</vt:lpstr>
      <vt:lpstr>Datenzugriff über das Portal</vt:lpstr>
      <vt:lpstr>Nutzung, Statistiken</vt:lpstr>
      <vt:lpstr>Das Portal als Informationsplattform</vt:lpstr>
      <vt:lpstr>Werkzeuge für die Kommando-Zeile</vt:lpstr>
      <vt:lpstr>Werkzeuge für die Kommando-Zeile</vt:lpstr>
      <vt:lpstr>Gut zu wissen: </vt:lpstr>
      <vt:lpstr>Anhang …</vt:lpstr>
      <vt:lpstr>PowerPoint-Präsentation</vt:lpstr>
      <vt:lpstr>PIDs für die Verknüpfung von Daten-Objekten</vt:lpstr>
      <vt:lpstr>PowerPoint-Präsentation</vt:lpstr>
      <vt:lpstr>PowerPoint-Präsentation</vt:lpstr>
      <vt:lpstr>PIDs für persönliche Kollektionen</vt:lpstr>
      <vt:lpstr>..</vt:lpstr>
      <vt:lpstr>PowerPoint-Präsentation</vt:lpstr>
    </vt:vector>
  </TitlesOfParts>
  <Company>DKRZ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 Kindermann</dc:creator>
  <cp:lastModifiedBy>Stephan Kindermann</cp:lastModifiedBy>
  <cp:revision>183</cp:revision>
  <dcterms:created xsi:type="dcterms:W3CDTF">2015-11-11T11:24:14Z</dcterms:created>
  <dcterms:modified xsi:type="dcterms:W3CDTF">2017-01-24T10:21:46Z</dcterms:modified>
</cp:coreProperties>
</file>