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9" r:id="rId3"/>
    <p:sldMasterId id="2147483695" r:id="rId4"/>
    <p:sldMasterId id="2147483706" r:id="rId5"/>
    <p:sldMasterId id="2147483713" r:id="rId6"/>
  </p:sldMasterIdLst>
  <p:notesMasterIdLst>
    <p:notesMasterId r:id="rId18"/>
  </p:notesMasterIdLst>
  <p:handoutMasterIdLst>
    <p:handoutMasterId r:id="rId19"/>
  </p:handoutMasterIdLst>
  <p:sldIdLst>
    <p:sldId id="284" r:id="rId7"/>
    <p:sldId id="315" r:id="rId8"/>
    <p:sldId id="313" r:id="rId9"/>
    <p:sldId id="293" r:id="rId10"/>
    <p:sldId id="319" r:id="rId11"/>
    <p:sldId id="328" r:id="rId12"/>
    <p:sldId id="321" r:id="rId13"/>
    <p:sldId id="322" r:id="rId14"/>
    <p:sldId id="326" r:id="rId15"/>
    <p:sldId id="329" r:id="rId16"/>
    <p:sldId id="327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FF"/>
    <a:srgbClr val="FFCCFF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2" autoAdjust="0"/>
    <p:restoredTop sz="70557" autoAdjust="0"/>
  </p:normalViewPr>
  <p:slideViewPr>
    <p:cSldViewPr>
      <p:cViewPr>
        <p:scale>
          <a:sx n="60" d="100"/>
          <a:sy n="60" d="100"/>
        </p:scale>
        <p:origin x="-274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23.01.2017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2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smtClean="0"/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46FA9F-9BF3-4380-9295-F1AE56E9362C}" type="slidenum">
              <a:rPr lang="de-DE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dirty="0" smtClean="0"/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46FA9F-9BF3-4380-9295-F1AE56E9362C}" type="slidenum">
              <a:rPr lang="de-DE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9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121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5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 sz="900"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BD21BFDF-6D81-4B4E-B98E-C00B0EFAAF4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E84F2DCE-F79E-4A91-8D63-080C8A91ADF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9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3"/>
            <a:ext cx="3770313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3"/>
            <a:ext cx="3771900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84E0413B-8B3F-46DA-BCFF-E5FBC045AC2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6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72B412FE-3192-45D6-A197-04787E1A618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9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704E97EC-5743-406A-8FFC-956EAADE063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35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53C3F42A-9861-40D0-B550-49DEECBF652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4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1"/>
            <a:ext cx="7779600" cy="741363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7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7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32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192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12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2436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24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24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523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50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019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586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Slide </a:t>
            </a:r>
            <a:fld id="{62343A73-4E13-4478-851F-48C1D6EE12A1}" type="slidenum">
              <a:rPr/>
              <a:pPr>
                <a:defRPr/>
              </a:pPr>
              <a:t>‹Nr.›</a:t>
            </a:fld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281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392238"/>
            <a:ext cx="7342188" cy="741362"/>
          </a:xfrm>
          <a:prstGeom prst="rect">
            <a:avLst/>
          </a:prstGeo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en-GB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US" noProof="0" dirty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E02DC0C-2737-4323-9C99-E829B6F704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4057722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980728"/>
            <a:ext cx="8784976" cy="5112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263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107950" y="44450"/>
            <a:ext cx="2205038" cy="138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kern="1200" dirty="0" smtClean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latin typeface="Arial" charset="0"/>
                <a:cs typeface="Arial" charset="0"/>
              </a:rPr>
              <a:t>www.pa.op.dlr.de/ESMVal/  •  Chart </a:t>
            </a:r>
            <a:fld id="{76A6A655-0809-4926-81E6-232F61F50D16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9351" y="1124744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663847" y="1124744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5512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1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5065200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1144800" y="1871439"/>
            <a:ext cx="37692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65200" y="1872000"/>
            <a:ext cx="37692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E607757-B72C-491F-8868-A038A8F834F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7540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1B01852E-DCC8-423F-90FF-BFD07D613B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650378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6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858008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392237"/>
            <a:ext cx="7342188" cy="741363"/>
          </a:xfrm>
          <a:prstGeom prst="rect">
            <a:avLst/>
          </a:prstGeo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en-GB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143000" y="2159132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US" noProof="0" dirty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B2EDC576-4697-4F96-A898-E7924B0EA87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1471652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8" y="980728"/>
            <a:ext cx="8784976" cy="5112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4854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107951" y="44453"/>
            <a:ext cx="2205038" cy="138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kern="1200" dirty="0" smtClean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latin typeface="Arial" charset="0"/>
                <a:cs typeface="Arial" charset="0"/>
              </a:rPr>
              <a:t>www.pa.op.dlr.de/ESMVal/  •  Chart </a:t>
            </a:r>
            <a:fld id="{A659CBDD-D3C5-4B60-AE17-3251A9FFB643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9354" y="1124751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663849" y="1124751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6816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1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5065200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1144800" y="1871444"/>
            <a:ext cx="37692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65200" y="1872000"/>
            <a:ext cx="37692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D49B731-B3EE-4BB4-8282-DF0749CD06D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2632339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148818BF-4F64-4283-A27F-190D23E785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1558643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795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8B717-2EFD-47A3-B8A6-8E3D7DB4B720}" type="datetimeFigureOut">
              <a:rPr lang="sv-S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2017-01-23</a:t>
            </a:fld>
            <a:endParaRPr lang="sv-S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8272D8F9-E491-4021-A403-5546848B712E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690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C11DEF-EF26-4E98-8709-36CCFAC5747B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1/23/2017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AE4-B4A7-4E7F-8DE8-563D69A5AEA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8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0313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50" y="115888"/>
            <a:ext cx="1230313" cy="288925"/>
          </a:xfrm>
          <a:prstGeom prst="rect">
            <a:avLst/>
          </a:prstGeom>
          <a:ln/>
        </p:spPr>
        <p:txBody>
          <a:bodyPr/>
          <a:lstStyle>
            <a:lvl1pPr>
              <a:lnSpc>
                <a:spcPct val="100000"/>
              </a:lnSpc>
              <a:buFontTx/>
              <a:buNone/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B716D880-5FF9-44A0-ABC8-F4D90D123840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61"/>
            <a:ext cx="9144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1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Lecture &gt; Author  •  Document &gt; Date</a:t>
            </a:r>
            <a:endParaRPr lang="en-GB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49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75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Grafik 10" descr="dlr_signe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6ECE040E-5D03-4F40-A282-DE829D78C18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noProof="1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49641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32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413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8500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307138"/>
            <a:ext cx="91440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68" y="1884362"/>
            <a:ext cx="7694613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Grafik 10" descr="dlr_signet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1852" y="6143758"/>
            <a:ext cx="571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68" y="122256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52C54212-2FC2-4ADA-A086-477B9FAC4D6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56"/>
            <a:ext cx="5399088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noProof="1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280657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32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413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8500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freva.met.fu-berlin.de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323528" y="548680"/>
            <a:ext cx="8676456" cy="1152128"/>
          </a:xfrm>
        </p:spPr>
        <p:txBody>
          <a:bodyPr/>
          <a:lstStyle/>
          <a:p>
            <a:r>
              <a:rPr lang="de-DE" sz="2800" dirty="0" smtClean="0"/>
              <a:t>CMIP6-DICAD AP 6.1</a:t>
            </a:r>
            <a:r>
              <a:rPr lang="de-DE" sz="2800" dirty="0"/>
              <a:t>: </a:t>
            </a:r>
            <a:r>
              <a:rPr lang="de-DE" sz="2800" dirty="0" smtClean="0"/>
              <a:t>Installation </a:t>
            </a:r>
            <a:r>
              <a:rPr lang="de-DE" sz="2800" dirty="0"/>
              <a:t>und Betrieb des ESMValTools in der ESGF DKRZ Infrastruktur</a:t>
            </a:r>
            <a:endParaRPr lang="en-GB" sz="2800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8" name="Untertitel 5"/>
          <p:cNvSpPr txBox="1">
            <a:spLocks/>
          </p:cNvSpPr>
          <p:nvPr/>
        </p:nvSpPr>
        <p:spPr bwMode="auto">
          <a:xfrm>
            <a:off x="344720" y="1916832"/>
            <a:ext cx="7779600" cy="32403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1" dirty="0" smtClean="0">
                <a:latin typeface="Arial" charset="0"/>
                <a:cs typeface="Arial" charset="0"/>
              </a:rPr>
              <a:t>Stephan Kindermann</a:t>
            </a:r>
            <a:r>
              <a:rPr lang="en-US" sz="2000" b="1" baseline="30000" dirty="0" smtClean="0">
                <a:latin typeface="Arial" charset="0"/>
                <a:cs typeface="Arial" charset="0"/>
              </a:rPr>
              <a:t>1</a:t>
            </a:r>
            <a:r>
              <a:rPr lang="en-US" sz="2000" b="1" dirty="0" smtClean="0">
                <a:latin typeface="Arial" charset="0"/>
                <a:cs typeface="Arial" charset="0"/>
              </a:rPr>
              <a:t>, Björn Brötz</a:t>
            </a:r>
            <a:r>
              <a:rPr lang="en-US" sz="2000" b="1" baseline="30000" dirty="0" smtClean="0">
                <a:latin typeface="Arial" charset="0"/>
                <a:cs typeface="Arial" charset="0"/>
              </a:rPr>
              <a:t>2</a:t>
            </a:r>
            <a:r>
              <a:rPr lang="en-US" sz="2000" b="1" dirty="0" smtClean="0">
                <a:latin typeface="Arial" charset="0"/>
                <a:cs typeface="Arial" charset="0"/>
              </a:rPr>
              <a:t>, Veronika Eyring</a:t>
            </a:r>
            <a:r>
              <a:rPr lang="en-US" sz="2000" b="1" baseline="30000" dirty="0" smtClean="0">
                <a:latin typeface="Arial" charset="0"/>
                <a:cs typeface="Arial" charset="0"/>
              </a:rPr>
              <a:t>2</a:t>
            </a:r>
            <a:r>
              <a:rPr lang="en-US" sz="2000" b="1" dirty="0" smtClean="0">
                <a:latin typeface="Arial" charset="0"/>
                <a:cs typeface="Arial" charset="0"/>
              </a:rPr>
              <a:t>, and Carsten Ehbrecht</a:t>
            </a:r>
            <a:r>
              <a:rPr lang="en-US" sz="2000" b="1" baseline="30000" dirty="0" smtClean="0">
                <a:latin typeface="Arial" charset="0"/>
                <a:cs typeface="Arial" charset="0"/>
              </a:rPr>
              <a:t>1</a:t>
            </a:r>
            <a:endParaRPr lang="en-US" sz="2000" b="1" dirty="0" smtClean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baseline="30000" dirty="0" smtClean="0">
                <a:latin typeface="Arial" charset="0"/>
                <a:cs typeface="Arial" charset="0"/>
              </a:rPr>
              <a:t>1 </a:t>
            </a:r>
            <a:r>
              <a:rPr lang="de-DE" sz="1800" dirty="0" smtClean="0">
                <a:latin typeface="Arial" charset="0"/>
                <a:cs typeface="Arial" charset="0"/>
              </a:rPr>
              <a:t>Deutsches </a:t>
            </a:r>
            <a:r>
              <a:rPr lang="de-DE" sz="1800" dirty="0">
                <a:latin typeface="Arial" charset="0"/>
                <a:cs typeface="Arial" charset="0"/>
              </a:rPr>
              <a:t>Klimarechenzentrum, Hamburg, Germany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800" baseline="30000" dirty="0" smtClean="0">
                <a:latin typeface="Arial" charset="0"/>
                <a:cs typeface="Arial" charset="0"/>
              </a:rPr>
              <a:t>2 </a:t>
            </a:r>
            <a:r>
              <a:rPr lang="de-DE" sz="1800" dirty="0" smtClean="0">
                <a:latin typeface="Arial" charset="0"/>
                <a:cs typeface="Arial" charset="0"/>
              </a:rPr>
              <a:t>Deutsches Zentrum für Luft- und Raumfahrt (DLR),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latin typeface="Arial" charset="0"/>
                <a:cs typeface="Arial" charset="0"/>
              </a:rPr>
              <a:t> </a:t>
            </a:r>
            <a:r>
              <a:rPr lang="de-DE" sz="1800" dirty="0" smtClean="0">
                <a:latin typeface="Arial" charset="0"/>
                <a:cs typeface="Arial" charset="0"/>
              </a:rPr>
              <a:t> Institut für Physik der Atmosphäre, Oberpfaffenhofen, Germany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nl-NL" sz="1800" dirty="0" smtClean="0">
                <a:latin typeface="Arial" charset="0"/>
                <a:cs typeface="Arial" charset="0"/>
              </a:rPr>
              <a:t>CMIP6-DICAD Jahrestreffen 2017</a:t>
            </a:r>
          </a:p>
          <a:p>
            <a:r>
              <a:rPr lang="nl-NL" sz="1800" dirty="0" smtClean="0">
                <a:latin typeface="Arial" charset="0"/>
                <a:cs typeface="Arial" charset="0"/>
              </a:rPr>
              <a:t>DKRZ Hamburg</a:t>
            </a:r>
          </a:p>
          <a:p>
            <a:r>
              <a:rPr lang="nl-NL" sz="1800" dirty="0">
                <a:latin typeface="Arial" charset="0"/>
                <a:cs typeface="Arial" charset="0"/>
              </a:rPr>
              <a:t>24. </a:t>
            </a:r>
            <a:r>
              <a:rPr lang="nl-NL" sz="1800" dirty="0" smtClean="0">
                <a:latin typeface="Arial" charset="0"/>
                <a:cs typeface="Arial" charset="0"/>
              </a:rPr>
              <a:t>Januar </a:t>
            </a:r>
            <a:r>
              <a:rPr lang="nl-NL" sz="1800" dirty="0">
                <a:latin typeface="Arial" charset="0"/>
                <a:cs typeface="Arial" charset="0"/>
              </a:rPr>
              <a:t>2017 </a:t>
            </a:r>
          </a:p>
          <a:p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04" y="3700576"/>
            <a:ext cx="2483768" cy="5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72000" cy="738187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Reproducibility &amp; Traceability of evaluation results </a:t>
            </a:r>
          </a:p>
        </p:txBody>
      </p:sp>
      <p:sp>
        <p:nvSpPr>
          <p:cNvPr id="8" name="Rechteck 7"/>
          <p:cNvSpPr/>
          <p:nvPr/>
        </p:nvSpPr>
        <p:spPr>
          <a:xfrm>
            <a:off x="4716016" y="5861302"/>
            <a:ext cx="4032448" cy="5760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4860032" y="906099"/>
            <a:ext cx="3725960" cy="53285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5"/>
                </a:solidFill>
              </a:rPr>
              <a:t>Logfile</a:t>
            </a:r>
            <a:endParaRPr lang="en-US" sz="2000" b="1" dirty="0">
              <a:solidFill>
                <a:schemeClr val="accent5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/>
              <a:t>At each execution of the tool a log file is </a:t>
            </a:r>
            <a:r>
              <a:rPr lang="en-US" dirty="0" smtClean="0"/>
              <a:t>automatically created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log file </a:t>
            </a:r>
            <a:r>
              <a:rPr lang="en-US" dirty="0" smtClean="0"/>
              <a:t>contains: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The </a:t>
            </a:r>
            <a:r>
              <a:rPr lang="en-US" dirty="0"/>
              <a:t>list of </a:t>
            </a:r>
            <a:r>
              <a:rPr lang="en-US" b="1" dirty="0"/>
              <a:t>all input </a:t>
            </a:r>
            <a:r>
              <a:rPr lang="en-US" b="1" dirty="0" smtClean="0"/>
              <a:t>data </a:t>
            </a:r>
            <a:r>
              <a:rPr lang="en-US" dirty="0"/>
              <a:t>which have been </a:t>
            </a:r>
            <a:r>
              <a:rPr lang="en-US" dirty="0" smtClean="0"/>
              <a:t>used (version, data source, etc.)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The </a:t>
            </a:r>
            <a:r>
              <a:rPr lang="en-US" dirty="0"/>
              <a:t>list of </a:t>
            </a:r>
            <a:r>
              <a:rPr lang="en-US" b="1" dirty="0"/>
              <a:t>variables</a:t>
            </a:r>
            <a:r>
              <a:rPr lang="en-US" dirty="0"/>
              <a:t> that have been </a:t>
            </a:r>
            <a:r>
              <a:rPr lang="en-US" dirty="0" smtClean="0"/>
              <a:t>processed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The </a:t>
            </a:r>
            <a:r>
              <a:rPr lang="en-US" dirty="0"/>
              <a:t>list of </a:t>
            </a:r>
            <a:r>
              <a:rPr lang="en-US" b="1" dirty="0"/>
              <a:t>diagnostics</a:t>
            </a:r>
            <a:r>
              <a:rPr lang="en-US" dirty="0"/>
              <a:t> that have been </a:t>
            </a:r>
            <a:r>
              <a:rPr lang="en-US" dirty="0" smtClean="0"/>
              <a:t>applied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The </a:t>
            </a:r>
            <a:r>
              <a:rPr lang="en-US" dirty="0"/>
              <a:t>list of </a:t>
            </a:r>
            <a:r>
              <a:rPr lang="en-US" b="1" dirty="0"/>
              <a:t>authors and contributors </a:t>
            </a:r>
            <a:r>
              <a:rPr lang="en-US" dirty="0"/>
              <a:t>to the given diagnostic, together with the relevant references and </a:t>
            </a:r>
            <a:r>
              <a:rPr lang="en-US" dirty="0" smtClean="0"/>
              <a:t>projects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Software </a:t>
            </a:r>
            <a:r>
              <a:rPr lang="en-US" b="1" dirty="0" smtClean="0"/>
              <a:t>version</a:t>
            </a:r>
            <a:r>
              <a:rPr lang="en-US" dirty="0" smtClean="0"/>
              <a:t> of </a:t>
            </a:r>
            <a:r>
              <a:rPr lang="en-US" dirty="0" err="1" smtClean="0"/>
              <a:t>ESMValTool</a:t>
            </a:r>
            <a:r>
              <a:rPr lang="en-US" dirty="0" smtClean="0"/>
              <a:t> that was used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906099"/>
            <a:ext cx="4392488" cy="4955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Namelist</a:t>
            </a:r>
            <a:endParaRPr lang="en-US" sz="20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Evaluation analysis is controlled by the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namelist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file that defines the internal workflow for the desired analysis.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defines:</a:t>
            </a: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Input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datasets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(observations, models)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Regridding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operation (if needed)</a:t>
            </a: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 of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diagnostics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Misc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(output formats, output folder,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…)</a:t>
            </a: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4182549"/>
            <a:ext cx="439248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Output files (</a:t>
            </a:r>
            <a:r>
              <a:rPr lang="en-US" sz="20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NetCDF</a:t>
            </a:r>
            <a:r>
              <a:rPr lang="en-US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Contain meta data from input files and meta data generated by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ESMValTool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5157192"/>
            <a:ext cx="4392488" cy="1646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Observational data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Well defined processing chain 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creation of metadata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203847" y="6093296"/>
            <a:ext cx="5091298" cy="576064"/>
          </a:xfrm>
          <a:prstGeom prst="rect">
            <a:avLst/>
          </a:prstGeom>
          <a:pattFill prst="lt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36512" y="4077073"/>
            <a:ext cx="9144000" cy="576064"/>
          </a:xfrm>
          <a:prstGeom prst="rect">
            <a:avLst/>
          </a:prstGeom>
          <a:pattFill prst="lt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1556793"/>
            <a:ext cx="9144000" cy="576064"/>
          </a:xfrm>
          <a:prstGeom prst="rect">
            <a:avLst/>
          </a:prstGeom>
          <a:pattFill prst="lt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54" name="Rubrik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229600" cy="811213"/>
          </a:xfrm>
        </p:spPr>
        <p:txBody>
          <a:bodyPr/>
          <a:lstStyle/>
          <a:p>
            <a:pPr lvl="0" algn="ctr"/>
            <a:r>
              <a:rPr lang="sv-SE" altLang="de-DE" dirty="0" smtClean="0">
                <a:ea typeface="ＭＳ Ｐゴシック" pitchFamily="34" charset="-128"/>
              </a:rPr>
              <a:t>ESMValTool  Related Milestones in CMIP6-DICAD</a:t>
            </a:r>
            <a:br>
              <a:rPr lang="sv-SE" altLang="de-DE" dirty="0" smtClean="0">
                <a:ea typeface="ＭＳ Ｐゴシック" pitchFamily="34" charset="-128"/>
              </a:rPr>
            </a:br>
            <a:r>
              <a:rPr lang="sv-SE" altLang="de-DE" sz="1800" dirty="0" smtClean="0"/>
              <a:t>- </a:t>
            </a:r>
            <a:r>
              <a:rPr lang="de-DE" sz="1800" dirty="0" smtClean="0"/>
              <a:t>Standardisierte Diagnostiken und Modellevaluation (AP6) -</a:t>
            </a:r>
            <a:br>
              <a:rPr lang="de-DE" sz="1800" dirty="0" smtClean="0"/>
            </a:br>
            <a:endParaRPr lang="sv-SE" altLang="de-DE" sz="1800" dirty="0"/>
          </a:p>
        </p:txBody>
      </p:sp>
      <p:sp>
        <p:nvSpPr>
          <p:cNvPr id="74755" name="Platshållare för innehåll 2"/>
          <p:cNvSpPr>
            <a:spLocks noGrp="1"/>
          </p:cNvSpPr>
          <p:nvPr>
            <p:ph idx="4294967295"/>
          </p:nvPr>
        </p:nvSpPr>
        <p:spPr>
          <a:xfrm>
            <a:off x="153870" y="1162621"/>
            <a:ext cx="8878765" cy="4930675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 smtClean="0"/>
              <a:t>M1</a:t>
            </a:r>
            <a:r>
              <a:rPr lang="de-DE" altLang="de-DE" b="1" dirty="0"/>
              <a:t>: Entwurf mit ausführlicher Spezifikation zum Portal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6,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M2: Prototype ESMValTool Version läuft in der ESGF DKRZ Infrastruktur [</a:t>
            </a:r>
            <a:r>
              <a:rPr lang="de-DE" altLang="de-DE" b="1" dirty="0">
                <a:solidFill>
                  <a:srgbClr val="FF0000"/>
                </a:solidFill>
              </a:rPr>
              <a:t>Monat 9</a:t>
            </a:r>
            <a:r>
              <a:rPr lang="de-DE" altLang="de-DE" b="1" dirty="0" smtClean="0"/>
              <a:t>, </a:t>
            </a:r>
            <a:r>
              <a:rPr lang="de-DE" altLang="de-DE" dirty="0" smtClean="0">
                <a:solidFill>
                  <a:schemeClr val="hlink"/>
                </a:solidFill>
              </a:rPr>
              <a:t>DKRZ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 smtClean="0"/>
              <a:t>M3</a:t>
            </a:r>
            <a:r>
              <a:rPr lang="de-DE" altLang="de-DE" b="1" dirty="0"/>
              <a:t>: ESMValTool steht zur operationellen Laufüberwachung in der DKRZ Infrastruktur zur Verfügung [</a:t>
            </a:r>
            <a:r>
              <a:rPr lang="de-DE" altLang="de-DE" b="1" dirty="0">
                <a:solidFill>
                  <a:srgbClr val="FF0000"/>
                </a:solidFill>
              </a:rPr>
              <a:t>Monat 12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M4: Lauffähiger und getesteter Prototype für das Portal [</a:t>
            </a:r>
            <a:r>
              <a:rPr lang="de-DE" altLang="de-DE" b="1" dirty="0">
                <a:solidFill>
                  <a:srgbClr val="FF0000"/>
                </a:solidFill>
              </a:rPr>
              <a:t>Monat 15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M5: ESMValTool mit erweiterten Diagnostiken auf CMIP5 Modelldaten angewandt [</a:t>
            </a:r>
            <a:r>
              <a:rPr lang="de-DE" altLang="de-DE" b="1" dirty="0">
                <a:solidFill>
                  <a:srgbClr val="FF0000"/>
                </a:solidFill>
              </a:rPr>
              <a:t>Monat 18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M6: ESMValTool mit CMIP6 Modelldaten und Beobachtungsdaten vollständig integriert in der ESGF DKRZ Infrastruktur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24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DKRZ</a:t>
            </a:r>
            <a:r>
              <a:rPr lang="de-DE" altLang="de-DE" b="1" dirty="0"/>
              <a:t>]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M7: MPI-ESM1/2 und EMAC2 mit erweiterter ESMValTool Version evaluiert und mit anderen CMIP6 Modellen verglichen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36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/>
              <a:t>]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M8: Produktionssystem des Portals ist installiert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36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/>
              <a:t>]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20272" y="1844825"/>
            <a:ext cx="18296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AP 6.1 Milestone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062812" y="4376138"/>
            <a:ext cx="18296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AP 6.1 Milestone</a:t>
            </a: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1835696" y="6165304"/>
            <a:ext cx="74168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413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8500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de-DE" altLang="de-DE" sz="2800" b="1" dirty="0" smtClean="0">
                <a:solidFill>
                  <a:schemeClr val="accent3"/>
                </a:solidFill>
              </a:rPr>
              <a:t>=&gt; Work in AP6.1 on time</a:t>
            </a:r>
            <a:endParaRPr lang="de-DE" altLang="de-DE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179512" y="764704"/>
            <a:ext cx="8856984" cy="260067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accent5"/>
                </a:solidFill>
              </a:rPr>
              <a:t>Workflow for model evaluation during CMIP5:</a:t>
            </a:r>
          </a:p>
          <a:p>
            <a:pPr marL="432000">
              <a:spcBef>
                <a:spcPts val="0"/>
              </a:spcBef>
            </a:pPr>
            <a:r>
              <a:rPr lang="en-US" dirty="0" smtClean="0"/>
              <a:t>Local download of high volume data =&gt; multiple copies at many institutions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sz="1600" dirty="0" smtClean="0"/>
              <a:t>Time and resource intensive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sz="1600" dirty="0" smtClean="0"/>
              <a:t>Local archive could quickly get outdated</a:t>
            </a:r>
            <a:endParaRPr lang="en-US" sz="1600" b="1" i="1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en-US" sz="1600" dirty="0" smtClean="0"/>
              <a:t>Need to preserve metadata in the final result</a:t>
            </a:r>
            <a:endParaRPr lang="en-US" sz="1600" b="1" i="1" dirty="0" smtClean="0"/>
          </a:p>
          <a:p>
            <a:pPr marL="432000">
              <a:spcAft>
                <a:spcPts val="300"/>
              </a:spcAft>
            </a:pPr>
            <a:r>
              <a:rPr lang="en-US" dirty="0" smtClean="0"/>
              <a:t>Duplication of efforts by non coordinated development of diagnostic code</a:t>
            </a:r>
          </a:p>
          <a:p>
            <a:pPr marL="432000">
              <a:spcAft>
                <a:spcPts val="300"/>
              </a:spcAft>
            </a:pPr>
            <a:r>
              <a:rPr lang="en-US" dirty="0" smtClean="0"/>
              <a:t>Evaluation by individual scientists (whenever they had time) =&gt; delays in the availability of a comprehensive assessment of the CMIP5 ensemble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6000" y="260649"/>
            <a:ext cx="8172000" cy="738187"/>
          </a:xfrm>
        </p:spPr>
        <p:txBody>
          <a:bodyPr/>
          <a:lstStyle/>
          <a:p>
            <a:pPr algn="ctr"/>
            <a:r>
              <a:rPr lang="en-US" noProof="0" dirty="0" smtClean="0"/>
              <a:t>Workflow for Model Evaluation in CMIP5 &amp; CMIP6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79512" y="3293374"/>
            <a:ext cx="8856984" cy="3215862"/>
            <a:chOff x="179512" y="3293368"/>
            <a:chExt cx="8856984" cy="3215863"/>
          </a:xfrm>
        </p:grpSpPr>
        <p:grpSp>
          <p:nvGrpSpPr>
            <p:cNvPr id="9" name="Gruppieren 8"/>
            <p:cNvGrpSpPr/>
            <p:nvPr/>
          </p:nvGrpSpPr>
          <p:grpSpPr>
            <a:xfrm>
              <a:off x="179512" y="3293368"/>
              <a:ext cx="8856984" cy="3215863"/>
              <a:chOff x="179512" y="3293368"/>
              <a:chExt cx="8856984" cy="3215863"/>
            </a:xfrm>
          </p:grpSpPr>
          <p:sp>
            <p:nvSpPr>
              <p:cNvPr id="6" name="Textplatzhalter 1"/>
              <p:cNvSpPr txBox="1">
                <a:spLocks/>
              </p:cNvSpPr>
              <p:nvPr/>
            </p:nvSpPr>
            <p:spPr bwMode="auto">
              <a:xfrm>
                <a:off x="179512" y="3293368"/>
                <a:ext cx="8856984" cy="21518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000" indent="-180000" algn="l" defTabSz="914400" rtl="0" eaLnBrk="1" latinLnBrk="0" hangingPunct="1">
                  <a:spcBef>
                    <a:spcPts val="300"/>
                  </a:spcBef>
                  <a:spcAft>
                    <a:spcPts val="0"/>
                  </a:spcAft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264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0764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5228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9692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600"/>
                  </a:spcAft>
                  <a:buFont typeface="Arial" pitchFamily="34" charset="0"/>
                  <a:buNone/>
                </a:pPr>
                <a:r>
                  <a:rPr lang="en-US" sz="2000" b="1" dirty="0" smtClean="0">
                    <a:solidFill>
                      <a:srgbClr val="4BACC6"/>
                    </a:solidFill>
                  </a:rPr>
                  <a:t>Envisaged workflow for model evaluation in CMIP6 </a:t>
                </a:r>
                <a:r>
                  <a:rPr lang="en-US" sz="1600" b="1" dirty="0" smtClean="0">
                    <a:solidFill>
                      <a:srgbClr val="4BACC6"/>
                    </a:solidFill>
                  </a:rPr>
                  <a:t>(Eyring et al., ESD, 2016):</a:t>
                </a:r>
              </a:p>
              <a:p>
                <a:pPr marL="432000" lvl="1">
                  <a:spcAft>
                    <a:spcPts val="30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More coordination of software efforts because over the last several years,  </a:t>
                </a:r>
                <a:r>
                  <a:rPr lang="en-US" b="1" dirty="0" smtClean="0">
                    <a:solidFill>
                      <a:srgbClr val="1F497D"/>
                    </a:solidFill>
                  </a:rPr>
                  <a:t>community evaluation tools</a:t>
                </a:r>
                <a:r>
                  <a:rPr lang="en-US" dirty="0" smtClean="0">
                    <a:solidFill>
                      <a:srgbClr val="1F497D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have been developed as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open source software</a:t>
                </a:r>
              </a:p>
              <a:p>
                <a:pPr marL="432000" lvl="1">
                  <a:spcAft>
                    <a:spcPts val="30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the ESGF nodes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have been expanded with </a:t>
                </a:r>
                <a:r>
                  <a:rPr lang="en-US" b="1" dirty="0">
                    <a:solidFill>
                      <a:srgbClr val="1F497D"/>
                    </a:solidFill>
                  </a:rPr>
                  <a:t>p</a:t>
                </a:r>
                <a:r>
                  <a:rPr lang="en-US" b="1" dirty="0" smtClean="0">
                    <a:solidFill>
                      <a:srgbClr val="1F497D"/>
                    </a:solidFill>
                  </a:rPr>
                  <a:t>rocessing </a:t>
                </a:r>
                <a:r>
                  <a:rPr lang="en-US" b="1" dirty="0">
                    <a:solidFill>
                      <a:srgbClr val="1F497D"/>
                    </a:solidFill>
                  </a:rPr>
                  <a:t>capabilities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so that the tools can run </a:t>
                </a:r>
                <a:r>
                  <a:rPr lang="en-US" altLang="de-DE" b="1" dirty="0">
                    <a:solidFill>
                      <a:srgbClr val="1F497D"/>
                    </a:solidFill>
                  </a:rPr>
                  <a:t>alongside the ESGF </a:t>
                </a:r>
                <a:r>
                  <a:rPr lang="en-US" altLang="de-DE" dirty="0">
                    <a:solidFill>
                      <a:prstClr val="black"/>
                    </a:solidFill>
                  </a:rPr>
                  <a:t>as soon as the output is published</a:t>
                </a:r>
              </a:p>
              <a:p>
                <a:pPr marL="432000" lvl="1">
                  <a:spcAft>
                    <a:spcPts val="30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Evaluation tools will ensure </a:t>
                </a:r>
                <a:r>
                  <a:rPr lang="en-US" b="1" dirty="0">
                    <a:solidFill>
                      <a:srgbClr val="1F497D"/>
                    </a:solidFill>
                  </a:rPr>
                  <a:t>traceability &amp; reproducibility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of evaluation results</a:t>
                </a:r>
              </a:p>
            </p:txBody>
          </p:sp>
          <p:sp>
            <p:nvSpPr>
              <p:cNvPr id="4" name="Rechteck 3"/>
              <p:cNvSpPr/>
              <p:nvPr/>
            </p:nvSpPr>
            <p:spPr>
              <a:xfrm>
                <a:off x="323528" y="5301208"/>
                <a:ext cx="8712968" cy="1208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02000" lvl="2">
                  <a:spcAft>
                    <a:spcPts val="300"/>
                  </a:spcAft>
                </a:pPr>
                <a:r>
                  <a:rPr lang="en-GB" dirty="0">
                    <a:solidFill>
                      <a:srgbClr val="FF0000"/>
                    </a:solidFill>
                  </a:rPr>
                  <a:t>The resulting enhanced systematic characterization of models would identify </a:t>
                </a:r>
                <a:r>
                  <a:rPr lang="en-GB" b="1" i="1" dirty="0">
                    <a:solidFill>
                      <a:srgbClr val="FF0000"/>
                    </a:solidFill>
                  </a:rPr>
                  <a:t>strengths &amp; weaknesses</a:t>
                </a:r>
                <a:r>
                  <a:rPr lang="en-GB" dirty="0">
                    <a:solidFill>
                      <a:srgbClr val="FF0000"/>
                    </a:solidFill>
                  </a:rPr>
                  <a:t> of the simulations </a:t>
                </a:r>
                <a:r>
                  <a:rPr lang="en-GB" b="1" i="1" dirty="0">
                    <a:solidFill>
                      <a:srgbClr val="FF0000"/>
                    </a:solidFill>
                  </a:rPr>
                  <a:t>more quickly and openly </a:t>
                </a:r>
                <a:r>
                  <a:rPr lang="en-GB" i="1" dirty="0">
                    <a:solidFill>
                      <a:srgbClr val="FF0000"/>
                    </a:solidFill>
                  </a:rPr>
                  <a:t>to the </a:t>
                </a:r>
                <a:r>
                  <a:rPr lang="en-GB" i="1" dirty="0" smtClean="0">
                    <a:solidFill>
                      <a:srgbClr val="FF0000"/>
                    </a:solidFill>
                  </a:rPr>
                  <a:t>community, which will </a:t>
                </a:r>
                <a:r>
                  <a:rPr lang="en-GB" dirty="0">
                    <a:solidFill>
                      <a:srgbClr val="FF0000"/>
                    </a:solidFill>
                  </a:rPr>
                  <a:t>also </a:t>
                </a:r>
                <a:r>
                  <a:rPr lang="en-US" dirty="0">
                    <a:solidFill>
                      <a:srgbClr val="FF0000"/>
                    </a:solidFill>
                  </a:rPr>
                  <a:t>support model development &amp; assessments (e.g. IPCC)</a:t>
                </a:r>
              </a:p>
              <a:p>
                <a:pPr marL="702000" lvl="2">
                  <a:spcAft>
                    <a:spcPts val="300"/>
                  </a:spcAft>
                </a:pPr>
                <a:endParaRPr lang="en-GB" sz="1600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Pfeil nach rechts 7"/>
            <p:cNvSpPr/>
            <p:nvPr/>
          </p:nvSpPr>
          <p:spPr>
            <a:xfrm>
              <a:off x="467544" y="5328067"/>
              <a:ext cx="504056" cy="360040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8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9" b="9765"/>
          <a:stretch/>
        </p:blipFill>
        <p:spPr>
          <a:xfrm>
            <a:off x="814037" y="1851794"/>
            <a:ext cx="7502379" cy="4371578"/>
          </a:xfrm>
          <a:prstGeom prst="rect">
            <a:avLst/>
          </a:prstGeom>
        </p:spPr>
      </p:pic>
      <p:sp>
        <p:nvSpPr>
          <p:cNvPr id="49" name="Textfeld 2"/>
          <p:cNvSpPr txBox="1">
            <a:spLocks noChangeArrowheads="1"/>
          </p:cNvSpPr>
          <p:nvPr/>
        </p:nvSpPr>
        <p:spPr bwMode="auto">
          <a:xfrm>
            <a:off x="201351" y="620688"/>
            <a:ext cx="8839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6000" indent="-216000" eaLnBrk="1" fontAlgn="base" hangingPunct="1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We </a:t>
            </a:r>
            <a:r>
              <a:rPr lang="en-US" altLang="de-DE" sz="1600" dirty="0">
                <a:solidFill>
                  <a:srgbClr val="000000"/>
                </a:solidFill>
                <a:latin typeface="Arial" charset="0"/>
              </a:rPr>
              <a:t>argue that the community has reached a critical juncture at which many baseline aspects of ESM evaluation need to be performed much more </a:t>
            </a: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efficiently</a:t>
            </a:r>
            <a:endParaRPr lang="en-US" altLang="de-DE" sz="1600" dirty="0">
              <a:solidFill>
                <a:srgbClr val="000000"/>
              </a:solidFill>
              <a:latin typeface="Arial" charset="0"/>
            </a:endParaRPr>
          </a:p>
          <a:p>
            <a:pPr marL="216000" indent="-216000" eaLnBrk="1" fontAlgn="base" hangingPunct="1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This activity also aims </a:t>
            </a:r>
            <a:r>
              <a:rPr lang="en-US" altLang="de-DE" sz="1600" dirty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assist </a:t>
            </a:r>
            <a:r>
              <a:rPr lang="en-US" altLang="de-DE" sz="1600" dirty="0">
                <a:solidFill>
                  <a:srgbClr val="000000"/>
                </a:solidFill>
                <a:latin typeface="Arial" charset="0"/>
              </a:rPr>
              <a:t>modelling groups in improving their </a:t>
            </a: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models</a:t>
            </a:r>
          </a:p>
          <a:p>
            <a:pPr marL="216000" indent="-216000" eaLnBrk="1" fontAlgn="base" hangingPunct="1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Running alongside the ESGF, as soon as the output is published</a:t>
            </a:r>
            <a:endParaRPr lang="en-US" altLang="de-DE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-36512" y="117004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2400" b="1" dirty="0" smtClean="0">
                <a:solidFill>
                  <a:srgbClr val="686868"/>
                </a:solidFill>
                <a:ea typeface="MS PGothic" pitchFamily="34" charset="-128"/>
              </a:rPr>
              <a:t>Envisaged Workflow for Model Evaluation in CMIP</a:t>
            </a:r>
            <a:endParaRPr lang="en-US" altLang="de-DE" sz="2400" b="1" dirty="0">
              <a:solidFill>
                <a:srgbClr val="686868"/>
              </a:solidFill>
              <a:ea typeface="MS PGothic" pitchFamily="34" charset="-128"/>
            </a:endParaRPr>
          </a:p>
        </p:txBody>
      </p:sp>
      <p:sp>
        <p:nvSpPr>
          <p:cNvPr id="17" name="Textfeld 1"/>
          <p:cNvSpPr txBox="1">
            <a:spLocks noChangeArrowheads="1"/>
          </p:cNvSpPr>
          <p:nvPr/>
        </p:nvSpPr>
        <p:spPr bwMode="auto">
          <a:xfrm>
            <a:off x="309981" y="6525344"/>
            <a:ext cx="8726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400" i="1" dirty="0">
                <a:solidFill>
                  <a:srgbClr val="000000"/>
                </a:solidFill>
                <a:latin typeface="Arial" pitchFamily="34" charset="0"/>
              </a:rPr>
              <a:t>Eyring et </a:t>
            </a:r>
            <a:r>
              <a:rPr lang="en-US" altLang="de-DE" sz="1400" i="1" dirty="0" smtClean="0">
                <a:solidFill>
                  <a:srgbClr val="000000"/>
                </a:solidFill>
                <a:latin typeface="Arial" pitchFamily="34" charset="0"/>
              </a:rPr>
              <a:t>al., ESD  (2016)</a:t>
            </a:r>
            <a:endParaRPr lang="en-US" altLang="de-DE" sz="1000" i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123728" cy="4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 txBox="1">
            <a:spLocks/>
          </p:cNvSpPr>
          <p:nvPr/>
        </p:nvSpPr>
        <p:spPr bwMode="auto">
          <a:xfrm>
            <a:off x="-36512" y="117004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de-DE" sz="2400" b="1" dirty="0">
              <a:solidFill>
                <a:srgbClr val="686868"/>
              </a:solidFill>
              <a:ea typeface="MS PGothic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6423" r="25789" b="17456"/>
          <a:stretch/>
        </p:blipFill>
        <p:spPr>
          <a:xfrm>
            <a:off x="4052809" y="1101916"/>
            <a:ext cx="5091190" cy="516149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86000" y="332656"/>
            <a:ext cx="8172000" cy="738187"/>
          </a:xfrm>
        </p:spPr>
        <p:txBody>
          <a:bodyPr/>
          <a:lstStyle/>
          <a:p>
            <a:pPr algn="ctr"/>
            <a:r>
              <a:rPr lang="en-US" altLang="de-DE" dirty="0">
                <a:ea typeface="MS PGothic" pitchFamily="34" charset="-128"/>
              </a:rPr>
              <a:t>Envisaged Workflow for Model Evaluation in </a:t>
            </a:r>
            <a:r>
              <a:rPr lang="en-US" altLang="de-DE" dirty="0" smtClean="0">
                <a:ea typeface="MS PGothic" pitchFamily="34" charset="-128"/>
              </a:rPr>
              <a:t>CMIP6</a:t>
            </a:r>
            <a:r>
              <a:rPr lang="en-US" altLang="de-DE" dirty="0">
                <a:ea typeface="MS PGothic" pitchFamily="34" charset="-128"/>
              </a:rPr>
              <a:t/>
            </a:r>
            <a:br>
              <a:rPr lang="en-US" altLang="de-DE" dirty="0">
                <a:ea typeface="MS PGothic" pitchFamily="34" charset="-128"/>
              </a:rPr>
            </a:br>
            <a:r>
              <a:rPr lang="en-US" altLang="de-DE" sz="1400" b="0" dirty="0" smtClean="0">
                <a:ea typeface="MS PGothic" pitchFamily="34" charset="-128"/>
              </a:rPr>
              <a:t>- Quasi-operational / Centrally executed / Data </a:t>
            </a:r>
            <a:r>
              <a:rPr lang="en-US" altLang="de-DE" sz="1400" b="0" dirty="0">
                <a:ea typeface="MS PGothic" pitchFamily="34" charset="-128"/>
              </a:rPr>
              <a:t>to Code -</a:t>
            </a:r>
            <a:br>
              <a:rPr lang="en-US" altLang="de-DE" sz="1400" b="0" dirty="0">
                <a:ea typeface="MS PGothic" pitchFamily="34" charset="-128"/>
              </a:rPr>
            </a:br>
            <a:endParaRPr lang="en-US" sz="1400" b="0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1122199"/>
            <a:ext cx="3613947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Due to the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high volume of the data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in CMIP6, ESGF replication is likely to be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slow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(took months in CMIP5)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It was therefore recommended </a:t>
            </a:r>
            <a:r>
              <a:rPr lang="en-GB" dirty="0">
                <a:latin typeface="Arial" pitchFamily="34" charset="0"/>
                <a:cs typeface="Arial" pitchFamily="34" charset="0"/>
              </a:rPr>
              <a:t>to the ESGF teams that the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data used by the CMIP evaluation tools</a:t>
            </a:r>
            <a:r>
              <a:rPr lang="en-GB" dirty="0">
                <a:latin typeface="Arial" pitchFamily="34" charset="0"/>
                <a:cs typeface="Arial" pitchFamily="34" charset="0"/>
              </a:rPr>
              <a:t> be replicated with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higher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priority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=&gt; will be done by DKRZ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GB" dirty="0">
                <a:latin typeface="Arial" pitchFamily="34" charset="0"/>
                <a:cs typeface="Arial" pitchFamily="34" charset="0"/>
              </a:rPr>
              <a:t>should substantially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speed up </a:t>
            </a:r>
            <a:r>
              <a:rPr lang="en-GB" dirty="0">
                <a:latin typeface="Arial" pitchFamily="34" charset="0"/>
                <a:cs typeface="Arial" pitchFamily="34" charset="0"/>
              </a:rPr>
              <a:t>the evaluation of model results after submission of the simulation output to the ESGF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63406"/>
            <a:ext cx="1152128" cy="4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240925" y="5670034"/>
            <a:ext cx="296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800" i="1" dirty="0">
                <a:solidFill>
                  <a:srgbClr val="000000"/>
                </a:solidFill>
                <a:latin typeface="Arial" pitchFamily="34" charset="0"/>
              </a:rPr>
              <a:t>Eyring et al</a:t>
            </a:r>
            <a:r>
              <a:rPr lang="en-US" altLang="de-DE" sz="1800" i="1" dirty="0" smtClean="0">
                <a:solidFill>
                  <a:srgbClr val="000000"/>
                </a:solidFill>
                <a:latin typeface="Arial" pitchFamily="34" charset="0"/>
              </a:rPr>
              <a:t>., ESD</a:t>
            </a:r>
            <a:r>
              <a:rPr lang="en-US" altLang="de-DE" sz="18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800" i="1" dirty="0" smtClean="0">
                <a:solidFill>
                  <a:srgbClr val="000000"/>
                </a:solidFill>
                <a:latin typeface="Arial" pitchFamily="34" charset="0"/>
              </a:rPr>
              <a:t>(2016)</a:t>
            </a:r>
            <a:endParaRPr lang="en-US" altLang="de-DE" sz="1800" i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1402764" y="3879050"/>
            <a:ext cx="1440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feil nach rechts 4"/>
          <p:cNvSpPr/>
          <p:nvPr/>
        </p:nvSpPr>
        <p:spPr>
          <a:xfrm>
            <a:off x="4214831" y="1600501"/>
            <a:ext cx="2846768" cy="532244"/>
          </a:xfrm>
          <a:prstGeom prst="rightArrow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23719" y="1700808"/>
            <a:ext cx="288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prstClr val="black"/>
                </a:solidFill>
                <a:latin typeface="Arial" charset="0"/>
              </a:rPr>
              <a:t>Data </a:t>
            </a:r>
            <a:r>
              <a:rPr lang="de-DE" sz="1200" b="1" dirty="0" err="1" smtClean="0">
                <a:solidFill>
                  <a:prstClr val="black"/>
                </a:solidFill>
                <a:latin typeface="Arial" charset="0"/>
              </a:rPr>
              <a:t>management</a:t>
            </a:r>
            <a:r>
              <a:rPr lang="de-DE" sz="12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sz="1200" b="1" dirty="0" err="1" smtClean="0">
                <a:solidFill>
                  <a:prstClr val="black"/>
                </a:solidFill>
                <a:latin typeface="Arial" charset="0"/>
              </a:rPr>
              <a:t>phase</a:t>
            </a:r>
            <a:endParaRPr lang="de-DE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368275" y="1600501"/>
            <a:ext cx="3833905" cy="532355"/>
          </a:xfrm>
          <a:prstGeom prst="rightArrow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59632" y="1711841"/>
            <a:ext cx="1800200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err="1" smtClean="0">
                <a:solidFill>
                  <a:prstClr val="black"/>
                </a:solidFill>
                <a:latin typeface="Arial" charset="0"/>
              </a:rPr>
              <a:t>Production</a:t>
            </a:r>
            <a:r>
              <a:rPr lang="de-DE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sz="1200" b="1" dirty="0" err="1" smtClean="0">
                <a:solidFill>
                  <a:prstClr val="black"/>
                </a:solidFill>
                <a:latin typeface="Arial" charset="0"/>
              </a:rPr>
              <a:t>phase</a:t>
            </a:r>
            <a:endParaRPr lang="de-DE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68274" y="2192802"/>
            <a:ext cx="8045127" cy="5881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DKRZ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315909" y="2192802"/>
            <a:ext cx="4097491" cy="2940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ESGF</a:t>
            </a:r>
          </a:p>
        </p:txBody>
      </p:sp>
      <p:sp>
        <p:nvSpPr>
          <p:cNvPr id="20" name="Flussdiagramm: Magnetplattenspeicher 19"/>
          <p:cNvSpPr/>
          <p:nvPr/>
        </p:nvSpPr>
        <p:spPr>
          <a:xfrm>
            <a:off x="3203848" y="3122833"/>
            <a:ext cx="1080120" cy="504056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 smtClean="0">
                <a:solidFill>
                  <a:srgbClr val="0070C0"/>
                </a:solidFill>
              </a:rPr>
              <a:t>cmorized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2" name="Flussdiagramm: Magnetplattenspeicher 21"/>
          <p:cNvSpPr/>
          <p:nvPr/>
        </p:nvSpPr>
        <p:spPr>
          <a:xfrm>
            <a:off x="3275856" y="5013176"/>
            <a:ext cx="1080120" cy="504056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70C0"/>
                </a:solidFill>
              </a:rPr>
              <a:t>native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 rot="2700000">
            <a:off x="1576422" y="3801482"/>
            <a:ext cx="155136" cy="155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4499992" y="3200404"/>
            <a:ext cx="1238100" cy="452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07504" y="3429000"/>
            <a:ext cx="1343905" cy="4812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write</a:t>
            </a:r>
            <a:r>
              <a:rPr lang="de-DE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simulation</a:t>
            </a:r>
            <a:r>
              <a:rPr lang="de-DE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de-DE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timestep</a:t>
            </a:r>
            <a:endParaRPr lang="de-DE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4499992" y="3666968"/>
            <a:ext cx="1238099" cy="5039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publication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ESGF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ussdiagramm: Magnetplattenspeicher 37"/>
          <p:cNvSpPr/>
          <p:nvPr/>
        </p:nvSpPr>
        <p:spPr>
          <a:xfrm>
            <a:off x="5868144" y="3573016"/>
            <a:ext cx="1080120" cy="504056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70C0"/>
                </a:solidFill>
              </a:rPr>
              <a:t>ESGF </a:t>
            </a:r>
            <a:r>
              <a:rPr lang="de-DE" sz="1400" dirty="0" err="1" smtClean="0">
                <a:solidFill>
                  <a:srgbClr val="0070C0"/>
                </a:solidFill>
              </a:rPr>
              <a:t>local</a:t>
            </a:r>
            <a:endParaRPr lang="de-DE" sz="1400" dirty="0">
              <a:solidFill>
                <a:srgbClr val="0070C0"/>
              </a:solidFill>
            </a:endParaRPr>
          </a:p>
        </p:txBody>
      </p:sp>
      <p:grpSp>
        <p:nvGrpSpPr>
          <p:cNvPr id="58" name="Gruppieren 57"/>
          <p:cNvGrpSpPr/>
          <p:nvPr/>
        </p:nvGrpSpPr>
        <p:grpSpPr>
          <a:xfrm>
            <a:off x="5788851" y="2825264"/>
            <a:ext cx="1203711" cy="683069"/>
            <a:chOff x="5698614" y="2879189"/>
            <a:chExt cx="1203711" cy="683069"/>
          </a:xfrm>
        </p:grpSpPr>
        <p:sp>
          <p:nvSpPr>
            <p:cNvPr id="49" name="Rechteck 48"/>
            <p:cNvSpPr/>
            <p:nvPr/>
          </p:nvSpPr>
          <p:spPr>
            <a:xfrm>
              <a:off x="5932513" y="3346234"/>
              <a:ext cx="748553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5738092" y="3254329"/>
              <a:ext cx="388843" cy="3079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5932514" y="2914186"/>
              <a:ext cx="671309" cy="648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6459807" y="3130210"/>
              <a:ext cx="442518" cy="4320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5893035" y="3311237"/>
              <a:ext cx="748553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5698614" y="3219332"/>
              <a:ext cx="388843" cy="30792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5893036" y="2879189"/>
              <a:ext cx="671309" cy="64807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6420329" y="3095213"/>
              <a:ext cx="442518" cy="43204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5857210" y="3244334"/>
              <a:ext cx="97816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ESGF remote</a:t>
              </a:r>
            </a:p>
          </p:txBody>
        </p:sp>
      </p:grpSp>
      <p:pic>
        <p:nvPicPr>
          <p:cNvPr id="47" name="Grafik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47" y="4665378"/>
            <a:ext cx="2251712" cy="456532"/>
          </a:xfrm>
          <a:prstGeom prst="rect">
            <a:avLst/>
          </a:prstGeom>
        </p:spPr>
      </p:pic>
      <p:sp>
        <p:nvSpPr>
          <p:cNvPr id="30" name="Abgerundetes Rechteck 29"/>
          <p:cNvSpPr/>
          <p:nvPr/>
        </p:nvSpPr>
        <p:spPr>
          <a:xfrm>
            <a:off x="1811450" y="3095214"/>
            <a:ext cx="1259495" cy="115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rtlCol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compliance</a:t>
            </a:r>
            <a:r>
              <a:rPr lang="de-DE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CMIP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conventions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CMORize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Metadata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etc.)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1811449" y="4265716"/>
            <a:ext cx="1259496" cy="531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monitoring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2882201" y="4313677"/>
            <a:ext cx="144016" cy="11315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Gewinkelte Verbindung 63"/>
          <p:cNvCxnSpPr>
            <a:stCxn id="63" idx="2"/>
            <a:endCxn id="47" idx="0"/>
          </p:cNvCxnSpPr>
          <p:nvPr/>
        </p:nvCxnSpPr>
        <p:spPr>
          <a:xfrm rot="16200000" flipH="1">
            <a:off x="5295634" y="2085408"/>
            <a:ext cx="238545" cy="4921394"/>
          </a:xfrm>
          <a:prstGeom prst="bentConnector3">
            <a:avLst>
              <a:gd name="adj1" fmla="val 2425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bgerundetes Rechteck 76"/>
          <p:cNvSpPr/>
          <p:nvPr/>
        </p:nvSpPr>
        <p:spPr>
          <a:xfrm>
            <a:off x="7331464" y="2996952"/>
            <a:ext cx="1105096" cy="607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de-DE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valuation</a:t>
            </a:r>
            <a:endParaRPr lang="de-DE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8233533" y="3421915"/>
            <a:ext cx="144016" cy="11315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Gewinkelte Verbindung 69"/>
          <p:cNvCxnSpPr>
            <a:stCxn id="69" idx="2"/>
            <a:endCxn id="47" idx="0"/>
          </p:cNvCxnSpPr>
          <p:nvPr/>
        </p:nvCxnSpPr>
        <p:spPr>
          <a:xfrm rot="5400000">
            <a:off x="7525419" y="3885255"/>
            <a:ext cx="1130307" cy="429938"/>
          </a:xfrm>
          <a:prstGeom prst="bentConnector3">
            <a:avLst>
              <a:gd name="adj1" fmla="val 7852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stCxn id="32" idx="0"/>
          </p:cNvCxnSpPr>
          <p:nvPr/>
        </p:nvCxnSpPr>
        <p:spPr>
          <a:xfrm flipV="1">
            <a:off x="1708839" y="3673123"/>
            <a:ext cx="102611" cy="15107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stCxn id="32" idx="3"/>
            <a:endCxn id="22" idx="2"/>
          </p:cNvCxnSpPr>
          <p:nvPr/>
        </p:nvCxnSpPr>
        <p:spPr>
          <a:xfrm rot="16200000" flipH="1">
            <a:off x="1826695" y="3816042"/>
            <a:ext cx="1331305" cy="1567017"/>
          </a:xfrm>
          <a:prstGeom prst="bentConnector2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stCxn id="30" idx="3"/>
            <a:endCxn id="20" idx="2"/>
          </p:cNvCxnSpPr>
          <p:nvPr/>
        </p:nvCxnSpPr>
        <p:spPr>
          <a:xfrm flipV="1">
            <a:off x="3070945" y="3374861"/>
            <a:ext cx="132903" cy="29826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20" idx="4"/>
            <a:endCxn id="33" idx="1"/>
          </p:cNvCxnSpPr>
          <p:nvPr/>
        </p:nvCxnSpPr>
        <p:spPr>
          <a:xfrm>
            <a:off x="4283968" y="3374861"/>
            <a:ext cx="216024" cy="519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37" idx="3"/>
            <a:endCxn id="38" idx="2"/>
          </p:cNvCxnSpPr>
          <p:nvPr/>
        </p:nvCxnSpPr>
        <p:spPr>
          <a:xfrm flipV="1">
            <a:off x="5738091" y="3825044"/>
            <a:ext cx="130053" cy="9389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flipV="1">
            <a:off x="6894681" y="3599531"/>
            <a:ext cx="166918" cy="15774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eck 83"/>
          <p:cNvSpPr/>
          <p:nvPr/>
        </p:nvSpPr>
        <p:spPr>
          <a:xfrm>
            <a:off x="7061599" y="3363819"/>
            <a:ext cx="45719" cy="4714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Gerade Verbindung 78"/>
          <p:cNvCxnSpPr>
            <a:stCxn id="52" idx="6"/>
            <a:endCxn id="84" idx="1"/>
          </p:cNvCxnSpPr>
          <p:nvPr/>
        </p:nvCxnSpPr>
        <p:spPr>
          <a:xfrm>
            <a:off x="6992562" y="3292309"/>
            <a:ext cx="69037" cy="30722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>
            <a:stCxn id="84" idx="3"/>
            <a:endCxn id="77" idx="1"/>
          </p:cNvCxnSpPr>
          <p:nvPr/>
        </p:nvCxnSpPr>
        <p:spPr>
          <a:xfrm flipV="1">
            <a:off x="7107318" y="3300526"/>
            <a:ext cx="224146" cy="29900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77" idx="2"/>
            <a:endCxn id="71" idx="0"/>
          </p:cNvCxnSpPr>
          <p:nvPr/>
        </p:nvCxnSpPr>
        <p:spPr>
          <a:xfrm flipH="1">
            <a:off x="7797988" y="3604099"/>
            <a:ext cx="86024" cy="6535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bgerundetes Rechteck 70"/>
          <p:cNvSpPr/>
          <p:nvPr/>
        </p:nvSpPr>
        <p:spPr>
          <a:xfrm>
            <a:off x="7351568" y="3669450"/>
            <a:ext cx="892840" cy="5354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 </a:t>
            </a:r>
            <a:r>
              <a:rPr lang="de-DE" sz="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visualization</a:t>
            </a:r>
            <a:endParaRPr lang="de-DE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7689205" y="3985515"/>
            <a:ext cx="483195" cy="185389"/>
            <a:chOff x="7905229" y="3963691"/>
            <a:chExt cx="483195" cy="185389"/>
          </a:xfrm>
        </p:grpSpPr>
        <p:sp>
          <p:nvSpPr>
            <p:cNvPr id="73" name="Rechteck 72"/>
            <p:cNvSpPr/>
            <p:nvPr/>
          </p:nvSpPr>
          <p:spPr>
            <a:xfrm>
              <a:off x="7905229" y="3963691"/>
              <a:ext cx="483195" cy="18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568" y="4009594"/>
              <a:ext cx="402480" cy="111606"/>
            </a:xfrm>
            <a:prstGeom prst="rect">
              <a:avLst/>
            </a:prstGeom>
          </p:spPr>
        </p:pic>
      </p:grpSp>
      <p:sp>
        <p:nvSpPr>
          <p:cNvPr id="80" name="Rechteck 79"/>
          <p:cNvSpPr/>
          <p:nvPr/>
        </p:nvSpPr>
        <p:spPr>
          <a:xfrm>
            <a:off x="6087457" y="6033125"/>
            <a:ext cx="3056543" cy="56422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5538613" y="6057869"/>
            <a:ext cx="35097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de-DE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Defined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Project CMIP6-DICAD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freva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https</a:t>
            </a:r>
            <a:r>
              <a:rPr lang="de-DE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freva.met.fu-berlin.de</a:t>
            </a:r>
            <a:endParaRPr lang="de-DE" sz="14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368275" y="4293096"/>
            <a:ext cx="1106497" cy="303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MPI-ICON</a:t>
            </a:r>
          </a:p>
        </p:txBody>
      </p:sp>
      <p:sp>
        <p:nvSpPr>
          <p:cNvPr id="89" name="Rechteck 88"/>
          <p:cNvSpPr/>
          <p:nvPr/>
        </p:nvSpPr>
        <p:spPr>
          <a:xfrm>
            <a:off x="368275" y="4637706"/>
            <a:ext cx="1106497" cy="303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EMAC</a:t>
            </a:r>
          </a:p>
        </p:txBody>
      </p:sp>
      <p:sp>
        <p:nvSpPr>
          <p:cNvPr id="68" name="Pfeil nach rechts 67"/>
          <p:cNvSpPr/>
          <p:nvPr/>
        </p:nvSpPr>
        <p:spPr>
          <a:xfrm>
            <a:off x="7092280" y="1600612"/>
            <a:ext cx="1321120" cy="532244"/>
          </a:xfrm>
          <a:prstGeom prst="rightArrow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7005097" y="1700919"/>
            <a:ext cx="1431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prstClr val="black"/>
                </a:solidFill>
                <a:latin typeface="Arial" charset="0"/>
              </a:rPr>
              <a:t>Routine </a:t>
            </a:r>
            <a:r>
              <a:rPr lang="de-DE" sz="1200" b="1" dirty="0" err="1" smtClean="0">
                <a:solidFill>
                  <a:prstClr val="black"/>
                </a:solidFill>
                <a:latin typeface="Arial" charset="0"/>
              </a:rPr>
              <a:t>evaluation</a:t>
            </a:r>
            <a:endParaRPr lang="de-DE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3146049" y="3788468"/>
            <a:ext cx="1244788" cy="462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Scientific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4222390" y="3872359"/>
            <a:ext cx="144016" cy="11315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69159" y="3947570"/>
            <a:ext cx="1106497" cy="303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MPI-ESM</a:t>
            </a:r>
          </a:p>
        </p:txBody>
      </p:sp>
      <p:cxnSp>
        <p:nvCxnSpPr>
          <p:cNvPr id="11" name="Gerade Verbindung 10"/>
          <p:cNvCxnSpPr>
            <a:stCxn id="20" idx="3"/>
            <a:endCxn id="78" idx="0"/>
          </p:cNvCxnSpPr>
          <p:nvPr/>
        </p:nvCxnSpPr>
        <p:spPr>
          <a:xfrm>
            <a:off x="3743908" y="3626889"/>
            <a:ext cx="24535" cy="16157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56"/>
          <p:cNvCxnSpPr>
            <a:stCxn id="53" idx="2"/>
            <a:endCxn id="47" idx="0"/>
          </p:cNvCxnSpPr>
          <p:nvPr/>
        </p:nvCxnSpPr>
        <p:spPr>
          <a:xfrm rot="16200000" flipH="1">
            <a:off x="5745069" y="2534843"/>
            <a:ext cx="679863" cy="3581205"/>
          </a:xfrm>
          <a:prstGeom prst="bentConnector3">
            <a:avLst>
              <a:gd name="adj1" fmla="val 7241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el 1"/>
          <p:cNvSpPr txBox="1">
            <a:spLocks/>
          </p:cNvSpPr>
          <p:nvPr/>
        </p:nvSpPr>
        <p:spPr bwMode="auto">
          <a:xfrm>
            <a:off x="457200" y="260649"/>
            <a:ext cx="8229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/>
              <a:t>CMIP6 Workflow with the </a:t>
            </a:r>
            <a:r>
              <a:rPr lang="en-US" dirty="0" err="1"/>
              <a:t>ESMValTool</a:t>
            </a:r>
            <a:r>
              <a:rPr lang="en-US" dirty="0"/>
              <a:t> at the DKRZ*</a:t>
            </a:r>
          </a:p>
        </p:txBody>
      </p:sp>
    </p:spTree>
    <p:extLst>
      <p:ext uri="{BB962C8B-B14F-4D97-AF65-F5344CB8AC3E}">
        <p14:creationId xmlns:p14="http://schemas.microsoft.com/office/powerpoint/2010/main" val="7435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48680"/>
            <a:ext cx="7342188" cy="741600"/>
          </a:xfrm>
        </p:spPr>
        <p:txBody>
          <a:bodyPr/>
          <a:lstStyle/>
          <a:p>
            <a:r>
              <a:rPr lang="en-US" noProof="0" dirty="0" err="1" smtClean="0"/>
              <a:t>ESMValTool</a:t>
            </a:r>
            <a:r>
              <a:rPr lang="en-US" noProof="0" dirty="0" smtClean="0"/>
              <a:t> Workflow for routine evaluation </a:t>
            </a:r>
            <a:br>
              <a:rPr lang="en-US" noProof="0" dirty="0" smtClean="0"/>
            </a:br>
            <a:r>
              <a:rPr lang="en-US" noProof="0" dirty="0" smtClean="0"/>
              <a:t>at the ESGF (CMIP6-DICAD)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8FAE4-B4A7-4E7F-8DE8-563D69A5AEA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extfeld 7"/>
          <p:cNvSpPr txBox="1"/>
          <p:nvPr/>
        </p:nvSpPr>
        <p:spPr>
          <a:xfrm>
            <a:off x="17550" y="5785519"/>
            <a:ext cx="762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Derived from: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Eyring et al., </a:t>
            </a:r>
            <a:r>
              <a:rPr lang="en-US" sz="1400" i="1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ESMValTool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v1.0, GMD, 2016</a:t>
            </a:r>
            <a:endParaRPr lang="en-US" sz="1400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88454" y="1484784"/>
            <a:ext cx="8887072" cy="4405227"/>
            <a:chOff x="88454" y="1759226"/>
            <a:chExt cx="8887072" cy="4405227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" t="1895" r="1673" b="1778"/>
            <a:stretch/>
          </p:blipFill>
          <p:spPr>
            <a:xfrm>
              <a:off x="88454" y="1759226"/>
              <a:ext cx="8887072" cy="3902022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4525517" y="4652285"/>
              <a:ext cx="4138357" cy="151216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6247808" y="3610466"/>
              <a:ext cx="2662666" cy="10426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7827992" y="4192369"/>
              <a:ext cx="0" cy="14932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hteck 4"/>
            <p:cNvSpPr/>
            <p:nvPr/>
          </p:nvSpPr>
          <p:spPr>
            <a:xfrm>
              <a:off x="7149913" y="3789040"/>
              <a:ext cx="1371704" cy="4694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Download </a:t>
              </a:r>
              <a:r>
                <a:rPr lang="de-DE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</a:t>
              </a:r>
              <a:r>
                <a:rPr lang="de-DE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</a:t>
              </a:r>
              <a:r>
                <a:rPr lang="de-DE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ache</a:t>
              </a:r>
            </a:p>
          </p:txBody>
        </p:sp>
        <p:sp>
          <p:nvSpPr>
            <p:cNvPr id="9" name="Pfeil nach unten 8"/>
            <p:cNvSpPr/>
            <p:nvPr/>
          </p:nvSpPr>
          <p:spPr>
            <a:xfrm>
              <a:off x="7790324" y="3609020"/>
              <a:ext cx="90881" cy="180020"/>
            </a:xfrm>
            <a:prstGeom prst="downArrow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Pfeil nach unten 40"/>
            <p:cNvSpPr/>
            <p:nvPr/>
          </p:nvSpPr>
          <p:spPr>
            <a:xfrm>
              <a:off x="3286962" y="4333792"/>
              <a:ext cx="90881" cy="180020"/>
            </a:xfrm>
            <a:prstGeom prst="downArrow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>
            <a:xfrm>
              <a:off x="3332402" y="4342601"/>
              <a:ext cx="450336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hteck 59"/>
          <p:cNvSpPr/>
          <p:nvPr/>
        </p:nvSpPr>
        <p:spPr>
          <a:xfrm>
            <a:off x="3939500" y="4422709"/>
            <a:ext cx="920532" cy="13105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4033737" y="4584482"/>
            <a:ext cx="517770" cy="356686"/>
            <a:chOff x="5737748" y="4795717"/>
            <a:chExt cx="838248" cy="577459"/>
          </a:xfrm>
        </p:grpSpPr>
        <p:sp>
          <p:nvSpPr>
            <p:cNvPr id="51" name="Gefaltete Ecke 50"/>
            <p:cNvSpPr/>
            <p:nvPr/>
          </p:nvSpPr>
          <p:spPr>
            <a:xfrm rot="16200000">
              <a:off x="5868142" y="4665323"/>
              <a:ext cx="577459" cy="838248"/>
            </a:xfrm>
            <a:prstGeom prst="foldedCorner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5954871" y="4976734"/>
              <a:ext cx="368519" cy="2740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100" dirty="0" err="1" smtClean="0">
                  <a:latin typeface="Arial" pitchFamily="34" charset="0"/>
                  <a:cs typeface="Arial" pitchFamily="34" charset="0"/>
                </a:rPr>
                <a:t>plot</a:t>
              </a:r>
              <a:endParaRPr lang="de-DE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4033737" y="4972923"/>
            <a:ext cx="517770" cy="356685"/>
            <a:chOff x="5737749" y="4795728"/>
            <a:chExt cx="838248" cy="577458"/>
          </a:xfrm>
        </p:grpSpPr>
        <p:sp>
          <p:nvSpPr>
            <p:cNvPr id="54" name="Gefaltete Ecke 53"/>
            <p:cNvSpPr/>
            <p:nvPr/>
          </p:nvSpPr>
          <p:spPr>
            <a:xfrm rot="16200000">
              <a:off x="5868144" y="4665333"/>
              <a:ext cx="577458" cy="838248"/>
            </a:xfrm>
            <a:prstGeom prst="foldedCorner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5762401" y="4830613"/>
              <a:ext cx="788939" cy="2740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100" dirty="0" err="1" smtClean="0">
                  <a:latin typeface="Arial" pitchFamily="34" charset="0"/>
                  <a:cs typeface="Arial" pitchFamily="34" charset="0"/>
                </a:rPr>
                <a:t>netCDF</a:t>
              </a:r>
              <a:endParaRPr lang="de-DE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4033737" y="5346427"/>
            <a:ext cx="517770" cy="356685"/>
            <a:chOff x="5737749" y="4795728"/>
            <a:chExt cx="838248" cy="577458"/>
          </a:xfrm>
        </p:grpSpPr>
        <p:sp>
          <p:nvSpPr>
            <p:cNvPr id="57" name="Gefaltete Ecke 56"/>
            <p:cNvSpPr/>
            <p:nvPr/>
          </p:nvSpPr>
          <p:spPr>
            <a:xfrm rot="16200000">
              <a:off x="5868144" y="4665333"/>
              <a:ext cx="577458" cy="838248"/>
            </a:xfrm>
            <a:prstGeom prst="foldedCorner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822995" y="4947428"/>
              <a:ext cx="661775" cy="2740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100" dirty="0">
                  <a:latin typeface="Arial" pitchFamily="34" charset="0"/>
                  <a:cs typeface="Arial" pitchFamily="34" charset="0"/>
                </a:rPr>
                <a:t>l</a:t>
              </a:r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og </a:t>
              </a:r>
              <a:r>
                <a:rPr lang="de-DE" sz="1100" dirty="0" err="1" smtClean="0">
                  <a:latin typeface="Arial" pitchFamily="34" charset="0"/>
                  <a:cs typeface="Arial" pitchFamily="34" charset="0"/>
                </a:rPr>
                <a:t>file</a:t>
              </a:r>
              <a:endParaRPr lang="de-DE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Pfeil nach unten 60"/>
          <p:cNvSpPr/>
          <p:nvPr/>
        </p:nvSpPr>
        <p:spPr>
          <a:xfrm rot="16200000">
            <a:off x="3860485" y="5040615"/>
            <a:ext cx="90881" cy="180020"/>
          </a:xfrm>
          <a:prstGeom prst="downArrow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Pfeil nach unten 61"/>
          <p:cNvSpPr/>
          <p:nvPr/>
        </p:nvSpPr>
        <p:spPr>
          <a:xfrm rot="16200000">
            <a:off x="3860485" y="4680575"/>
            <a:ext cx="90881" cy="180020"/>
          </a:xfrm>
          <a:prstGeom prst="downArrow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Pfeil nach unten 62"/>
          <p:cNvSpPr/>
          <p:nvPr/>
        </p:nvSpPr>
        <p:spPr>
          <a:xfrm rot="16200000">
            <a:off x="3860485" y="5453789"/>
            <a:ext cx="90881" cy="180020"/>
          </a:xfrm>
          <a:prstGeom prst="downArrow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Gerade Verbindung 63"/>
          <p:cNvCxnSpPr/>
          <p:nvPr/>
        </p:nvCxnSpPr>
        <p:spPr>
          <a:xfrm>
            <a:off x="2771800" y="4725144"/>
            <a:ext cx="0" cy="83746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>
            <a:off x="2771800" y="4774957"/>
            <a:ext cx="108012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2771800" y="5134997"/>
            <a:ext cx="1165935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2771800" y="5549289"/>
            <a:ext cx="1118987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bgerundetes Rechteck 75"/>
          <p:cNvSpPr/>
          <p:nvPr/>
        </p:nvSpPr>
        <p:spPr>
          <a:xfrm>
            <a:off x="5148065" y="4729169"/>
            <a:ext cx="1008112" cy="67152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" name="Grafik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233225"/>
            <a:ext cx="500298" cy="139083"/>
          </a:xfrm>
          <a:prstGeom prst="rect">
            <a:avLst/>
          </a:prstGeom>
        </p:spPr>
      </p:pic>
      <p:cxnSp>
        <p:nvCxnSpPr>
          <p:cNvPr id="83" name="Gerade Verbindung 82"/>
          <p:cNvCxnSpPr/>
          <p:nvPr/>
        </p:nvCxnSpPr>
        <p:spPr>
          <a:xfrm>
            <a:off x="4572000" y="4684076"/>
            <a:ext cx="396043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uppieren 88"/>
          <p:cNvGrpSpPr/>
          <p:nvPr/>
        </p:nvGrpSpPr>
        <p:grpSpPr>
          <a:xfrm>
            <a:off x="4572000" y="5013176"/>
            <a:ext cx="576064" cy="90881"/>
            <a:chOff x="4572000" y="4778278"/>
            <a:chExt cx="576064" cy="90881"/>
          </a:xfrm>
        </p:grpSpPr>
        <p:sp>
          <p:nvSpPr>
            <p:cNvPr id="90" name="Pfeil nach unten 89"/>
            <p:cNvSpPr/>
            <p:nvPr/>
          </p:nvSpPr>
          <p:spPr>
            <a:xfrm rot="16200000">
              <a:off x="5012613" y="4733709"/>
              <a:ext cx="90881" cy="180020"/>
            </a:xfrm>
            <a:prstGeom prst="downArrow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1" name="Gerade Verbindung 90"/>
            <p:cNvCxnSpPr/>
            <p:nvPr/>
          </p:nvCxnSpPr>
          <p:spPr>
            <a:xfrm>
              <a:off x="4572000" y="4828091"/>
              <a:ext cx="39604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Gerade Verbindung 93"/>
          <p:cNvCxnSpPr/>
          <p:nvPr/>
        </p:nvCxnSpPr>
        <p:spPr>
          <a:xfrm>
            <a:off x="4572000" y="5476164"/>
            <a:ext cx="396043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>
            <a:off x="4974358" y="4670070"/>
            <a:ext cx="0" cy="80652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/>
          <p:cNvGrpSpPr/>
          <p:nvPr/>
        </p:nvGrpSpPr>
        <p:grpSpPr>
          <a:xfrm>
            <a:off x="6213669" y="4678813"/>
            <a:ext cx="1109660" cy="1108824"/>
            <a:chOff x="6925687" y="4509120"/>
            <a:chExt cx="1726139" cy="1724839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4" t="31775" r="10068" b="4276"/>
            <a:stretch/>
          </p:blipFill>
          <p:spPr bwMode="auto">
            <a:xfrm>
              <a:off x="7111440" y="4587452"/>
              <a:ext cx="1366849" cy="1056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rapezoid 11"/>
            <p:cNvSpPr/>
            <p:nvPr/>
          </p:nvSpPr>
          <p:spPr>
            <a:xfrm>
              <a:off x="6925687" y="5691785"/>
              <a:ext cx="1726139" cy="542174"/>
            </a:xfrm>
            <a:prstGeom prst="trapezoi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7066864" y="4509120"/>
              <a:ext cx="1456001" cy="1164784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2" name="Grafik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8" y="5229200"/>
            <a:ext cx="2251712" cy="456532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266309" y="4789021"/>
            <a:ext cx="88986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Web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Visualisation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endParaRPr lang="de-DE" sz="1400" dirty="0">
              <a:latin typeface="Arial" pitchFamily="34" charset="0"/>
              <a:cs typeface="Arial" pitchFamily="34" charset="0"/>
            </a:endParaRPr>
          </a:p>
          <a:p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361389" y="4712405"/>
            <a:ext cx="173018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Step-wise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access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80000" indent="-180000">
              <a:buFont typeface="+mj-lt"/>
              <a:buAutoNum type="arabicPeriod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ESMValTool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core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team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marL="180000" indent="-180000">
              <a:buFont typeface="+mj-lt"/>
              <a:buAutoNum type="arabicPeriod"/>
            </a:pP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Modelling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groups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marL="180000" indent="-180000">
              <a:buFont typeface="+mj-lt"/>
              <a:buAutoNum type="arabicPeriod"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P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ublic</a:t>
            </a:r>
          </a:p>
        </p:txBody>
      </p:sp>
    </p:spTree>
    <p:extLst>
      <p:ext uri="{BB962C8B-B14F-4D97-AF65-F5344CB8AC3E}">
        <p14:creationId xmlns:p14="http://schemas.microsoft.com/office/powerpoint/2010/main" val="26279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ESGF Coupling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92696"/>
            <a:ext cx="7848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1206500" algn="l"/>
              </a:tabLst>
            </a:pPr>
            <a:r>
              <a:rPr lang="en-US" sz="1400" b="1" dirty="0" smtClean="0">
                <a:solidFill>
                  <a:prstClr val="black"/>
                </a:solidFill>
                <a:latin typeface="Arial" charset="0"/>
              </a:rPr>
              <a:t>(1) ESMValTool can read files from ESGF node cache</a:t>
            </a:r>
            <a:endParaRPr lang="en-GB" sz="1400" b="1" dirty="0" smtClean="0">
              <a:solidFill>
                <a:prstClr val="black"/>
              </a:solidFill>
              <a:latin typeface="Arial" charset="0"/>
            </a:endParaRPr>
          </a:p>
          <a:p>
            <a:pPr lvl="1" indent="39687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62013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Path structure of each ESGF node cache is described in 	new </a:t>
            </a:r>
            <a:r>
              <a:rPr lang="en-US" sz="1400" dirty="0">
                <a:solidFill>
                  <a:prstClr val="black"/>
                </a:solidFill>
                <a:latin typeface="Arial" charset="0"/>
              </a:rPr>
              <a:t>E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SGF </a:t>
            </a:r>
            <a:r>
              <a:rPr lang="en-US" sz="1400" dirty="0" err="1" smtClean="0">
                <a:solidFill>
                  <a:prstClr val="black"/>
                </a:solidFill>
                <a:latin typeface="Arial" charset="0"/>
              </a:rPr>
              <a:t>config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 file, based on XML</a:t>
            </a:r>
          </a:p>
          <a:p>
            <a:pPr marL="896938" lvl="1" indent="-44767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62013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Structure of node cache differs slightly between ESGF 	nodes, </a:t>
            </a:r>
            <a:r>
              <a:rPr lang="en-US" sz="1400" dirty="0" err="1" smtClean="0">
                <a:solidFill>
                  <a:prstClr val="black"/>
                </a:solidFill>
                <a:latin typeface="Arial" charset="0"/>
              </a:rPr>
              <a:t>ESMValTool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 takes account of this so </a:t>
            </a:r>
            <a:r>
              <a:rPr lang="en-US" sz="1400" dirty="0" err="1" smtClean="0">
                <a:solidFill>
                  <a:prstClr val="black"/>
                </a:solidFill>
                <a:latin typeface="Arial" charset="0"/>
              </a:rPr>
              <a:t>namelists</a:t>
            </a:r>
            <a:r>
              <a:rPr lang="en-US" sz="1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are easily ported between ESGF sites</a:t>
            </a:r>
          </a:p>
          <a:p>
            <a:pPr lvl="1" indent="439738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62013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New ESGF project classes and </a:t>
            </a:r>
            <a:r>
              <a:rPr lang="en-US" sz="1400" dirty="0" err="1" smtClean="0">
                <a:solidFill>
                  <a:prstClr val="black"/>
                </a:solidFill>
                <a:latin typeface="Arial" charset="0"/>
              </a:rPr>
              <a:t>config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 file fully documented</a:t>
            </a: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1206500" algn="l"/>
              </a:tabLst>
            </a:pP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(2) </a:t>
            </a:r>
            <a:r>
              <a:rPr lang="en-US" sz="1400" b="1" dirty="0" err="1">
                <a:solidFill>
                  <a:prstClr val="black"/>
                </a:solidFill>
                <a:latin typeface="Arial" charset="0"/>
              </a:rPr>
              <a:t>ESMValTool</a:t>
            </a: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 will find remote files using “</a:t>
            </a:r>
            <a:r>
              <a:rPr lang="en-US" sz="1400" b="1" dirty="0" err="1">
                <a:solidFill>
                  <a:prstClr val="black"/>
                </a:solidFill>
                <a:latin typeface="Arial" charset="0"/>
              </a:rPr>
              <a:t>Solr</a:t>
            </a: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” index search</a:t>
            </a:r>
            <a:endParaRPr lang="en-GB" sz="1400" b="1" dirty="0">
              <a:solidFill>
                <a:prstClr val="black"/>
              </a:solidFill>
              <a:latin typeface="Arial" charset="0"/>
            </a:endParaRP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If dataset not in ESGF node cache, or no access to ESGF node cache,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</a:rPr>
              <a:t>ESMValTool</a:t>
            </a:r>
            <a:r>
              <a:rPr lang="en-US" sz="1400" dirty="0">
                <a:solidFill>
                  <a:prstClr val="black"/>
                </a:solidFill>
                <a:latin typeface="Arial" charset="0"/>
              </a:rPr>
              <a:t> can search custom local cache</a:t>
            </a: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If dataset not available locally,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</a:rPr>
              <a:t>ESMValTool</a:t>
            </a:r>
            <a:r>
              <a:rPr lang="en-US" sz="1400" dirty="0">
                <a:solidFill>
                  <a:prstClr val="black"/>
                </a:solidFill>
                <a:latin typeface="Arial" charset="0"/>
              </a:rPr>
              <a:t> will perform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</a:rPr>
              <a:t>Solr</a:t>
            </a:r>
            <a:r>
              <a:rPr lang="en-US" sz="1400" dirty="0">
                <a:solidFill>
                  <a:prstClr val="black"/>
                </a:solidFill>
                <a:latin typeface="Arial" charset="0"/>
              </a:rPr>
              <a:t> index search on ESGF using info provided in model line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(3) </a:t>
            </a:r>
            <a:r>
              <a:rPr lang="en-US" sz="1400" b="1" dirty="0" err="1">
                <a:solidFill>
                  <a:prstClr val="black"/>
                </a:solidFill>
                <a:latin typeface="Arial" charset="0"/>
              </a:rPr>
              <a:t>ESMValTool</a:t>
            </a: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 will assist with download of remote files</a:t>
            </a: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If remote dataset found,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</a:rPr>
              <a:t>ESMValTool</a:t>
            </a:r>
            <a:r>
              <a:rPr lang="en-US" sz="1400" dirty="0">
                <a:solidFill>
                  <a:prstClr val="black"/>
                </a:solidFill>
                <a:latin typeface="Arial" charset="0"/>
              </a:rPr>
              <a:t> will provide URLs of required files, so user/administrator can download</a:t>
            </a: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May be possible to provide user with a text file containing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</a:rPr>
              <a:t>config</a:t>
            </a:r>
            <a:r>
              <a:rPr lang="en-US" sz="1400" dirty="0">
                <a:solidFill>
                  <a:prstClr val="black"/>
                </a:solidFill>
                <a:latin typeface="Arial" charset="0"/>
              </a:rPr>
              <a:t> information for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</a:rPr>
              <a:t>Synda</a:t>
            </a:r>
            <a:r>
              <a:rPr lang="en-US" sz="1400" dirty="0">
                <a:solidFill>
                  <a:prstClr val="black"/>
                </a:solidFill>
                <a:latin typeface="Arial" charset="0"/>
              </a:rPr>
              <a:t>, making downloading files even easier (but at the moment there needs to be a human being involved, it can’t be fully automated)</a:t>
            </a: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tabLst>
                <a:tab pos="862013" algn="l"/>
              </a:tabLst>
            </a:pPr>
            <a:endParaRPr lang="en-US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9832" y="5766671"/>
            <a:ext cx="2487925" cy="276999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=&gt; </a:t>
            </a:r>
            <a:r>
              <a:rPr lang="de-DE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Already</a:t>
            </a:r>
            <a:r>
              <a:rPr lang="de-DE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implemented</a:t>
            </a:r>
            <a:endParaRPr lang="de-DE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AE4-B4A7-4E7F-8DE8-563D69A5AEA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608112"/>
          </a:xfrm>
        </p:spPr>
        <p:txBody>
          <a:bodyPr/>
          <a:lstStyle/>
          <a:p>
            <a:pPr algn="ctr"/>
            <a:r>
              <a:rPr lang="en-US" dirty="0" smtClean="0"/>
              <a:t>Integration for routine evaluation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AE4-B4A7-4E7F-8DE8-563D69A5AEA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extBox 3"/>
          <p:cNvSpPr txBox="1"/>
          <p:nvPr/>
        </p:nvSpPr>
        <p:spPr>
          <a:xfrm>
            <a:off x="611560" y="1312892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Routine evaluation is planed to be realized by combining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synda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 and the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ESMValTool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62013" algn="l"/>
              </a:tabLst>
            </a:pP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Synda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 acts as a daemon listening for changes on the ESGF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6201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Upon a successful replication step the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ESMValTool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 will be called from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synda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 to act on the new  data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779912" y="764704"/>
            <a:ext cx="29523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02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ESGF Pool at DKRZ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30415"/>
            <a:ext cx="864096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120650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(1) CMIP5 and CMIP6 Data</a:t>
            </a:r>
            <a:endParaRPr lang="en-GB" sz="2000" b="1" dirty="0" smtClean="0">
              <a:solidFill>
                <a:prstClr val="black"/>
              </a:solidFill>
              <a:latin typeface="Arial" charset="0"/>
            </a:endParaRP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/</a:t>
            </a:r>
            <a:r>
              <a:rPr lang="de-DE" sz="2000" dirty="0" err="1" smtClean="0">
                <a:solidFill>
                  <a:prstClr val="black"/>
                </a:solidFill>
                <a:latin typeface="Arial" charset="0"/>
              </a:rPr>
              <a:t>work</a:t>
            </a: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/kd0956/  </a:t>
            </a:r>
          </a:p>
          <a:p>
            <a:pPr marL="906463" lvl="2" fontAlgn="base">
              <a:spcBef>
                <a:spcPct val="0"/>
              </a:spcBef>
              <a:spcAft>
                <a:spcPts val="600"/>
              </a:spcAft>
              <a:tabLst>
                <a:tab pos="801688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CMIP5, CORDEX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OBS4MIPS, PMIP3,..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Current volume: 1.3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</a:rPr>
              <a:t>PByte</a:t>
            </a:r>
            <a:endParaRPr lang="en-US" sz="20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(2) Observational Data</a:t>
            </a: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/</a:t>
            </a:r>
            <a:r>
              <a:rPr lang="de-DE" sz="2000" dirty="0" err="1" smtClean="0">
                <a:solidFill>
                  <a:prstClr val="black"/>
                </a:solidFill>
                <a:latin typeface="Arial" charset="0"/>
              </a:rPr>
              <a:t>work</a:t>
            </a: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/kd0956/OBS/bk1020       </a:t>
            </a: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(</a:t>
            </a:r>
            <a:r>
              <a:rPr lang="de-DE" sz="2000" dirty="0" err="1" smtClean="0">
                <a:solidFill>
                  <a:prstClr val="black"/>
                </a:solidFill>
                <a:latin typeface="Arial" charset="0"/>
              </a:rPr>
              <a:t>group</a:t>
            </a:r>
            <a:r>
              <a:rPr lang="de-DE" sz="20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1020</a:t>
            </a: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) </a:t>
            </a:r>
            <a:endParaRPr lang="en-US" sz="2000" dirty="0" smtClean="0">
              <a:solidFill>
                <a:prstClr val="black"/>
              </a:solidFill>
              <a:latin typeface="Arial" charset="0"/>
            </a:endParaRP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Current volume: 0.5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TB</a:t>
            </a:r>
          </a:p>
          <a:p>
            <a:pPr marL="906463" lvl="2" fontAlgn="base">
              <a:spcBef>
                <a:spcPct val="0"/>
              </a:spcBef>
              <a:spcAft>
                <a:spcPts val="600"/>
              </a:spcAft>
              <a:tabLst>
                <a:tab pos="801688" algn="l"/>
              </a:tabLst>
            </a:pPr>
            <a:r>
              <a:rPr lang="de-DE" sz="1600" dirty="0" smtClean="0">
                <a:solidFill>
                  <a:prstClr val="black"/>
                </a:solidFill>
                <a:latin typeface="Arial" charset="0"/>
              </a:rPr>
              <a:t>Tier1, Tier2, Tier3</a:t>
            </a:r>
            <a:endParaRPr lang="en-US" sz="1600" dirty="0" smtClean="0">
              <a:solidFill>
                <a:prstClr val="black"/>
              </a:solidFill>
              <a:latin typeface="Arial" charset="0"/>
            </a:endParaRP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endParaRPr lang="en-US" sz="20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AE4-B4A7-4E7F-8DE8-563D69A5AEA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9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964</Words>
  <Application>Microsoft Office PowerPoint</Application>
  <PresentationFormat>Bildschirmpräsentation (4:3)</PresentationFormat>
  <Paragraphs>148</Paragraphs>
  <Slides>11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DLR-Präsentation 4:3 Englisch</vt:lpstr>
      <vt:lpstr>Standarddesign</vt:lpstr>
      <vt:lpstr>5_DLR-Präsentation 4:3 Englisch</vt:lpstr>
      <vt:lpstr>1_DLR-Präsentation 4:3 Englisch</vt:lpstr>
      <vt:lpstr>3_DLR-Präsentation 4:3 Englisch</vt:lpstr>
      <vt:lpstr>CMIP6-DICAD AP 6.1: Installation und Betrieb des ESMValTools in der ESGF DKRZ Infrastruktur</vt:lpstr>
      <vt:lpstr>Workflow for Model Evaluation in CMIP5 &amp; CMIP6</vt:lpstr>
      <vt:lpstr>PowerPoint-Präsentation</vt:lpstr>
      <vt:lpstr>Envisaged Workflow for Model Evaluation in CMIP6 - Quasi-operational / Centrally executed / Data to Code - </vt:lpstr>
      <vt:lpstr>PowerPoint-Präsentation</vt:lpstr>
      <vt:lpstr>ESMValTool Workflow for routine evaluation  at the ESGF (CMIP6-DICAD)</vt:lpstr>
      <vt:lpstr>ESGF Coupling</vt:lpstr>
      <vt:lpstr>Integration for routine evaluation</vt:lpstr>
      <vt:lpstr>ESGF Pool at DKRZ</vt:lpstr>
      <vt:lpstr>Reproducibility &amp; Traceability of evaluation results </vt:lpstr>
      <vt:lpstr>ESMValTool  Related Milestones in CMIP6-DICAD - Standardisierte Diagnostiken und Modellevaluation (AP6) - 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Eyring, Veronika</dc:creator>
  <cp:lastModifiedBy>Stephan Kindermann</cp:lastModifiedBy>
  <cp:revision>171</cp:revision>
  <dcterms:created xsi:type="dcterms:W3CDTF">2012-06-19T06:51:55Z</dcterms:created>
  <dcterms:modified xsi:type="dcterms:W3CDTF">2017-01-23T16:10:40Z</dcterms:modified>
</cp:coreProperties>
</file>