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14" r:id="rId3"/>
    <p:sldId id="292" r:id="rId4"/>
    <p:sldId id="287" r:id="rId5"/>
    <p:sldId id="291" r:id="rId6"/>
    <p:sldId id="290" r:id="rId7"/>
    <p:sldId id="321" r:id="rId8"/>
    <p:sldId id="289" r:id="rId9"/>
    <p:sldId id="313" r:id="rId10"/>
    <p:sldId id="301" r:id="rId11"/>
    <p:sldId id="303" r:id="rId12"/>
    <p:sldId id="307" r:id="rId13"/>
    <p:sldId id="284" r:id="rId14"/>
    <p:sldId id="315" r:id="rId15"/>
    <p:sldId id="293" r:id="rId16"/>
    <p:sldId id="316" r:id="rId17"/>
    <p:sldId id="294" r:id="rId18"/>
    <p:sldId id="298" r:id="rId19"/>
    <p:sldId id="295" r:id="rId20"/>
    <p:sldId id="311" r:id="rId21"/>
    <p:sldId id="318" r:id="rId22"/>
    <p:sldId id="319" r:id="rId23"/>
    <p:sldId id="322" r:id="rId24"/>
    <p:sldId id="281" r:id="rId25"/>
    <p:sldId id="317" r:id="rId26"/>
    <p:sldId id="296" r:id="rId27"/>
    <p:sldId id="297" r:id="rId28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662" autoAdjust="0"/>
    <p:restoredTop sz="82206" autoAdjust="0"/>
  </p:normalViewPr>
  <p:slideViewPr>
    <p:cSldViewPr>
      <p:cViewPr>
        <p:scale>
          <a:sx n="60" d="100"/>
          <a:sy n="60" d="100"/>
        </p:scale>
        <p:origin x="-34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688B-5119-4EF7-A613-3C9730D89D4D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7476-2BCF-4E6A-B39E-800279DE4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53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5376-33DE-4861-A15A-167750D809B5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3C6E-8511-4D6A-B9C5-C2A642620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0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Large </a:t>
            </a:r>
            <a:r>
              <a:rPr lang="de-DE" dirty="0" err="1" smtClean="0"/>
              <a:t>Scale</a:t>
            </a:r>
            <a:r>
              <a:rPr lang="de-DE" dirty="0" smtClean="0"/>
              <a:t> Data Project </a:t>
            </a:r>
            <a:r>
              <a:rPr lang="de-DE" dirty="0" err="1" smtClean="0"/>
              <a:t>meet</a:t>
            </a:r>
            <a:r>
              <a:rPr lang="de-DE" dirty="0" smtClean="0"/>
              <a:t> RDA 5th </a:t>
            </a:r>
            <a:r>
              <a:rPr lang="de-DE" dirty="0" err="1" smtClean="0"/>
              <a:t>Plenary</a:t>
            </a:r>
            <a:r>
              <a:rPr lang="de-DE" dirty="0" smtClean="0"/>
              <a:t> Session </a:t>
            </a:r>
          </a:p>
          <a:p>
            <a:endParaRPr lang="de-DE" smtClean="0"/>
          </a:p>
          <a:p>
            <a:endParaRPr lang="de-DE" smtClean="0"/>
          </a:p>
          <a:p>
            <a:r>
              <a:rPr lang="de-DE" dirty="0" smtClean="0"/>
              <a:t>RDA </a:t>
            </a:r>
            <a:r>
              <a:rPr lang="de-DE" dirty="0" err="1" smtClean="0"/>
              <a:t>adoption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</a:t>
            </a:r>
            <a:r>
              <a:rPr lang="de-DE" dirty="0" err="1" smtClean="0"/>
              <a:t>rom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national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embedded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climate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e-</a:t>
            </a:r>
            <a:r>
              <a:rPr lang="de-DE" baseline="0" dirty="0" err="1" smtClean="0"/>
              <a:t>infrastructure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 </a:t>
            </a:r>
          </a:p>
          <a:p>
            <a:r>
              <a:rPr lang="de-DE" dirty="0" smtClean="0"/>
              <a:t>DKRZ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broader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context</a:t>
            </a:r>
            <a:r>
              <a:rPr lang="de-DE" baseline="0" dirty="0" smtClean="0">
                <a:sym typeface="Wingdings" panose="05000000000000000000" pitchFamily="2" charset="2"/>
              </a:rPr>
              <a:t> (ESGF, EUDAT, IS-ENES, WDCs)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13C6E-8511-4D6A-B9C5-C2A642620A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93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37615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3" y="2997201"/>
            <a:ext cx="6264423" cy="223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2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384" y="1772816"/>
            <a:ext cx="8603233" cy="1584176"/>
          </a:xfrm>
          <a:prstGeom prst="rect">
            <a:avLst/>
          </a:prstGeom>
        </p:spPr>
        <p:txBody>
          <a:bodyPr anchor="t"/>
          <a:lstStyle>
            <a:lvl1pPr algn="ctr">
              <a:defRPr sz="4400" b="0" cap="none" baseline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6645" y="3645024"/>
            <a:ext cx="6390710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>
                <a:solidFill>
                  <a:srgbClr val="0051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80FE1250-2B78-478B-8DA0-2EE587DCF89A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9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16016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225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C376EBBF-C1B0-4738-B954-6A9BF6CD0A98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61ABDCF9-B5A7-4032-B469-3A20FFA1E3F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1" y="37412"/>
            <a:ext cx="958032" cy="2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7504" y="659735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Stephan</a:t>
            </a:r>
            <a:r>
              <a:rPr lang="de-DE" sz="11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 Kindermann </a:t>
            </a:r>
            <a:r>
              <a:rPr lang="de-DE" sz="110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(DKRZ)</a:t>
            </a:r>
            <a:endParaRPr lang="de-DE" sz="1100" dirty="0">
              <a:solidFill>
                <a:schemeClr val="bg1"/>
              </a:solidFill>
              <a:latin typeface="Calibri" panose="020F0502020204030204" pitchFamily="34" charset="0"/>
              <a:ea typeface="CMU Bright" pitchFamily="50" charset="0"/>
              <a:cs typeface="CMU Br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32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4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5pPr>
      <a:lvl6pPr marL="22860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gf-data.dkrz.de/search/esgf-dkrz/?project=obs4MIPs&amp;institute=FUB-DWD&amp;source_id=SSMI-MERIS&amp;variable=prw&amp;time_frequency=m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dkrz.de/projects/dkrz_cdp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qc.dkrz.de:8080/notebooks/Create_Submission_Form.ipyn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qa-dkrz.readthedocs.io/en/latest/userguide/result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a-dkrz.readthedocs.io/en/latest" TargetMode="External"/><Relationship Id="rId2" Type="http://schemas.openxmlformats.org/officeDocument/2006/relationships/hyperlink" Target="https://github.com/IS-ENES-Data/QA-DKR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ovec.dkrz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892480" cy="936104"/>
          </a:xfrm>
        </p:spPr>
        <p:txBody>
          <a:bodyPr/>
          <a:lstStyle/>
          <a:p>
            <a:r>
              <a:rPr lang="de-DE" dirty="0" smtClean="0"/>
              <a:t>CMIP6 Datenmanagement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2591780" y="278092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Daten-bereitstellung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Qualitätsprüfung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DKRZ CMIP Datenpool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ESGF Datenpublikation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Demo ESGF Portal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501317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Das DKRZ Datenmanagement Team: </a:t>
            </a:r>
          </a:p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Stephan Kindermann, Katharina Berger, Hans Dieter Hollweg, </a:t>
            </a:r>
          </a:p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Carsten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Ehbrecht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Tobias Weigel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Datenpublikation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CMIP6 Daten werden über einen „</a:t>
            </a:r>
            <a:r>
              <a:rPr lang="de-DE" b="1" dirty="0" smtClean="0"/>
              <a:t>ESGF Datenknoten</a:t>
            </a:r>
            <a:r>
              <a:rPr lang="de-DE" dirty="0" smtClean="0"/>
              <a:t>“ bereitgestellt und über einen „</a:t>
            </a:r>
            <a:r>
              <a:rPr lang="de-DE" b="1" dirty="0" smtClean="0"/>
              <a:t>ESGF Indexknoten</a:t>
            </a:r>
            <a:r>
              <a:rPr lang="de-DE" dirty="0" smtClean="0"/>
              <a:t>“ in der Föderation sichtbar gemacht.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Alternative 1</a:t>
            </a:r>
            <a:r>
              <a:rPr lang="de-DE" dirty="0" smtClean="0"/>
              <a:t>: Nutzung des DKRZ Daten- und Index-knotens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Datenübergabe an DKRZ (siehe später), ESGF Publikation am DKRZ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b="1" dirty="0" smtClean="0"/>
              <a:t>Alternative 2</a:t>
            </a:r>
            <a:r>
              <a:rPr lang="de-DE" dirty="0" smtClean="0"/>
              <a:t>: Nutzung eines eigenen Datenknotens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Installations-Support durch DKRZ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CMIP6 Datenpublikation auf den DKRZ Indexknoten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Verantwortlicher Ansprechpartner im </a:t>
            </a:r>
            <a:r>
              <a:rPr lang="de-DE" dirty="0" smtClean="0"/>
              <a:t>„CMIP6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smtClean="0"/>
              <a:t>Team“ (CDNOT</a:t>
            </a:r>
            <a:r>
              <a:rPr lang="de-DE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  <a:p>
            <a:r>
              <a:rPr lang="de-DE" b="1" dirty="0" smtClean="0"/>
              <a:t>Alternative 3</a:t>
            </a:r>
            <a:r>
              <a:rPr lang="de-DE" dirty="0" smtClean="0"/>
              <a:t>: Nutzung eines eigenen Daten- und Indexknotens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Wie Alternative 2 +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smtClean="0"/>
              <a:t>Nutzung des lokalen Index-knotens für eigene (nicht CMIP6 Datenprojekte)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Datenpublikation und PID Registrierung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73531" y="1513326"/>
            <a:ext cx="1209848" cy="512088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Modellauf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956799" y="1505282"/>
            <a:ext cx="1468680" cy="504056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Daten-vorbereitung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478515" y="1521358"/>
            <a:ext cx="1468680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Daten-verteilung</a:t>
            </a:r>
          </a:p>
        </p:txBody>
      </p:sp>
      <p:sp>
        <p:nvSpPr>
          <p:cNvPr id="9" name="Rechteck 8"/>
          <p:cNvSpPr/>
          <p:nvPr/>
        </p:nvSpPr>
        <p:spPr>
          <a:xfrm>
            <a:off x="6638755" y="1513326"/>
            <a:ext cx="1468680" cy="504056"/>
          </a:xfrm>
          <a:prstGeom prst="rect">
            <a:avLst/>
          </a:prstGeom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</a:t>
            </a:r>
          </a:p>
          <a:p>
            <a:pPr algn="ctr"/>
            <a:r>
              <a:rPr lang="de-DE" dirty="0" smtClean="0"/>
              <a:t>Archivierung</a:t>
            </a:r>
            <a:endParaRPr lang="de-DE" dirty="0"/>
          </a:p>
        </p:txBody>
      </p:sp>
      <p:cxnSp>
        <p:nvCxnSpPr>
          <p:cNvPr id="12" name="Gerade Verbindung mit Pfeil 11"/>
          <p:cNvCxnSpPr>
            <a:stCxn id="6" idx="3"/>
            <a:endCxn id="7" idx="1"/>
          </p:cNvCxnSpPr>
          <p:nvPr/>
        </p:nvCxnSpPr>
        <p:spPr>
          <a:xfrm flipV="1">
            <a:off x="1483379" y="1757310"/>
            <a:ext cx="473420" cy="120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3"/>
          </p:cNvCxnSpPr>
          <p:nvPr/>
        </p:nvCxnSpPr>
        <p:spPr>
          <a:xfrm>
            <a:off x="3425479" y="1757310"/>
            <a:ext cx="1074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990683" y="1773386"/>
            <a:ext cx="648072" cy="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3" descr="Dean William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94" y="2947298"/>
            <a:ext cx="3625886" cy="352839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139184" y="6250585"/>
            <a:ext cx="40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DKRZ agiert als Replikations-Zentrum 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775048" y="2839026"/>
            <a:ext cx="2267744" cy="2810008"/>
          </a:xfrm>
          <a:prstGeom prst="rect">
            <a:avLst/>
          </a:prstGeom>
          <a:solidFill>
            <a:schemeClr val="bg2">
              <a:lumMod val="90000"/>
              <a:alpha val="54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783160" y="2839026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IS-ENES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283968" y="2810578"/>
            <a:ext cx="432048" cy="190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Picture 3" descr="C:\Users\Tobias Weigel\doc\Medien\ENES Logos\enes_logo_righ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10" y="5105874"/>
            <a:ext cx="1419002" cy="5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31" y="2810578"/>
            <a:ext cx="769783" cy="27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Gerade Verbindung 27"/>
          <p:cNvCxnSpPr/>
          <p:nvPr/>
        </p:nvCxnSpPr>
        <p:spPr>
          <a:xfrm>
            <a:off x="4172827" y="1505011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3787635" y="1505011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538859" y="2445072"/>
            <a:ext cx="235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ESGF Datenpublikation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025" name="Gerade Verbindung 1024"/>
          <p:cNvCxnSpPr/>
          <p:nvPr/>
        </p:nvCxnSpPr>
        <p:spPr>
          <a:xfrm>
            <a:off x="4172827" y="2117362"/>
            <a:ext cx="23428" cy="3277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146237" y="908720"/>
            <a:ext cx="31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Datenqualitätsprüfung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029" name="Gerade Verbindung mit Pfeil 1028"/>
          <p:cNvCxnSpPr/>
          <p:nvPr/>
        </p:nvCxnSpPr>
        <p:spPr>
          <a:xfrm flipH="1" flipV="1">
            <a:off x="3551391" y="1278052"/>
            <a:ext cx="236244" cy="211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3417756" y="2814404"/>
            <a:ext cx="766785" cy="1622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19" y="4809142"/>
            <a:ext cx="1321879" cy="19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92" y="2173864"/>
            <a:ext cx="115887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2691139" y="4437112"/>
            <a:ext cx="235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PID Registrierung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40" name="Textfeld 1039"/>
          <p:cNvSpPr txBox="1"/>
          <p:nvPr/>
        </p:nvSpPr>
        <p:spPr>
          <a:xfrm>
            <a:off x="281190" y="3021389"/>
            <a:ext cx="3243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CMIP6 </a:t>
            </a:r>
            <a:r>
              <a:rPr lang="de-DE" sz="1600" dirty="0" err="1" smtClean="0"/>
              <a:t>files</a:t>
            </a:r>
            <a:r>
              <a:rPr lang="de-DE" sz="1600" dirty="0" smtClean="0"/>
              <a:t> enthalten persistente </a:t>
            </a:r>
            <a:r>
              <a:rPr lang="de-DE" sz="1600" dirty="0" err="1" smtClean="0"/>
              <a:t>Identifikatoren</a:t>
            </a:r>
            <a:r>
              <a:rPr lang="de-DE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„</a:t>
            </a:r>
            <a:r>
              <a:rPr lang="de-DE" sz="1600" dirty="0" err="1" smtClean="0"/>
              <a:t>tracking_id</a:t>
            </a:r>
            <a:r>
              <a:rPr lang="de-DE" sz="1600" dirty="0" smtClean="0"/>
              <a:t>“ </a:t>
            </a:r>
            <a:r>
              <a:rPr lang="de-DE" sz="1600" dirty="0" err="1" smtClean="0"/>
              <a:t>netcdf</a:t>
            </a:r>
            <a:r>
              <a:rPr lang="de-DE" sz="1600" dirty="0" smtClean="0"/>
              <a:t> Attribut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Format: </a:t>
            </a:r>
            <a:r>
              <a:rPr lang="de-DE" sz="1600" i="1" dirty="0"/>
              <a:t>hdl:21.14100/&lt;</a:t>
            </a:r>
            <a:r>
              <a:rPr lang="de-DE" sz="1600" i="1" dirty="0" err="1"/>
              <a:t>uuid</a:t>
            </a:r>
            <a:r>
              <a:rPr lang="de-DE" sz="1600" i="1" dirty="0" smtClean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smtClean="0"/>
              <a:t>Automatisierte Registrierung </a:t>
            </a:r>
          </a:p>
          <a:p>
            <a:r>
              <a:rPr lang="de-DE" sz="1600" dirty="0" smtClean="0"/>
              <a:t>als Teil der ESGF Publikation </a:t>
            </a:r>
            <a:endParaRPr lang="de-DE" sz="1600" dirty="0"/>
          </a:p>
        </p:txBody>
      </p:sp>
      <p:sp>
        <p:nvSpPr>
          <p:cNvPr id="55" name="Textfeld 54"/>
          <p:cNvSpPr txBox="1"/>
          <p:nvPr/>
        </p:nvSpPr>
        <p:spPr>
          <a:xfrm>
            <a:off x="152732" y="5389125"/>
            <a:ext cx="465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DKRZ verantwortlich für CMIP6 PID Infrastruktur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6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52" grpId="0"/>
      <p:bldP spid="1040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5155208" y="4728101"/>
            <a:ext cx="3881288" cy="1581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0" y="4728100"/>
            <a:ext cx="4860032" cy="186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Zylinder 14"/>
          <p:cNvSpPr/>
          <p:nvPr/>
        </p:nvSpPr>
        <p:spPr>
          <a:xfrm>
            <a:off x="2297228" y="951226"/>
            <a:ext cx="5818496" cy="2975921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3611"/>
              </p:ext>
            </p:extLst>
          </p:nvPr>
        </p:nvGraphicFramePr>
        <p:xfrm>
          <a:off x="2843808" y="1505053"/>
          <a:ext cx="5040560" cy="216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  <a:gridCol w="3528392"/>
              </a:tblGrid>
              <a:tr h="308228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Key</a:t>
                      </a:r>
                      <a:endParaRPr lang="de-DE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Value</a:t>
                      </a:r>
                      <a:endParaRPr lang="de-DE" sz="1100" dirty="0"/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URL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http://bmbf-ipcc-ar5.dkrz.de/thredds/fileServer/obs4MIPs/observations/FUB-DWD/Obs-SSMI-MERIS/obs/mon/atmos/prw/prwErr_SSMI-MERIS_L3_v1-00_200301-200812.nc 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DRS </a:t>
                      </a:r>
                      <a:r>
                        <a:rPr lang="de-DE" sz="800" dirty="0" err="1" smtClean="0"/>
                        <a:t>name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prwErr_SSMI-MERIS_L3_v1-00_200301-200812.nc 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Publication</a:t>
                      </a:r>
                      <a:r>
                        <a:rPr lang="de-DE" sz="800" dirty="0" smtClean="0"/>
                        <a:t> </a:t>
                      </a:r>
                      <a:r>
                        <a:rPr lang="de-DE" sz="800" dirty="0" err="1" smtClean="0"/>
                        <a:t>date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2014-06-16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err="1" smtClean="0"/>
                        <a:t>Checksum</a:t>
                      </a:r>
                      <a:r>
                        <a:rPr lang="de-DE" sz="800" dirty="0" smtClean="0"/>
                        <a:t> (MD5)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F49ee38e24e819b5d04c534f6ed7b375</a:t>
                      </a:r>
                      <a:endParaRPr lang="de-DE" sz="8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Size</a:t>
                      </a:r>
                      <a:endParaRPr lang="de-DE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50989760</a:t>
                      </a:r>
                    </a:p>
                  </a:txBody>
                  <a:tcPr marT="34290" marB="34290"/>
                </a:tc>
              </a:tr>
              <a:tr h="305152">
                <a:tc>
                  <a:txBody>
                    <a:bodyPr/>
                    <a:lstStyle/>
                    <a:p>
                      <a:r>
                        <a:rPr lang="de-DE" sz="800" smtClean="0"/>
                        <a:t>Parent</a:t>
                      </a:r>
                      <a:endParaRPr lang="de-DE" sz="8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10876/ESGF/4ee9d37b-6454-44bf-b3ef-e738b2ecedb4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2764303" y="1190843"/>
            <a:ext cx="454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File: 10876/ESGF/a9b1bfbc-4b73-4295-8ed6-6b586bf1be02</a:t>
            </a:r>
            <a:endParaRPr lang="de-DE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der PID Verwendung: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1599656" y="6227815"/>
            <a:ext cx="1053480" cy="261610"/>
          </a:xfrm>
        </p:spPr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37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1904" y="334212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Nutzer mit</a:t>
            </a:r>
          </a:p>
          <a:p>
            <a:r>
              <a:rPr lang="de-DE" b="1" dirty="0" smtClean="0"/>
              <a:t>CMIP6 </a:t>
            </a:r>
            <a:r>
              <a:rPr lang="de-DE" b="1" dirty="0" err="1" smtClean="0"/>
              <a:t>files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7416330" y="3941969"/>
            <a:ext cx="14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Werkzeuge / Tools</a:t>
            </a:r>
            <a:endParaRPr lang="de-DE" b="1" dirty="0"/>
          </a:p>
        </p:txBody>
      </p:sp>
      <p:sp>
        <p:nvSpPr>
          <p:cNvPr id="9" name="Ellipse 8"/>
          <p:cNvSpPr/>
          <p:nvPr/>
        </p:nvSpPr>
        <p:spPr>
          <a:xfrm>
            <a:off x="3563888" y="3665293"/>
            <a:ext cx="1512168" cy="876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PID</a:t>
            </a:r>
          </a:p>
          <a:p>
            <a:pPr algn="ctr"/>
            <a:r>
              <a:rPr lang="de-DE" dirty="0" err="1" smtClean="0"/>
              <a:t>Resolver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547664" y="4129657"/>
            <a:ext cx="149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hdl:21.14100/&lt;</a:t>
            </a:r>
            <a:r>
              <a:rPr lang="de-DE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uuid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</a:p>
        </p:txBody>
      </p:sp>
      <p:cxnSp>
        <p:nvCxnSpPr>
          <p:cNvPr id="12" name="Gerade Verbindung mit Pfeil 11"/>
          <p:cNvCxnSpPr>
            <a:endCxn id="9" idx="2"/>
          </p:cNvCxnSpPr>
          <p:nvPr/>
        </p:nvCxnSpPr>
        <p:spPr>
          <a:xfrm>
            <a:off x="1475656" y="3717032"/>
            <a:ext cx="2088232" cy="386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5084780" y="4129657"/>
            <a:ext cx="2235678" cy="7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39" idx="0"/>
          </p:cNvCxnSpPr>
          <p:nvPr/>
        </p:nvCxnSpPr>
        <p:spPr>
          <a:xfrm flipH="1">
            <a:off x="2430016" y="4357454"/>
            <a:ext cx="1300852" cy="370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036303" y="4357454"/>
            <a:ext cx="1157592" cy="328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2045" y="4717785"/>
            <a:ext cx="503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mit Kontextinformationen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Neuere, frühere Versionen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Replikate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Kollektionen (Zeitserien, Experimente,..)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123875" y="5918114"/>
            <a:ext cx="503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Zusatzinformationen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/>
              <a:t>Errata, ..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206477" y="4799554"/>
            <a:ext cx="383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Automatisierte Konsistenzprüfungen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Ort, Technologie unabhängige Datenverwaltung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Replikation, …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 flipH="1" flipV="1">
            <a:off x="8115724" y="3212977"/>
            <a:ext cx="416716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pcdoctorwi.com/wpimages/wpb8e29707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93" y="3435102"/>
            <a:ext cx="593703" cy="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15" grpId="0" animBg="1"/>
      <p:bldP spid="17" grpId="0"/>
      <p:bldP spid="30" grpId="0"/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CMIP6 PID </a:t>
            </a:r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228184" y="16288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Dienst am DKRZ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" y="980728"/>
            <a:ext cx="6221547" cy="28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125395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Obs4Mips </a:t>
            </a:r>
            <a:r>
              <a:rPr lang="de-DE" sz="1200" dirty="0" err="1" smtClean="0"/>
              <a:t>example</a:t>
            </a:r>
            <a:r>
              <a:rPr lang="de-DE" sz="1200" dirty="0" smtClean="0"/>
              <a:t>: </a:t>
            </a:r>
            <a:r>
              <a:rPr lang="de-DE" sz="1200" dirty="0" smtClean="0">
                <a:hlinkClick r:id="rId3"/>
              </a:rPr>
              <a:t>http</a:t>
            </a:r>
            <a:r>
              <a:rPr lang="de-DE" sz="1200" dirty="0">
                <a:hlinkClick r:id="rId3"/>
              </a:rPr>
              <a:t>://esgf-data.dkrz.de/search/esgf-dkrz/?</a:t>
            </a:r>
            <a:r>
              <a:rPr lang="de-DE" sz="1200" dirty="0" smtClean="0">
                <a:hlinkClick r:id="rId3"/>
              </a:rPr>
              <a:t>project=obs4MIPs&amp;institute=FUB-DWD&amp;source_id=SSMI-MERIS&amp;variable=prw&amp;time_frequency=mon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" y="2811310"/>
            <a:ext cx="4841857" cy="373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42" y="1844823"/>
            <a:ext cx="4788236" cy="46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</a:t>
            </a:r>
            <a:r>
              <a:rPr lang="de-DE" dirty="0" smtClean="0"/>
              <a:t>den CMIP6 </a:t>
            </a:r>
            <a:r>
              <a:rPr lang="de-DE" dirty="0"/>
              <a:t>Daten-Workflow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249098" y="3216632"/>
            <a:ext cx="0" cy="17281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>
            <a:stCxn id="33" idx="4"/>
            <a:endCxn id="52" idx="1"/>
          </p:cNvCxnSpPr>
          <p:nvPr/>
        </p:nvCxnSpPr>
        <p:spPr>
          <a:xfrm>
            <a:off x="2448898" y="4296752"/>
            <a:ext cx="1050139" cy="648065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3312994" y="2662002"/>
            <a:ext cx="1152128" cy="626638"/>
            <a:chOff x="3707904" y="1057300"/>
            <a:chExt cx="864096" cy="419125"/>
          </a:xfrm>
        </p:grpSpPr>
        <p:pic>
          <p:nvPicPr>
            <p:cNvPr id="9" name="Grafik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726" r="19872"/>
            <a:stretch/>
          </p:blipFill>
          <p:spPr bwMode="auto">
            <a:xfrm>
              <a:off x="3779912" y="1057300"/>
              <a:ext cx="619919" cy="419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1065782"/>
              <a:ext cx="864096" cy="16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ESMValTool</a:t>
              </a:r>
              <a:endPara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774">
            <a:off x="5676559" y="2047774"/>
            <a:ext cx="1373267" cy="1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247" flipH="1">
            <a:off x="5009535" y="2057227"/>
            <a:ext cx="1379387" cy="1054377"/>
          </a:xfrm>
          <a:prstGeom prst="rect">
            <a:avLst/>
          </a:prstGeom>
          <a:noFill/>
          <a:scene3d>
            <a:camera prst="orthographicFront">
              <a:rot lat="598846" lon="303460" rev="2651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617250" y="228052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4033074" y="2064504"/>
            <a:ext cx="1224136" cy="1224136"/>
            <a:chOff x="4427984" y="1057300"/>
            <a:chExt cx="1224136" cy="1224136"/>
          </a:xfrm>
        </p:grpSpPr>
        <p:sp>
          <p:nvSpPr>
            <p:cNvPr id="16" name="Flussdiagramm: Magnetplattenspeicher 15"/>
            <p:cNvSpPr/>
            <p:nvPr/>
          </p:nvSpPr>
          <p:spPr>
            <a:xfrm>
              <a:off x="4427984" y="1057300"/>
              <a:ext cx="1224136" cy="1224136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27984" y="1109563"/>
              <a:ext cx="122413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DKRZ ESGF</a:t>
              </a:r>
              <a:endParaRPr lang="de-DE" sz="1400" b="1" dirty="0"/>
            </a:p>
          </p:txBody>
        </p:sp>
      </p:grpSp>
      <p:sp>
        <p:nvSpPr>
          <p:cNvPr id="19" name="Flussdiagramm: Datenträger mit sequenziellem Zugriff 18"/>
          <p:cNvSpPr/>
          <p:nvPr/>
        </p:nvSpPr>
        <p:spPr>
          <a:xfrm>
            <a:off x="6553354" y="2064504"/>
            <a:ext cx="1224136" cy="1224136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16" idx="3"/>
            <a:endCxn id="19" idx="2"/>
          </p:cNvCxnSpPr>
          <p:nvPr/>
        </p:nvCxnSpPr>
        <p:spPr>
          <a:xfrm rot="16200000" flipH="1">
            <a:off x="5905282" y="2028500"/>
            <a:ext cx="12700" cy="2520280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gradFill flip="none" rotWithShape="1">
            <a:gsLst>
              <a:gs pos="35000">
                <a:schemeClr val="accent4">
                  <a:lumMod val="60000"/>
                  <a:lumOff val="40000"/>
                </a:schemeClr>
              </a:gs>
              <a:gs pos="75000">
                <a:srgbClr val="CCFFCC">
                  <a:shade val="67500"/>
                  <a:satMod val="115000"/>
                  <a:lumMod val="96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304882" y="5016832"/>
            <a:ext cx="3456383" cy="720080"/>
            <a:chOff x="2771800" y="4009628"/>
            <a:chExt cx="3456383" cy="72008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004047" y="4009628"/>
              <a:ext cx="1224136" cy="716613"/>
              <a:chOff x="7668342" y="4734865"/>
              <a:chExt cx="1748766" cy="1080121"/>
            </a:xfrm>
          </p:grpSpPr>
          <p:pic>
            <p:nvPicPr>
              <p:cNvPr id="30" name="Picture 4" descr="C:\Users\Stephanie Legutke\AppData\Local\Microsoft\Windows\Temporary Internet Files\Content.IE5\GVBNIT7F\macosx103-1-1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898" y="4734865"/>
                <a:ext cx="1424605" cy="1080121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Stephanie Legutke\AppData\Local\Microsoft\Windows\Temporary Internet Files\Content.IE5\NDVO7M7T\Logos-Browsers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74862">
                <a:off x="8519302" y="4846570"/>
                <a:ext cx="495602" cy="4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7668342" y="4843400"/>
                <a:ext cx="1748766" cy="83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b="1" dirty="0" smtClean="0"/>
                  <a:t>------  Q-A   -----</a:t>
                </a:r>
                <a:br>
                  <a:rPr lang="de-DE" sz="500" b="1" dirty="0" smtClean="0"/>
                </a:br>
                <a:r>
                  <a:rPr lang="de-DE" sz="500" b="1" dirty="0" err="1" smtClean="0"/>
                  <a:t>Checking</a:t>
                </a:r>
                <a:r>
                  <a:rPr lang="de-DE" sz="500" b="1" dirty="0" smtClean="0"/>
                  <a:t> </a:t>
                </a:r>
                <a:r>
                  <a:rPr lang="de-DE" sz="500" b="1" dirty="0" err="1" smtClean="0"/>
                  <a:t>Metadata</a:t>
                </a:r>
                <a:r>
                  <a:rPr lang="de-DE" sz="500" b="1" dirty="0" smtClean="0"/>
                  <a:t/>
                </a:r>
                <a:br>
                  <a:rPr lang="de-DE" sz="500" b="1" dirty="0" smtClean="0"/>
                </a:br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...</a:t>
                </a:r>
              </a:p>
              <a:p>
                <a:r>
                  <a:rPr lang="de-DE" sz="500" b="1" dirty="0" err="1" smtClean="0"/>
                  <a:t>Passed</a:t>
                </a:r>
                <a:r>
                  <a:rPr lang="de-DE" sz="500" b="1" dirty="0" smtClean="0"/>
                  <a:t>!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5004048" y="4009628"/>
              <a:ext cx="1008112" cy="720080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endCxn id="30" idx="1"/>
            </p:cNvCxnSpPr>
            <p:nvPr/>
          </p:nvCxnSpPr>
          <p:spPr>
            <a:xfrm flipV="1">
              <a:off x="2771800" y="4367935"/>
              <a:ext cx="2243135" cy="1733"/>
            </a:xfrm>
            <a:prstGeom prst="line">
              <a:avLst/>
            </a:prstGeom>
            <a:ln w="28575">
              <a:solidFill>
                <a:srgbClr val="0099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ussdiagramm: Magnetplattenspeicher 32"/>
          <p:cNvSpPr/>
          <p:nvPr/>
        </p:nvSpPr>
        <p:spPr>
          <a:xfrm>
            <a:off x="1368778" y="3936712"/>
            <a:ext cx="1080120" cy="72008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368778" y="415273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temporärer Speicher</a:t>
            </a:r>
            <a:endParaRPr lang="de-DE" sz="12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745042" y="1200409"/>
            <a:ext cx="1800202" cy="992884"/>
            <a:chOff x="4499991" y="483372"/>
            <a:chExt cx="1800202" cy="659469"/>
          </a:xfrm>
        </p:grpSpPr>
        <p:sp>
          <p:nvSpPr>
            <p:cNvPr id="36" name="Gestreifter Pfeil nach rechts 35"/>
            <p:cNvSpPr/>
            <p:nvPr/>
          </p:nvSpPr>
          <p:spPr>
            <a:xfrm rot="5400000">
              <a:off x="5142500" y="-100391"/>
              <a:ext cx="515183" cy="1800202"/>
            </a:xfrm>
            <a:prstGeom prst="stripedRightArrow">
              <a:avLst>
                <a:gd name="adj1" fmla="val 63137"/>
                <a:gd name="adj2" fmla="val 50000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860031" y="483372"/>
              <a:ext cx="1177436" cy="65946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rgbClr val="008000"/>
                  </a:solidFill>
                </a:rPr>
                <a:t>ESGF replication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033074" y="29286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CMIP Standards</a:t>
            </a:r>
            <a:endParaRPr lang="de-DE" sz="11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880946" y="1779359"/>
            <a:ext cx="720080" cy="435577"/>
            <a:chOff x="7595465" y="616868"/>
            <a:chExt cx="720080" cy="435577"/>
          </a:xfrm>
        </p:grpSpPr>
        <p:pic>
          <p:nvPicPr>
            <p:cNvPr id="40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Nach oben gebogener Pfeil 42"/>
          <p:cNvSpPr/>
          <p:nvPr/>
        </p:nvSpPr>
        <p:spPr>
          <a:xfrm flipH="1">
            <a:off x="3024962" y="2208520"/>
            <a:ext cx="1440160" cy="504056"/>
          </a:xfrm>
          <a:prstGeom prst="bentUpArrow">
            <a:avLst>
              <a:gd name="adj1" fmla="val 41367"/>
              <a:gd name="adj2" fmla="val 50000"/>
              <a:gd name="adj3" fmla="val 4136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Karte 51"/>
          <p:cNvSpPr/>
          <p:nvPr/>
        </p:nvSpPr>
        <p:spPr>
          <a:xfrm>
            <a:off x="3499037" y="4800793"/>
            <a:ext cx="1299610" cy="288047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3" name="Textfeld 52"/>
          <p:cNvSpPr txBox="1"/>
          <p:nvPr/>
        </p:nvSpPr>
        <p:spPr>
          <a:xfrm>
            <a:off x="3541065" y="4800793"/>
            <a:ext cx="1344911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ysClr val="windowText" lastClr="000000"/>
                </a:solidFill>
              </a:rPr>
              <a:t>Qualitätskontrolle</a:t>
            </a:r>
          </a:p>
        </p:txBody>
      </p:sp>
      <p:sp>
        <p:nvSpPr>
          <p:cNvPr id="50" name="Flussdiagramm: Karte 49"/>
          <p:cNvSpPr/>
          <p:nvPr/>
        </p:nvSpPr>
        <p:spPr>
          <a:xfrm>
            <a:off x="3655413" y="4190525"/>
            <a:ext cx="1504489" cy="476685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1" name="Textfeld 50"/>
          <p:cNvSpPr txBox="1"/>
          <p:nvPr/>
        </p:nvSpPr>
        <p:spPr>
          <a:xfrm>
            <a:off x="3499037" y="4246993"/>
            <a:ext cx="155005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1000" b="1" dirty="0" smtClean="0"/>
              <a:t>PID-Registrierung</a:t>
            </a:r>
            <a:endParaRPr lang="de-DE" sz="1000" b="1" dirty="0"/>
          </a:p>
          <a:p>
            <a:pPr algn="r">
              <a:lnSpc>
                <a:spcPts val="800"/>
              </a:lnSpc>
            </a:pPr>
            <a:r>
              <a:rPr lang="de-DE" sz="1000" b="1" dirty="0"/>
              <a:t>Zitierung</a:t>
            </a:r>
          </a:p>
          <a:p>
            <a:pPr algn="r">
              <a:lnSpc>
                <a:spcPts val="800"/>
              </a:lnSpc>
            </a:pPr>
            <a:r>
              <a:rPr lang="de-DE" sz="1000" b="1" dirty="0" smtClean="0"/>
              <a:t>ESGF-Publikation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751208" y="3648680"/>
            <a:ext cx="1555053" cy="492436"/>
            <a:chOff x="4314391" y="2434761"/>
            <a:chExt cx="1332148" cy="400110"/>
          </a:xfrm>
        </p:grpSpPr>
        <p:sp>
          <p:nvSpPr>
            <p:cNvPr id="48" name="Flussdiagramm: Karte 47"/>
            <p:cNvSpPr/>
            <p:nvPr/>
          </p:nvSpPr>
          <p:spPr>
            <a:xfrm>
              <a:off x="4344814" y="2434761"/>
              <a:ext cx="1229717" cy="360040"/>
            </a:xfrm>
            <a:prstGeom prst="flowChartPunchedCard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14391" y="2434761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8000"/>
                  </a:solidFill>
                </a:rPr>
                <a:t>     </a:t>
              </a:r>
              <a:r>
                <a:rPr lang="de-DE" sz="1000" b="1" dirty="0" smtClean="0"/>
                <a:t>Neue Versionen</a:t>
              </a:r>
            </a:p>
            <a:p>
              <a:pPr algn="r"/>
              <a:endParaRPr lang="de-DE" sz="10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4033074" y="2477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8000"/>
                </a:solidFill>
              </a:rPr>
              <a:t>DKRZ </a:t>
            </a:r>
            <a:r>
              <a:rPr lang="de-DE" sz="1400" b="1" dirty="0" smtClean="0">
                <a:solidFill>
                  <a:srgbClr val="008000"/>
                </a:solidFill>
              </a:rPr>
              <a:t>CMIP Datenpool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637030" y="3648680"/>
            <a:ext cx="13321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8000"/>
                </a:solidFill>
              </a:rPr>
              <a:t>     </a:t>
            </a:r>
            <a:endParaRPr lang="de-DE" sz="1000" b="1" dirty="0" smtClean="0"/>
          </a:p>
          <a:p>
            <a:pPr algn="r"/>
            <a:r>
              <a:rPr lang="de-DE" sz="1000" b="1" dirty="0" smtClean="0"/>
              <a:t>Errata/Annotation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4" y="5295760"/>
            <a:ext cx="422573" cy="369144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73082" y="2886404"/>
            <a:ext cx="309600" cy="100800"/>
          </a:xfrm>
          <a:custGeom>
            <a:avLst/>
            <a:gdLst>
              <a:gd name="connsiteX0" fmla="*/ 0 w 309600"/>
              <a:gd name="connsiteY0" fmla="*/ 50400 h 100800"/>
              <a:gd name="connsiteX1" fmla="*/ 72000 w 309600"/>
              <a:gd name="connsiteY1" fmla="*/ 14400 h 100800"/>
              <a:gd name="connsiteX2" fmla="*/ 72000 w 309600"/>
              <a:gd name="connsiteY2" fmla="*/ 0 h 100800"/>
              <a:gd name="connsiteX3" fmla="*/ 309600 w 309600"/>
              <a:gd name="connsiteY3" fmla="*/ 100800 h 100800"/>
              <a:gd name="connsiteX4" fmla="*/ 144000 w 309600"/>
              <a:gd name="connsiteY4" fmla="*/ 100800 h 100800"/>
              <a:gd name="connsiteX5" fmla="*/ 144000 w 309600"/>
              <a:gd name="connsiteY5" fmla="*/ 79200 h 100800"/>
              <a:gd name="connsiteX6" fmla="*/ 86400 w 309600"/>
              <a:gd name="connsiteY6" fmla="*/ 79200 h 100800"/>
              <a:gd name="connsiteX7" fmla="*/ 0 w 309600"/>
              <a:gd name="connsiteY7" fmla="*/ 50400 h 1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00" h="100800">
                <a:moveTo>
                  <a:pt x="0" y="50400"/>
                </a:moveTo>
                <a:lnTo>
                  <a:pt x="72000" y="14400"/>
                </a:lnTo>
                <a:lnTo>
                  <a:pt x="72000" y="0"/>
                </a:lnTo>
                <a:lnTo>
                  <a:pt x="309600" y="100800"/>
                </a:lnTo>
                <a:lnTo>
                  <a:pt x="144000" y="100800"/>
                </a:lnTo>
                <a:lnTo>
                  <a:pt x="144000" y="79200"/>
                </a:lnTo>
                <a:lnTo>
                  <a:pt x="86400" y="79200"/>
                </a:lnTo>
                <a:lnTo>
                  <a:pt x="0" y="504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1353785"/>
            <a:ext cx="1775319" cy="1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5820341" y="2150670"/>
            <a:ext cx="720080" cy="435577"/>
            <a:chOff x="7595465" y="616868"/>
            <a:chExt cx="720080" cy="435577"/>
          </a:xfrm>
        </p:grpSpPr>
        <p:pic>
          <p:nvPicPr>
            <p:cNvPr id="6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6553354" y="2191097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Langzeit-</a:t>
            </a:r>
          </a:p>
          <a:p>
            <a:pPr algn="ctr">
              <a:lnSpc>
                <a:spcPts val="1200"/>
              </a:lnSpc>
            </a:pPr>
            <a:r>
              <a:rPr lang="de-DE" sz="1400" b="1" dirty="0" smtClean="0"/>
              <a:t>Archiv</a:t>
            </a:r>
            <a:br>
              <a:rPr lang="de-DE" sz="1400" b="1" dirty="0" smtClean="0"/>
            </a:br>
            <a:endParaRPr lang="de-DE" sz="1400" b="1" dirty="0" smtClean="0"/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WDCC</a:t>
            </a:r>
            <a:b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IPCC-DDC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</a:rPr>
              <a:t>Cera</a:t>
            </a:r>
            <a:endParaRPr lang="de-D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3759022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70" y="4286100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Publikation neuer Versionen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16561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CMIP6 Neuerung: werden Daten durch neue Versionen ersetzt ist die Angabe von „Errata“ Informationen </a:t>
            </a:r>
            <a:r>
              <a:rPr lang="de-DE" b="1" dirty="0" smtClean="0"/>
              <a:t>erforderlich</a:t>
            </a:r>
          </a:p>
          <a:p>
            <a:pPr lvl="1"/>
            <a:r>
              <a:rPr lang="de-DE" dirty="0" smtClean="0"/>
              <a:t>Die Eingabe und Verwaltung von Errata Informationen wird zentral unterstützt </a:t>
            </a:r>
          </a:p>
          <a:p>
            <a:pPr lvl="1"/>
            <a:r>
              <a:rPr lang="de-DE" dirty="0" smtClean="0"/>
              <a:t>Errata Information sind im ESGF Datenportal sichtbar und </a:t>
            </a:r>
            <a:r>
              <a:rPr lang="de-DE" dirty="0" err="1" smtClean="0"/>
              <a:t>suchbar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" y="2391624"/>
            <a:ext cx="6817013" cy="4352448"/>
          </a:xfrm>
          <a:prstGeom prst="rect">
            <a:avLst/>
          </a:prstGeom>
        </p:spPr>
      </p:pic>
      <p:pic>
        <p:nvPicPr>
          <p:cNvPr id="7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83" y="2756693"/>
            <a:ext cx="1930217" cy="3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</a:t>
            </a:r>
            <a:r>
              <a:rPr lang="de-DE" dirty="0" smtClean="0"/>
              <a:t>den CMIP6 </a:t>
            </a:r>
            <a:r>
              <a:rPr lang="de-DE" dirty="0"/>
              <a:t>Daten-Workflow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249098" y="3216632"/>
            <a:ext cx="0" cy="17281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>
            <a:stCxn id="33" idx="4"/>
            <a:endCxn id="52" idx="1"/>
          </p:cNvCxnSpPr>
          <p:nvPr/>
        </p:nvCxnSpPr>
        <p:spPr>
          <a:xfrm>
            <a:off x="2448898" y="4296752"/>
            <a:ext cx="1050139" cy="648065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3312994" y="2662002"/>
            <a:ext cx="1152128" cy="626638"/>
            <a:chOff x="3707904" y="1057300"/>
            <a:chExt cx="864096" cy="419125"/>
          </a:xfrm>
        </p:grpSpPr>
        <p:pic>
          <p:nvPicPr>
            <p:cNvPr id="9" name="Grafik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726" r="19872"/>
            <a:stretch/>
          </p:blipFill>
          <p:spPr bwMode="auto">
            <a:xfrm>
              <a:off x="3779912" y="1057300"/>
              <a:ext cx="619919" cy="419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1065782"/>
              <a:ext cx="864096" cy="16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ESMValTool</a:t>
              </a:r>
              <a:endPara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774">
            <a:off x="5676559" y="2047774"/>
            <a:ext cx="1373267" cy="1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247" flipH="1">
            <a:off x="5009535" y="2057227"/>
            <a:ext cx="1379387" cy="1054377"/>
          </a:xfrm>
          <a:prstGeom prst="rect">
            <a:avLst/>
          </a:prstGeom>
          <a:noFill/>
          <a:scene3d>
            <a:camera prst="orthographicFront">
              <a:rot lat="598846" lon="303460" rev="2651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617250" y="228052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4033074" y="2064504"/>
            <a:ext cx="1224136" cy="1224136"/>
            <a:chOff x="4427984" y="1057300"/>
            <a:chExt cx="1224136" cy="1224136"/>
          </a:xfrm>
        </p:grpSpPr>
        <p:sp>
          <p:nvSpPr>
            <p:cNvPr id="16" name="Flussdiagramm: Magnetplattenspeicher 15"/>
            <p:cNvSpPr/>
            <p:nvPr/>
          </p:nvSpPr>
          <p:spPr>
            <a:xfrm>
              <a:off x="4427984" y="1057300"/>
              <a:ext cx="1224136" cy="1224136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27984" y="1109563"/>
              <a:ext cx="122413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DKRZ ESGF</a:t>
              </a:r>
              <a:endParaRPr lang="de-DE" sz="1400" b="1" dirty="0"/>
            </a:p>
          </p:txBody>
        </p:sp>
      </p:grpSp>
      <p:sp>
        <p:nvSpPr>
          <p:cNvPr id="19" name="Flussdiagramm: Datenträger mit sequenziellem Zugriff 18"/>
          <p:cNvSpPr/>
          <p:nvPr/>
        </p:nvSpPr>
        <p:spPr>
          <a:xfrm>
            <a:off x="6553354" y="2064504"/>
            <a:ext cx="1224136" cy="1224136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16" idx="3"/>
            <a:endCxn id="19" idx="2"/>
          </p:cNvCxnSpPr>
          <p:nvPr/>
        </p:nvCxnSpPr>
        <p:spPr>
          <a:xfrm rot="16200000" flipH="1">
            <a:off x="5905282" y="2028500"/>
            <a:ext cx="12700" cy="2520280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gradFill flip="none" rotWithShape="1">
            <a:gsLst>
              <a:gs pos="35000">
                <a:schemeClr val="accent4">
                  <a:lumMod val="60000"/>
                  <a:lumOff val="40000"/>
                </a:schemeClr>
              </a:gs>
              <a:gs pos="75000">
                <a:srgbClr val="CCFFCC">
                  <a:shade val="67500"/>
                  <a:satMod val="115000"/>
                  <a:lumMod val="96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304882" y="5016832"/>
            <a:ext cx="3456383" cy="720080"/>
            <a:chOff x="2771800" y="4009628"/>
            <a:chExt cx="3456383" cy="72008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004047" y="4009628"/>
              <a:ext cx="1224136" cy="716613"/>
              <a:chOff x="7668342" y="4734865"/>
              <a:chExt cx="1748766" cy="1080121"/>
            </a:xfrm>
          </p:grpSpPr>
          <p:pic>
            <p:nvPicPr>
              <p:cNvPr id="30" name="Picture 4" descr="C:\Users\Stephanie Legutke\AppData\Local\Microsoft\Windows\Temporary Internet Files\Content.IE5\GVBNIT7F\macosx103-1-1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898" y="4734865"/>
                <a:ext cx="1424605" cy="1080121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Stephanie Legutke\AppData\Local\Microsoft\Windows\Temporary Internet Files\Content.IE5\NDVO7M7T\Logos-Browsers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74862">
                <a:off x="8519302" y="4846570"/>
                <a:ext cx="495602" cy="4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7668342" y="4843400"/>
                <a:ext cx="1748766" cy="83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b="1" dirty="0" smtClean="0"/>
                  <a:t>------  Q-A   -----</a:t>
                </a:r>
                <a:br>
                  <a:rPr lang="de-DE" sz="500" b="1" dirty="0" smtClean="0"/>
                </a:br>
                <a:r>
                  <a:rPr lang="de-DE" sz="500" b="1" dirty="0" err="1" smtClean="0"/>
                  <a:t>Checking</a:t>
                </a:r>
                <a:r>
                  <a:rPr lang="de-DE" sz="500" b="1" dirty="0" smtClean="0"/>
                  <a:t> </a:t>
                </a:r>
                <a:r>
                  <a:rPr lang="de-DE" sz="500" b="1" dirty="0" err="1" smtClean="0"/>
                  <a:t>Metadata</a:t>
                </a:r>
                <a:r>
                  <a:rPr lang="de-DE" sz="500" b="1" dirty="0" smtClean="0"/>
                  <a:t/>
                </a:r>
                <a:br>
                  <a:rPr lang="de-DE" sz="500" b="1" dirty="0" smtClean="0"/>
                </a:br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...</a:t>
                </a:r>
              </a:p>
              <a:p>
                <a:r>
                  <a:rPr lang="de-DE" sz="500" b="1" dirty="0" err="1" smtClean="0"/>
                  <a:t>Passed</a:t>
                </a:r>
                <a:r>
                  <a:rPr lang="de-DE" sz="500" b="1" dirty="0" smtClean="0"/>
                  <a:t>!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5004048" y="4009628"/>
              <a:ext cx="1008112" cy="720080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endCxn id="30" idx="1"/>
            </p:cNvCxnSpPr>
            <p:nvPr/>
          </p:nvCxnSpPr>
          <p:spPr>
            <a:xfrm flipV="1">
              <a:off x="2771800" y="4367935"/>
              <a:ext cx="2243135" cy="1733"/>
            </a:xfrm>
            <a:prstGeom prst="line">
              <a:avLst/>
            </a:prstGeom>
            <a:ln w="28575">
              <a:solidFill>
                <a:srgbClr val="0099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ussdiagramm: Magnetplattenspeicher 32"/>
          <p:cNvSpPr/>
          <p:nvPr/>
        </p:nvSpPr>
        <p:spPr>
          <a:xfrm>
            <a:off x="1368778" y="3936712"/>
            <a:ext cx="1080120" cy="72008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368778" y="415273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temporärer Speicher</a:t>
            </a:r>
            <a:endParaRPr lang="de-DE" sz="12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745042" y="1200409"/>
            <a:ext cx="1800202" cy="992884"/>
            <a:chOff x="4499991" y="483372"/>
            <a:chExt cx="1800202" cy="659469"/>
          </a:xfrm>
        </p:grpSpPr>
        <p:sp>
          <p:nvSpPr>
            <p:cNvPr id="36" name="Gestreifter Pfeil nach rechts 35"/>
            <p:cNvSpPr/>
            <p:nvPr/>
          </p:nvSpPr>
          <p:spPr>
            <a:xfrm rot="5400000">
              <a:off x="5142500" y="-100391"/>
              <a:ext cx="515183" cy="1800202"/>
            </a:xfrm>
            <a:prstGeom prst="stripedRightArrow">
              <a:avLst>
                <a:gd name="adj1" fmla="val 63137"/>
                <a:gd name="adj2" fmla="val 50000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860031" y="483372"/>
              <a:ext cx="1177436" cy="65946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rgbClr val="008000"/>
                  </a:solidFill>
                </a:rPr>
                <a:t>ESGF replication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033074" y="29286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CMIP Standards</a:t>
            </a:r>
            <a:endParaRPr lang="de-DE" sz="11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880946" y="1779359"/>
            <a:ext cx="720080" cy="435577"/>
            <a:chOff x="7595465" y="616868"/>
            <a:chExt cx="720080" cy="435577"/>
          </a:xfrm>
        </p:grpSpPr>
        <p:pic>
          <p:nvPicPr>
            <p:cNvPr id="40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Nach oben gebogener Pfeil 42"/>
          <p:cNvSpPr/>
          <p:nvPr/>
        </p:nvSpPr>
        <p:spPr>
          <a:xfrm flipH="1">
            <a:off x="3024962" y="2208520"/>
            <a:ext cx="1440160" cy="504056"/>
          </a:xfrm>
          <a:prstGeom prst="bentUpArrow">
            <a:avLst>
              <a:gd name="adj1" fmla="val 41367"/>
              <a:gd name="adj2" fmla="val 50000"/>
              <a:gd name="adj3" fmla="val 4136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Karte 51"/>
          <p:cNvSpPr/>
          <p:nvPr/>
        </p:nvSpPr>
        <p:spPr>
          <a:xfrm>
            <a:off x="3499037" y="4800793"/>
            <a:ext cx="1299610" cy="288047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3" name="Textfeld 52"/>
          <p:cNvSpPr txBox="1"/>
          <p:nvPr/>
        </p:nvSpPr>
        <p:spPr>
          <a:xfrm>
            <a:off x="3541065" y="4800793"/>
            <a:ext cx="1344911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ysClr val="windowText" lastClr="000000"/>
                </a:solidFill>
              </a:rPr>
              <a:t>Qualitätskontrolle</a:t>
            </a:r>
          </a:p>
        </p:txBody>
      </p:sp>
      <p:sp>
        <p:nvSpPr>
          <p:cNvPr id="50" name="Flussdiagramm: Karte 49"/>
          <p:cNvSpPr/>
          <p:nvPr/>
        </p:nvSpPr>
        <p:spPr>
          <a:xfrm>
            <a:off x="3655413" y="4190525"/>
            <a:ext cx="1504489" cy="476685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1" name="Textfeld 50"/>
          <p:cNvSpPr txBox="1"/>
          <p:nvPr/>
        </p:nvSpPr>
        <p:spPr>
          <a:xfrm>
            <a:off x="3499037" y="4246993"/>
            <a:ext cx="155005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1000" b="1" dirty="0" smtClean="0"/>
              <a:t>PID-Registrierung</a:t>
            </a:r>
            <a:endParaRPr lang="de-DE" sz="1000" b="1" dirty="0"/>
          </a:p>
          <a:p>
            <a:pPr algn="r">
              <a:lnSpc>
                <a:spcPts val="800"/>
              </a:lnSpc>
            </a:pPr>
            <a:r>
              <a:rPr lang="de-DE" sz="1000" b="1" dirty="0"/>
              <a:t>Zitierung</a:t>
            </a:r>
          </a:p>
          <a:p>
            <a:pPr algn="r">
              <a:lnSpc>
                <a:spcPts val="800"/>
              </a:lnSpc>
            </a:pPr>
            <a:r>
              <a:rPr lang="de-DE" sz="1000" b="1" dirty="0" smtClean="0"/>
              <a:t>ESGF-Publikation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751208" y="3648680"/>
            <a:ext cx="1555053" cy="492436"/>
            <a:chOff x="4314391" y="2434761"/>
            <a:chExt cx="1332148" cy="400110"/>
          </a:xfrm>
        </p:grpSpPr>
        <p:sp>
          <p:nvSpPr>
            <p:cNvPr id="48" name="Flussdiagramm: Karte 47"/>
            <p:cNvSpPr/>
            <p:nvPr/>
          </p:nvSpPr>
          <p:spPr>
            <a:xfrm>
              <a:off x="4344814" y="2434761"/>
              <a:ext cx="1229717" cy="360040"/>
            </a:xfrm>
            <a:prstGeom prst="flowChartPunchedCard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14391" y="2434761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8000"/>
                  </a:solidFill>
                </a:rPr>
                <a:t>     </a:t>
              </a:r>
              <a:r>
                <a:rPr lang="de-DE" sz="1000" b="1" dirty="0" smtClean="0"/>
                <a:t>Neue Versionen</a:t>
              </a:r>
            </a:p>
            <a:p>
              <a:pPr algn="r"/>
              <a:endParaRPr lang="de-DE" sz="10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4033074" y="2477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8000"/>
                </a:solidFill>
              </a:rPr>
              <a:t>DKRZ </a:t>
            </a:r>
            <a:r>
              <a:rPr lang="de-DE" sz="1400" b="1" dirty="0" smtClean="0">
                <a:solidFill>
                  <a:srgbClr val="008000"/>
                </a:solidFill>
              </a:rPr>
              <a:t>CMIP Datenpool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637030" y="3648680"/>
            <a:ext cx="13321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8000"/>
                </a:solidFill>
              </a:rPr>
              <a:t>     </a:t>
            </a:r>
            <a:endParaRPr lang="de-DE" sz="1000" b="1" dirty="0" smtClean="0"/>
          </a:p>
          <a:p>
            <a:pPr algn="r"/>
            <a:r>
              <a:rPr lang="de-DE" sz="1000" b="1" dirty="0" smtClean="0"/>
              <a:t>Errata/Annotation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4" y="5295760"/>
            <a:ext cx="422573" cy="369144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73082" y="2886404"/>
            <a:ext cx="309600" cy="100800"/>
          </a:xfrm>
          <a:custGeom>
            <a:avLst/>
            <a:gdLst>
              <a:gd name="connsiteX0" fmla="*/ 0 w 309600"/>
              <a:gd name="connsiteY0" fmla="*/ 50400 h 100800"/>
              <a:gd name="connsiteX1" fmla="*/ 72000 w 309600"/>
              <a:gd name="connsiteY1" fmla="*/ 14400 h 100800"/>
              <a:gd name="connsiteX2" fmla="*/ 72000 w 309600"/>
              <a:gd name="connsiteY2" fmla="*/ 0 h 100800"/>
              <a:gd name="connsiteX3" fmla="*/ 309600 w 309600"/>
              <a:gd name="connsiteY3" fmla="*/ 100800 h 100800"/>
              <a:gd name="connsiteX4" fmla="*/ 144000 w 309600"/>
              <a:gd name="connsiteY4" fmla="*/ 100800 h 100800"/>
              <a:gd name="connsiteX5" fmla="*/ 144000 w 309600"/>
              <a:gd name="connsiteY5" fmla="*/ 79200 h 100800"/>
              <a:gd name="connsiteX6" fmla="*/ 86400 w 309600"/>
              <a:gd name="connsiteY6" fmla="*/ 79200 h 100800"/>
              <a:gd name="connsiteX7" fmla="*/ 0 w 309600"/>
              <a:gd name="connsiteY7" fmla="*/ 50400 h 1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00" h="100800">
                <a:moveTo>
                  <a:pt x="0" y="50400"/>
                </a:moveTo>
                <a:lnTo>
                  <a:pt x="72000" y="14400"/>
                </a:lnTo>
                <a:lnTo>
                  <a:pt x="72000" y="0"/>
                </a:lnTo>
                <a:lnTo>
                  <a:pt x="309600" y="100800"/>
                </a:lnTo>
                <a:lnTo>
                  <a:pt x="144000" y="100800"/>
                </a:lnTo>
                <a:lnTo>
                  <a:pt x="144000" y="79200"/>
                </a:lnTo>
                <a:lnTo>
                  <a:pt x="86400" y="79200"/>
                </a:lnTo>
                <a:lnTo>
                  <a:pt x="0" y="504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1353785"/>
            <a:ext cx="1775319" cy="1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5820341" y="2150670"/>
            <a:ext cx="720080" cy="435577"/>
            <a:chOff x="7595465" y="616868"/>
            <a:chExt cx="720080" cy="435577"/>
          </a:xfrm>
        </p:grpSpPr>
        <p:pic>
          <p:nvPicPr>
            <p:cNvPr id="6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6553354" y="2191097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Langzeit-</a:t>
            </a:r>
          </a:p>
          <a:p>
            <a:pPr algn="ctr">
              <a:lnSpc>
                <a:spcPts val="1200"/>
              </a:lnSpc>
            </a:pPr>
            <a:r>
              <a:rPr lang="de-DE" sz="1400" b="1" dirty="0" smtClean="0"/>
              <a:t>Archiv</a:t>
            </a:r>
            <a:br>
              <a:rPr lang="de-DE" sz="1400" b="1" dirty="0" smtClean="0"/>
            </a:br>
            <a:endParaRPr lang="de-DE" sz="1400" b="1" dirty="0" smtClean="0"/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WDCC</a:t>
            </a:r>
            <a:b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IPCC-DDC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</a:rPr>
              <a:t>Cera</a:t>
            </a:r>
            <a:endParaRPr lang="de-D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3759022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70" y="4286100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79" y="3225330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DKRZ MIP Datenpool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2088232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CMIP5 Erfahrung: Bedarf nach zentral gepflegtem Pool von oft benötigten Daten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Vermeidung von unkoordinierten, inkonsistenten Kopien bei einzelnen Forscher-gruppen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Beträchtlicher Zusammenführungs- und Pflege-Aufwand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89772" y="3356992"/>
            <a:ext cx="8488147" cy="3024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Schrittweise Etablierung eines DKRZ MIP Datenpools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Speicherung auf zentralem Mistral </a:t>
            </a:r>
            <a:r>
              <a:rPr lang="de-DE" dirty="0" err="1" smtClean="0"/>
              <a:t>Lustre</a:t>
            </a:r>
            <a:r>
              <a:rPr lang="de-DE" dirty="0" smtClean="0"/>
              <a:t> File-System </a:t>
            </a:r>
            <a:r>
              <a:rPr lang="de-DE" sz="1200" dirty="0" smtClean="0"/>
              <a:t>(initial: ~ 5 </a:t>
            </a:r>
            <a:r>
              <a:rPr lang="de-DE" sz="1200" dirty="0" err="1" smtClean="0"/>
              <a:t>PByte</a:t>
            </a:r>
            <a:r>
              <a:rPr lang="de-DE" sz="1200" dirty="0" smtClean="0"/>
              <a:t>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Initialbestand: CMIP5 und CORDEX Daten </a:t>
            </a:r>
            <a:r>
              <a:rPr lang="de-DE" sz="1200" dirty="0" smtClean="0"/>
              <a:t>(~1.5 </a:t>
            </a:r>
            <a:r>
              <a:rPr lang="de-DE" sz="1200" dirty="0" err="1" smtClean="0"/>
              <a:t>PByte</a:t>
            </a:r>
            <a:r>
              <a:rPr lang="de-DE" sz="1200" dirty="0" smtClean="0"/>
              <a:t>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DE CMIP6 Daten + Replikation von CMIP6 Daten anderer </a:t>
            </a:r>
            <a:r>
              <a:rPr lang="de-DE" dirty="0" err="1" smtClean="0"/>
              <a:t>Modelierungsgruppen</a:t>
            </a:r>
            <a:r>
              <a:rPr lang="de-DE" dirty="0" smtClean="0"/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Bereitstellung oft benötigter Daten zur CMIP6 Datenanalyse (z.B. Beobachtungsdaten)</a:t>
            </a:r>
          </a:p>
          <a:p>
            <a:pPr marL="457200" lvl="1" indent="0">
              <a:buNone/>
            </a:pPr>
            <a:r>
              <a:rPr lang="de-DE" dirty="0" smtClean="0"/>
              <a:t> </a:t>
            </a:r>
            <a:r>
              <a:rPr lang="de-DE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 Etablierung eines transparenten Verwaltungsprozesses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251520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Copernicus </a:t>
            </a:r>
          </a:p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Data Store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H="1" flipV="1">
            <a:off x="1475656" y="2491155"/>
            <a:ext cx="1224137" cy="10919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11" name="Picture 3" descr="Dean William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8" y="698620"/>
            <a:ext cx="3388138" cy="329703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841742" y="3466056"/>
            <a:ext cx="216024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DKRZ ESGF Knoten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Zylinder 9"/>
          <p:cNvSpPr/>
          <p:nvPr/>
        </p:nvSpPr>
        <p:spPr>
          <a:xfrm>
            <a:off x="4044683" y="5978859"/>
            <a:ext cx="1512168" cy="576064"/>
          </a:xfrm>
          <a:prstGeom prst="ca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Analyse Input</a:t>
            </a:r>
            <a:endParaRPr lang="de-DE" sz="1200" b="1" dirty="0"/>
          </a:p>
        </p:txBody>
      </p:sp>
      <p:sp>
        <p:nvSpPr>
          <p:cNvPr id="9" name="Zylinder 8"/>
          <p:cNvSpPr/>
          <p:nvPr/>
        </p:nvSpPr>
        <p:spPr>
          <a:xfrm>
            <a:off x="4044683" y="5538427"/>
            <a:ext cx="1512168" cy="57606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Abgeleitete</a:t>
            </a:r>
          </a:p>
          <a:p>
            <a:pPr algn="ctr"/>
            <a:r>
              <a:rPr lang="de-DE" sz="1200" b="1" dirty="0" smtClean="0"/>
              <a:t>Produkte</a:t>
            </a:r>
            <a:endParaRPr lang="de-DE" sz="1200" b="1" dirty="0"/>
          </a:p>
        </p:txBody>
      </p:sp>
      <p:sp>
        <p:nvSpPr>
          <p:cNvPr id="8" name="Zylinder 7"/>
          <p:cNvSpPr/>
          <p:nvPr/>
        </p:nvSpPr>
        <p:spPr>
          <a:xfrm>
            <a:off x="4044683" y="5097995"/>
            <a:ext cx="1512168" cy="57606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CMIP6 </a:t>
            </a:r>
            <a:endParaRPr lang="de-DE" dirty="0"/>
          </a:p>
        </p:txBody>
      </p:sp>
      <p:sp>
        <p:nvSpPr>
          <p:cNvPr id="7" name="Zylinder 6"/>
          <p:cNvSpPr/>
          <p:nvPr/>
        </p:nvSpPr>
        <p:spPr>
          <a:xfrm>
            <a:off x="4044683" y="4657563"/>
            <a:ext cx="1512168" cy="576064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CORDEX </a:t>
            </a:r>
            <a:endParaRPr lang="de-DE" dirty="0"/>
          </a:p>
        </p:txBody>
      </p:sp>
      <p:sp>
        <p:nvSpPr>
          <p:cNvPr id="6" name="Zylinder 5"/>
          <p:cNvSpPr/>
          <p:nvPr/>
        </p:nvSpPr>
        <p:spPr>
          <a:xfrm>
            <a:off x="4044683" y="4217131"/>
            <a:ext cx="1512168" cy="576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CMIP5 </a:t>
            </a:r>
            <a:endParaRPr lang="de-DE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" y="5032786"/>
            <a:ext cx="688219" cy="59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>
          <a:xfrm>
            <a:off x="971600" y="4932758"/>
            <a:ext cx="1517176" cy="880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DKRZ</a:t>
            </a:r>
          </a:p>
          <a:p>
            <a:pPr algn="ctr"/>
            <a:r>
              <a:rPr lang="de-DE" dirty="0" smtClean="0"/>
              <a:t>Mistral</a:t>
            </a:r>
          </a:p>
          <a:p>
            <a:pPr algn="ctr"/>
            <a:r>
              <a:rPr lang="de-DE" dirty="0" smtClean="0"/>
              <a:t>Rechner</a:t>
            </a:r>
            <a:endParaRPr lang="de-DE" dirty="0"/>
          </a:p>
        </p:txBody>
      </p:sp>
      <p:sp>
        <p:nvSpPr>
          <p:cNvPr id="16" name="Geschweifte Klammer links 15"/>
          <p:cNvSpPr/>
          <p:nvPr/>
        </p:nvSpPr>
        <p:spPr>
          <a:xfrm>
            <a:off x="3635896" y="4277765"/>
            <a:ext cx="209459" cy="2190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555776" y="537319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602549" y="4867162"/>
            <a:ext cx="11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Gemountetes</a:t>
            </a:r>
            <a:r>
              <a:rPr lang="de-DE" sz="1200" dirty="0" smtClean="0"/>
              <a:t> Filesystem</a:t>
            </a:r>
            <a:endParaRPr lang="de-DE" sz="1200" dirty="0"/>
          </a:p>
        </p:txBody>
      </p:sp>
      <p:sp>
        <p:nvSpPr>
          <p:cNvPr id="20" name="Zylinder 19"/>
          <p:cNvSpPr/>
          <p:nvPr/>
        </p:nvSpPr>
        <p:spPr>
          <a:xfrm>
            <a:off x="6835492" y="4196335"/>
            <a:ext cx="1768955" cy="1918156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DKRZ Langzeitarchiv</a:t>
            </a:r>
          </a:p>
          <a:p>
            <a:pPr algn="ctr"/>
            <a:endParaRPr lang="de-DE" dirty="0" smtClean="0"/>
          </a:p>
          <a:p>
            <a:pPr algn="ctr"/>
            <a:r>
              <a:rPr lang="de-DE" sz="1400" dirty="0" smtClean="0"/>
              <a:t>(WDC </a:t>
            </a:r>
            <a:r>
              <a:rPr lang="de-DE" sz="1400" dirty="0" err="1" smtClean="0"/>
              <a:t>Climate</a:t>
            </a:r>
            <a:endParaRPr lang="de-DE" sz="1400" dirty="0"/>
          </a:p>
          <a:p>
            <a:pPr algn="ctr"/>
            <a:r>
              <a:rPr lang="de-DE" sz="1400" dirty="0" smtClean="0"/>
              <a:t>IPCC DDC)</a:t>
            </a:r>
            <a:endParaRPr lang="de-DE" sz="1400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6005596" y="3844970"/>
            <a:ext cx="829896" cy="5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652120" y="5373190"/>
            <a:ext cx="1152128" cy="12837"/>
          </a:xfrm>
          <a:prstGeom prst="straightConnector1">
            <a:avLst/>
          </a:prstGeom>
          <a:ln w="34925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084167" y="137764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IS-ENES Datenföderation </a:t>
            </a:r>
          </a:p>
          <a:p>
            <a:r>
              <a:rPr lang="de-DE" dirty="0" smtClean="0"/>
              <a:t>ESGF Datenföderation </a:t>
            </a:r>
            <a:endParaRPr lang="de-DE" dirty="0"/>
          </a:p>
        </p:txBody>
      </p:sp>
      <p:grpSp>
        <p:nvGrpSpPr>
          <p:cNvPr id="31" name="Group 44"/>
          <p:cNvGrpSpPr>
            <a:grpSpLocks/>
          </p:cNvGrpSpPr>
          <p:nvPr/>
        </p:nvGrpSpPr>
        <p:grpSpPr bwMode="auto">
          <a:xfrm>
            <a:off x="302741" y="3726059"/>
            <a:ext cx="269782" cy="406509"/>
            <a:chOff x="567" y="981"/>
            <a:chExt cx="363" cy="544"/>
          </a:xfrm>
        </p:grpSpPr>
        <p:sp>
          <p:nvSpPr>
            <p:cNvPr id="32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38" name="Gerade Verbindung mit Pfeil 37"/>
          <p:cNvCxnSpPr/>
          <p:nvPr/>
        </p:nvCxnSpPr>
        <p:spPr>
          <a:xfrm flipH="1" flipV="1">
            <a:off x="781743" y="3777343"/>
            <a:ext cx="1918049" cy="2959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971600" y="3954599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Opendap</a:t>
            </a:r>
            <a:endParaRPr lang="de-DE" sz="1200" dirty="0" smtClean="0"/>
          </a:p>
          <a:p>
            <a:r>
              <a:rPr lang="de-DE" sz="1200" dirty="0" smtClean="0"/>
              <a:t>ESGF </a:t>
            </a:r>
            <a:r>
              <a:rPr lang="de-DE" sz="1200" dirty="0" err="1" smtClean="0"/>
              <a:t>search</a:t>
            </a:r>
            <a:r>
              <a:rPr lang="de-DE" sz="1200" dirty="0" smtClean="0"/>
              <a:t> API</a:t>
            </a:r>
          </a:p>
          <a:p>
            <a:r>
              <a:rPr lang="de-DE" sz="1200" dirty="0" smtClean="0"/>
              <a:t>OGC WPS</a:t>
            </a:r>
          </a:p>
          <a:p>
            <a:r>
              <a:rPr lang="de-DE" sz="1200" dirty="0" smtClean="0"/>
              <a:t>….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DKRZ MIP Datenpool 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3851919" y="4012096"/>
            <a:ext cx="2153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DKRZ MIP Datenpool</a:t>
            </a:r>
            <a:endParaRPr lang="de-DE" dirty="0"/>
          </a:p>
        </p:txBody>
      </p:sp>
      <p:cxnSp>
        <p:nvCxnSpPr>
          <p:cNvPr id="12" name="Gerade Verbindung 11"/>
          <p:cNvCxnSpPr>
            <a:stCxn id="13" idx="2"/>
            <a:endCxn id="45" idx="0"/>
          </p:cNvCxnSpPr>
          <p:nvPr/>
        </p:nvCxnSpPr>
        <p:spPr>
          <a:xfrm>
            <a:off x="4921862" y="3835388"/>
            <a:ext cx="6896" cy="1767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541"/>
            <a:ext cx="3280427" cy="29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>
          <a:xfrm flipV="1">
            <a:off x="2195736" y="4263452"/>
            <a:ext cx="963192" cy="669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2765235" y="3654539"/>
            <a:ext cx="1080120" cy="6089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Daten / </a:t>
            </a:r>
            <a:r>
              <a:rPr lang="de-DE" sz="1200" dirty="0" err="1" smtClean="0">
                <a:solidFill>
                  <a:schemeClr val="tx1"/>
                </a:solidFill>
              </a:rPr>
              <a:t>Compute</a:t>
            </a:r>
            <a:endParaRPr lang="de-DE" sz="1200" dirty="0" smtClean="0">
              <a:solidFill>
                <a:schemeClr val="tx1"/>
              </a:solidFill>
            </a:endParaRPr>
          </a:p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Schnittstellen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41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DKRZ MIP Datenpool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9459" y="1052736"/>
            <a:ext cx="8496944" cy="1800200"/>
          </a:xfrm>
        </p:spPr>
        <p:txBody>
          <a:bodyPr>
            <a:noAutofit/>
          </a:bodyPr>
          <a:lstStyle/>
          <a:p>
            <a:r>
              <a:rPr lang="de-DE" sz="2800" dirty="0" smtClean="0"/>
              <a:t>Informations-Sammlung, Sammlung von </a:t>
            </a:r>
            <a:r>
              <a:rPr lang="de-DE" sz="2800" dirty="0" err="1" smtClean="0"/>
              <a:t>Requirements</a:t>
            </a:r>
            <a:r>
              <a:rPr lang="de-DE" sz="2800" dirty="0" smtClean="0"/>
              <a:t>, </a:t>
            </a:r>
            <a:r>
              <a:rPr lang="de-DE" sz="2800" dirty="0" err="1" smtClean="0"/>
              <a:t>use-cases</a:t>
            </a:r>
            <a:r>
              <a:rPr lang="de-DE" sz="2800" dirty="0" smtClean="0"/>
              <a:t> für den MIP Datenpool initial </a:t>
            </a:r>
            <a:r>
              <a:rPr lang="de-DE" sz="2800" dirty="0"/>
              <a:t>unter </a:t>
            </a:r>
            <a:r>
              <a:rPr lang="de-DE" sz="2800" dirty="0">
                <a:hlinkClick r:id="rId2"/>
              </a:rPr>
              <a:t>https://</a:t>
            </a:r>
            <a:r>
              <a:rPr lang="de-DE" sz="2800" dirty="0" smtClean="0">
                <a:hlinkClick r:id="rId2"/>
              </a:rPr>
              <a:t>redmine.dkrz.de/projects/dkrz_cdp/wiki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89459" y="3101938"/>
            <a:ext cx="8496944" cy="2520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tabLst>
                <a:tab pos="342000" algn="l"/>
                <a:tab pos="741600" algn="l"/>
                <a:tab pos="1144800" algn="l"/>
                <a:tab pos="1713600" algn="l"/>
                <a:tab pos="2170800" algn="l"/>
              </a:tabLs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Clr>
                <a:srgbClr val="00519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300" dirty="0" smtClean="0"/>
              <a:t>DKRZ Unterstützung der CMIP6 bezogenen Datenbereitstellung: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Abgabe von deutschen CMIP6 Daten zur Publikation über den DKRZ ESGF Knoten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Anforderung von CMIP6 Daten anderer Modellierungszentren (Replikation)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Bereitstellung von zur Analyse benötigten Daten</a:t>
            </a:r>
          </a:p>
        </p:txBody>
      </p:sp>
    </p:spTree>
    <p:extLst>
      <p:ext uri="{BB962C8B-B14F-4D97-AF65-F5344CB8AC3E}">
        <p14:creationId xmlns:p14="http://schemas.microsoft.com/office/powerpoint/2010/main" val="9312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</a:t>
            </a:r>
            <a:r>
              <a:rPr lang="de-DE" dirty="0" smtClean="0"/>
              <a:t>den CMIP6 </a:t>
            </a:r>
            <a:r>
              <a:rPr lang="de-DE" dirty="0"/>
              <a:t>Daten-Workflow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249098" y="3216632"/>
            <a:ext cx="0" cy="17281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>
            <a:stCxn id="33" idx="4"/>
            <a:endCxn id="52" idx="1"/>
          </p:cNvCxnSpPr>
          <p:nvPr/>
        </p:nvCxnSpPr>
        <p:spPr>
          <a:xfrm>
            <a:off x="2448898" y="4296752"/>
            <a:ext cx="1050139" cy="648065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3312994" y="2662002"/>
            <a:ext cx="1152128" cy="626638"/>
            <a:chOff x="3707904" y="1057300"/>
            <a:chExt cx="864096" cy="419125"/>
          </a:xfrm>
        </p:grpSpPr>
        <p:pic>
          <p:nvPicPr>
            <p:cNvPr id="9" name="Grafik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726" r="19872"/>
            <a:stretch/>
          </p:blipFill>
          <p:spPr bwMode="auto">
            <a:xfrm>
              <a:off x="3779912" y="1057300"/>
              <a:ext cx="619919" cy="419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1065782"/>
              <a:ext cx="864096" cy="16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ESMValTool</a:t>
              </a:r>
              <a:endPara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774">
            <a:off x="5676559" y="2047774"/>
            <a:ext cx="1373267" cy="1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247" flipH="1">
            <a:off x="5009535" y="2057227"/>
            <a:ext cx="1379387" cy="1054377"/>
          </a:xfrm>
          <a:prstGeom prst="rect">
            <a:avLst/>
          </a:prstGeom>
          <a:noFill/>
          <a:scene3d>
            <a:camera prst="orthographicFront">
              <a:rot lat="598846" lon="303460" rev="2651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617250" y="228052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4033074" y="2064504"/>
            <a:ext cx="1224136" cy="1224136"/>
            <a:chOff x="4427984" y="1057300"/>
            <a:chExt cx="1224136" cy="1224136"/>
          </a:xfrm>
        </p:grpSpPr>
        <p:sp>
          <p:nvSpPr>
            <p:cNvPr id="16" name="Flussdiagramm: Magnetplattenspeicher 15"/>
            <p:cNvSpPr/>
            <p:nvPr/>
          </p:nvSpPr>
          <p:spPr>
            <a:xfrm>
              <a:off x="4427984" y="1057300"/>
              <a:ext cx="1224136" cy="1224136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27984" y="1109563"/>
              <a:ext cx="122413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DKRZ ESGF</a:t>
              </a:r>
              <a:endParaRPr lang="de-DE" sz="1400" b="1" dirty="0"/>
            </a:p>
          </p:txBody>
        </p:sp>
      </p:grpSp>
      <p:sp>
        <p:nvSpPr>
          <p:cNvPr id="19" name="Flussdiagramm: Datenträger mit sequenziellem Zugriff 18"/>
          <p:cNvSpPr/>
          <p:nvPr/>
        </p:nvSpPr>
        <p:spPr>
          <a:xfrm>
            <a:off x="6553354" y="2064504"/>
            <a:ext cx="1224136" cy="1224136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16" idx="3"/>
            <a:endCxn id="19" idx="2"/>
          </p:cNvCxnSpPr>
          <p:nvPr/>
        </p:nvCxnSpPr>
        <p:spPr>
          <a:xfrm rot="16200000" flipH="1">
            <a:off x="5905282" y="2028500"/>
            <a:ext cx="12700" cy="2520280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gradFill flip="none" rotWithShape="1">
            <a:gsLst>
              <a:gs pos="35000">
                <a:schemeClr val="accent4">
                  <a:lumMod val="60000"/>
                  <a:lumOff val="40000"/>
                </a:schemeClr>
              </a:gs>
              <a:gs pos="75000">
                <a:srgbClr val="CCFFCC">
                  <a:shade val="67500"/>
                  <a:satMod val="115000"/>
                  <a:lumMod val="96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304882" y="5016832"/>
            <a:ext cx="3456383" cy="720080"/>
            <a:chOff x="2771800" y="4009628"/>
            <a:chExt cx="3456383" cy="72008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004047" y="4009628"/>
              <a:ext cx="1224136" cy="716613"/>
              <a:chOff x="7668342" y="4734865"/>
              <a:chExt cx="1748766" cy="1080121"/>
            </a:xfrm>
          </p:grpSpPr>
          <p:pic>
            <p:nvPicPr>
              <p:cNvPr id="30" name="Picture 4" descr="C:\Users\Stephanie Legutke\AppData\Local\Microsoft\Windows\Temporary Internet Files\Content.IE5\GVBNIT7F\macosx103-1-1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898" y="4734865"/>
                <a:ext cx="1424605" cy="1080121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Stephanie Legutke\AppData\Local\Microsoft\Windows\Temporary Internet Files\Content.IE5\NDVO7M7T\Logos-Browsers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74862">
                <a:off x="8519302" y="4846570"/>
                <a:ext cx="495602" cy="4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7668342" y="4843400"/>
                <a:ext cx="1748766" cy="83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b="1" dirty="0" smtClean="0"/>
                  <a:t>------  Q-A   -----</a:t>
                </a:r>
                <a:br>
                  <a:rPr lang="de-DE" sz="500" b="1" dirty="0" smtClean="0"/>
                </a:br>
                <a:r>
                  <a:rPr lang="de-DE" sz="500" b="1" dirty="0" err="1" smtClean="0"/>
                  <a:t>Checking</a:t>
                </a:r>
                <a:r>
                  <a:rPr lang="de-DE" sz="500" b="1" dirty="0" smtClean="0"/>
                  <a:t> </a:t>
                </a:r>
                <a:r>
                  <a:rPr lang="de-DE" sz="500" b="1" dirty="0" err="1" smtClean="0"/>
                  <a:t>Metadata</a:t>
                </a:r>
                <a:r>
                  <a:rPr lang="de-DE" sz="500" b="1" dirty="0" smtClean="0"/>
                  <a:t/>
                </a:r>
                <a:br>
                  <a:rPr lang="de-DE" sz="500" b="1" dirty="0" smtClean="0"/>
                </a:br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...</a:t>
                </a:r>
              </a:p>
              <a:p>
                <a:r>
                  <a:rPr lang="de-DE" sz="500" b="1" dirty="0" err="1" smtClean="0"/>
                  <a:t>Passed</a:t>
                </a:r>
                <a:r>
                  <a:rPr lang="de-DE" sz="500" b="1" dirty="0" smtClean="0"/>
                  <a:t>!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5004048" y="4009628"/>
              <a:ext cx="1008112" cy="720080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endCxn id="30" idx="1"/>
            </p:cNvCxnSpPr>
            <p:nvPr/>
          </p:nvCxnSpPr>
          <p:spPr>
            <a:xfrm flipV="1">
              <a:off x="2771800" y="4367935"/>
              <a:ext cx="2243135" cy="1733"/>
            </a:xfrm>
            <a:prstGeom prst="line">
              <a:avLst/>
            </a:prstGeom>
            <a:ln w="28575">
              <a:solidFill>
                <a:srgbClr val="0099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ussdiagramm: Magnetplattenspeicher 32"/>
          <p:cNvSpPr/>
          <p:nvPr/>
        </p:nvSpPr>
        <p:spPr>
          <a:xfrm>
            <a:off x="1368778" y="3936712"/>
            <a:ext cx="1080120" cy="72008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368778" y="415273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temporärer Speicher</a:t>
            </a:r>
            <a:endParaRPr lang="de-DE" sz="12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745042" y="1200409"/>
            <a:ext cx="1800202" cy="992884"/>
            <a:chOff x="4499991" y="483372"/>
            <a:chExt cx="1800202" cy="659469"/>
          </a:xfrm>
        </p:grpSpPr>
        <p:sp>
          <p:nvSpPr>
            <p:cNvPr id="36" name="Gestreifter Pfeil nach rechts 35"/>
            <p:cNvSpPr/>
            <p:nvPr/>
          </p:nvSpPr>
          <p:spPr>
            <a:xfrm rot="5400000">
              <a:off x="5142500" y="-100391"/>
              <a:ext cx="515183" cy="1800202"/>
            </a:xfrm>
            <a:prstGeom prst="stripedRightArrow">
              <a:avLst>
                <a:gd name="adj1" fmla="val 63137"/>
                <a:gd name="adj2" fmla="val 50000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860031" y="483372"/>
              <a:ext cx="1177436" cy="65946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rgbClr val="008000"/>
                  </a:solidFill>
                </a:rPr>
                <a:t>ESGF replication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033074" y="29286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CMIP Standards</a:t>
            </a:r>
            <a:endParaRPr lang="de-DE" sz="11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880946" y="1779359"/>
            <a:ext cx="720080" cy="435577"/>
            <a:chOff x="7595465" y="616868"/>
            <a:chExt cx="720080" cy="435577"/>
          </a:xfrm>
        </p:grpSpPr>
        <p:pic>
          <p:nvPicPr>
            <p:cNvPr id="40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Nach oben gebogener Pfeil 42"/>
          <p:cNvSpPr/>
          <p:nvPr/>
        </p:nvSpPr>
        <p:spPr>
          <a:xfrm flipH="1">
            <a:off x="3024962" y="2208520"/>
            <a:ext cx="1440160" cy="504056"/>
          </a:xfrm>
          <a:prstGeom prst="bentUpArrow">
            <a:avLst>
              <a:gd name="adj1" fmla="val 41367"/>
              <a:gd name="adj2" fmla="val 50000"/>
              <a:gd name="adj3" fmla="val 4136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Karte 51"/>
          <p:cNvSpPr/>
          <p:nvPr/>
        </p:nvSpPr>
        <p:spPr>
          <a:xfrm>
            <a:off x="3499037" y="4800793"/>
            <a:ext cx="1299610" cy="288047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3" name="Textfeld 52"/>
          <p:cNvSpPr txBox="1"/>
          <p:nvPr/>
        </p:nvSpPr>
        <p:spPr>
          <a:xfrm>
            <a:off x="3541065" y="4800793"/>
            <a:ext cx="1344911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ysClr val="windowText" lastClr="000000"/>
                </a:solidFill>
              </a:rPr>
              <a:t>Qualitätskontrolle</a:t>
            </a:r>
          </a:p>
        </p:txBody>
      </p:sp>
      <p:sp>
        <p:nvSpPr>
          <p:cNvPr id="50" name="Flussdiagramm: Karte 49"/>
          <p:cNvSpPr/>
          <p:nvPr/>
        </p:nvSpPr>
        <p:spPr>
          <a:xfrm>
            <a:off x="3655413" y="4190525"/>
            <a:ext cx="1504489" cy="476685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1" name="Textfeld 50"/>
          <p:cNvSpPr txBox="1"/>
          <p:nvPr/>
        </p:nvSpPr>
        <p:spPr>
          <a:xfrm>
            <a:off x="3499037" y="4246993"/>
            <a:ext cx="155005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1000" b="1" dirty="0" smtClean="0"/>
              <a:t>PID-Registrierung</a:t>
            </a:r>
            <a:endParaRPr lang="de-DE" sz="1000" b="1" dirty="0"/>
          </a:p>
          <a:p>
            <a:pPr algn="r">
              <a:lnSpc>
                <a:spcPts val="800"/>
              </a:lnSpc>
            </a:pPr>
            <a:r>
              <a:rPr lang="de-DE" sz="1000" b="1" dirty="0"/>
              <a:t>Zitierung</a:t>
            </a:r>
          </a:p>
          <a:p>
            <a:pPr algn="r">
              <a:lnSpc>
                <a:spcPts val="800"/>
              </a:lnSpc>
            </a:pPr>
            <a:r>
              <a:rPr lang="de-DE" sz="1000" b="1" dirty="0" smtClean="0"/>
              <a:t>ESGF-Publikation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751208" y="3648680"/>
            <a:ext cx="1555053" cy="492436"/>
            <a:chOff x="4314391" y="2434761"/>
            <a:chExt cx="1332148" cy="400110"/>
          </a:xfrm>
        </p:grpSpPr>
        <p:sp>
          <p:nvSpPr>
            <p:cNvPr id="48" name="Flussdiagramm: Karte 47"/>
            <p:cNvSpPr/>
            <p:nvPr/>
          </p:nvSpPr>
          <p:spPr>
            <a:xfrm>
              <a:off x="4344814" y="2434761"/>
              <a:ext cx="1229717" cy="360040"/>
            </a:xfrm>
            <a:prstGeom prst="flowChartPunchedCard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14391" y="2434761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8000"/>
                  </a:solidFill>
                </a:rPr>
                <a:t>     </a:t>
              </a:r>
              <a:r>
                <a:rPr lang="de-DE" sz="1000" b="1" dirty="0" smtClean="0"/>
                <a:t>Neue Versionen</a:t>
              </a:r>
            </a:p>
            <a:p>
              <a:pPr algn="r"/>
              <a:endParaRPr lang="de-DE" sz="10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4033074" y="2477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8000"/>
                </a:solidFill>
              </a:rPr>
              <a:t>DKRZ </a:t>
            </a:r>
            <a:r>
              <a:rPr lang="de-DE" sz="1400" b="1" dirty="0" smtClean="0">
                <a:solidFill>
                  <a:srgbClr val="008000"/>
                </a:solidFill>
              </a:rPr>
              <a:t>CMIP Datenpool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637030" y="3648680"/>
            <a:ext cx="13321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8000"/>
                </a:solidFill>
              </a:rPr>
              <a:t>     </a:t>
            </a:r>
            <a:endParaRPr lang="de-DE" sz="1000" b="1" dirty="0" smtClean="0"/>
          </a:p>
          <a:p>
            <a:pPr algn="r"/>
            <a:r>
              <a:rPr lang="de-DE" sz="1000" b="1" dirty="0" smtClean="0"/>
              <a:t>Errata/Annotation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4" y="5295760"/>
            <a:ext cx="422573" cy="369144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73082" y="2886404"/>
            <a:ext cx="309600" cy="100800"/>
          </a:xfrm>
          <a:custGeom>
            <a:avLst/>
            <a:gdLst>
              <a:gd name="connsiteX0" fmla="*/ 0 w 309600"/>
              <a:gd name="connsiteY0" fmla="*/ 50400 h 100800"/>
              <a:gd name="connsiteX1" fmla="*/ 72000 w 309600"/>
              <a:gd name="connsiteY1" fmla="*/ 14400 h 100800"/>
              <a:gd name="connsiteX2" fmla="*/ 72000 w 309600"/>
              <a:gd name="connsiteY2" fmla="*/ 0 h 100800"/>
              <a:gd name="connsiteX3" fmla="*/ 309600 w 309600"/>
              <a:gd name="connsiteY3" fmla="*/ 100800 h 100800"/>
              <a:gd name="connsiteX4" fmla="*/ 144000 w 309600"/>
              <a:gd name="connsiteY4" fmla="*/ 100800 h 100800"/>
              <a:gd name="connsiteX5" fmla="*/ 144000 w 309600"/>
              <a:gd name="connsiteY5" fmla="*/ 79200 h 100800"/>
              <a:gd name="connsiteX6" fmla="*/ 86400 w 309600"/>
              <a:gd name="connsiteY6" fmla="*/ 79200 h 100800"/>
              <a:gd name="connsiteX7" fmla="*/ 0 w 309600"/>
              <a:gd name="connsiteY7" fmla="*/ 50400 h 1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00" h="100800">
                <a:moveTo>
                  <a:pt x="0" y="50400"/>
                </a:moveTo>
                <a:lnTo>
                  <a:pt x="72000" y="14400"/>
                </a:lnTo>
                <a:lnTo>
                  <a:pt x="72000" y="0"/>
                </a:lnTo>
                <a:lnTo>
                  <a:pt x="309600" y="100800"/>
                </a:lnTo>
                <a:lnTo>
                  <a:pt x="144000" y="100800"/>
                </a:lnTo>
                <a:lnTo>
                  <a:pt x="144000" y="79200"/>
                </a:lnTo>
                <a:lnTo>
                  <a:pt x="86400" y="79200"/>
                </a:lnTo>
                <a:lnTo>
                  <a:pt x="0" y="504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1353785"/>
            <a:ext cx="1775319" cy="1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5820341" y="2150670"/>
            <a:ext cx="720080" cy="435577"/>
            <a:chOff x="7595465" y="616868"/>
            <a:chExt cx="720080" cy="435577"/>
          </a:xfrm>
        </p:grpSpPr>
        <p:pic>
          <p:nvPicPr>
            <p:cNvPr id="6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6553354" y="2191097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Langzeit-</a:t>
            </a:r>
          </a:p>
          <a:p>
            <a:pPr algn="ctr">
              <a:lnSpc>
                <a:spcPts val="1200"/>
              </a:lnSpc>
            </a:pPr>
            <a:r>
              <a:rPr lang="de-DE" sz="1400" b="1" dirty="0" smtClean="0"/>
              <a:t>Archiv</a:t>
            </a:r>
            <a:br>
              <a:rPr lang="de-DE" sz="1400" b="1" dirty="0" smtClean="0"/>
            </a:br>
            <a:endParaRPr lang="de-DE" sz="1400" b="1" dirty="0" smtClean="0"/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WDCC</a:t>
            </a:r>
            <a:b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IPCC-DDC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</a:rPr>
              <a:t>Cera</a:t>
            </a:r>
            <a:endParaRPr lang="de-D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Formulare für den Daten-</a:t>
            </a:r>
            <a:r>
              <a:rPr lang="de-DE" dirty="0" err="1" smtClean="0"/>
              <a:t>Ingest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25704" y="1196752"/>
            <a:ext cx="3082800" cy="511256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Erzeugung persönlicher Formulare basierend auf vordefinierten </a:t>
            </a:r>
            <a:r>
              <a:rPr lang="de-DE" sz="2400" dirty="0" err="1" smtClean="0"/>
              <a:t>templates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Demo: </a:t>
            </a:r>
            <a:r>
              <a:rPr lang="de-DE" sz="1400" dirty="0">
                <a:hlinkClick r:id="rId2"/>
              </a:rPr>
              <a:t>https://</a:t>
            </a:r>
            <a:r>
              <a:rPr lang="de-DE" sz="1400" dirty="0" smtClean="0">
                <a:hlinkClick r:id="rId2"/>
              </a:rPr>
              <a:t>qc.dkrz.de:8080/notebooks/Create_Submission_Form.ipynb</a:t>
            </a:r>
            <a:endParaRPr lang="de-DE" sz="1400" dirty="0" smtClean="0"/>
          </a:p>
          <a:p>
            <a:endParaRPr lang="de-DE" sz="1400" dirty="0"/>
          </a:p>
          <a:p>
            <a:pPr marL="400050" lvl="1" indent="0">
              <a:buNone/>
            </a:pPr>
            <a:r>
              <a:rPr lang="de-DE" sz="1000" dirty="0" smtClean="0"/>
              <a:t>Password: dkrz_data_2016 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9182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Formulare für den Daten-</a:t>
            </a:r>
            <a:r>
              <a:rPr lang="de-DE" dirty="0" err="1" smtClean="0"/>
              <a:t>Ingest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7784"/>
            <a:ext cx="6353331" cy="56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334435" y="1340768"/>
            <a:ext cx="2809565" cy="511256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Interaktive Angabe benötigter Informationen</a:t>
            </a:r>
            <a:r>
              <a:rPr lang="de-DE" sz="2400" dirty="0"/>
              <a:t> </a:t>
            </a:r>
            <a:r>
              <a:rPr lang="de-DE" sz="1600" dirty="0" smtClean="0"/>
              <a:t>(Experimentzugehörigkeit,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Variablen,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QA Status,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</a:t>
            </a:r>
            <a:r>
              <a:rPr lang="de-DE" sz="1600" dirty="0" err="1" smtClean="0"/>
              <a:t>Zugriffsbeschrängungen</a:t>
            </a:r>
            <a:r>
              <a:rPr lang="de-DE" sz="1600" dirty="0" smtClean="0"/>
              <a:t>, 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  ..)</a:t>
            </a:r>
          </a:p>
        </p:txBody>
      </p:sp>
    </p:spTree>
    <p:extLst>
      <p:ext uri="{BB962C8B-B14F-4D97-AF65-F5344CB8AC3E}">
        <p14:creationId xmlns:p14="http://schemas.microsoft.com/office/powerpoint/2010/main" val="31051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Formulare für den Daten-</a:t>
            </a:r>
            <a:r>
              <a:rPr lang="de-DE" dirty="0" err="1" smtClean="0"/>
              <a:t>Ingest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0" y="1340768"/>
            <a:ext cx="4104456" cy="482453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Konsistenzprüfung </a:t>
            </a:r>
            <a:r>
              <a:rPr lang="de-DE" sz="2000" b="1" dirty="0" smtClean="0"/>
              <a:t>vor</a:t>
            </a:r>
            <a:r>
              <a:rPr lang="de-DE" sz="2000" dirty="0" smtClean="0"/>
              <a:t> der Kontaktaufnahme mit dem Datenzentrum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" y="908720"/>
            <a:ext cx="4056087" cy="565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Formulare für den </a:t>
            </a:r>
            <a:r>
              <a:rPr lang="de-DE" dirty="0" smtClean="0"/>
              <a:t>Daten-</a:t>
            </a:r>
            <a:r>
              <a:rPr lang="de-DE" dirty="0" err="1" smtClean="0"/>
              <a:t>Ingest</a:t>
            </a:r>
            <a:r>
              <a:rPr lang="de-DE" dirty="0" smtClean="0"/>
              <a:t>: Replikation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04048" cy="59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5004048" y="1196752"/>
            <a:ext cx="4139952" cy="482453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Spezifikation </a:t>
            </a:r>
            <a:r>
              <a:rPr lang="de-DE" sz="2400" dirty="0" smtClean="0"/>
              <a:t> </a:t>
            </a:r>
            <a:r>
              <a:rPr lang="de-DE" sz="2400" dirty="0" smtClean="0"/>
              <a:t>einer Replikations- Anforderung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0017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erade Verbindung mit Pfeil 112"/>
          <p:cNvCxnSpPr/>
          <p:nvPr/>
        </p:nvCxnSpPr>
        <p:spPr>
          <a:xfrm>
            <a:off x="5106430" y="1622604"/>
            <a:ext cx="30383" cy="28441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des Dateneintrags in den CMIP Pool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07855" y="1714494"/>
            <a:ext cx="269782" cy="406509"/>
            <a:chOff x="567" y="981"/>
            <a:chExt cx="363" cy="544"/>
          </a:xfrm>
        </p:grpSpPr>
        <p:sp>
          <p:nvSpPr>
            <p:cNvPr id="7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4" name="Gefaltete Ecke 13"/>
          <p:cNvSpPr/>
          <p:nvPr/>
        </p:nvSpPr>
        <p:spPr>
          <a:xfrm>
            <a:off x="2674113" y="1776099"/>
            <a:ext cx="706339" cy="657364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800" dirty="0" smtClean="0"/>
              <a:t>Submission form</a:t>
            </a:r>
          </a:p>
          <a:p>
            <a:r>
              <a:rPr lang="de-DE" sz="800" dirty="0" smtClean="0"/>
              <a:t>---</a:t>
            </a:r>
          </a:p>
          <a:p>
            <a:r>
              <a:rPr lang="de-DE" sz="800" dirty="0" smtClean="0"/>
              <a:t>---</a:t>
            </a:r>
          </a:p>
        </p:txBody>
      </p:sp>
      <p:sp>
        <p:nvSpPr>
          <p:cNvPr id="15" name="Zylinder 14"/>
          <p:cNvSpPr/>
          <p:nvPr/>
        </p:nvSpPr>
        <p:spPr>
          <a:xfrm>
            <a:off x="2195736" y="2797308"/>
            <a:ext cx="1257693" cy="102203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smtClean="0"/>
              <a:t>Daten-Übernahme</a:t>
            </a:r>
          </a:p>
          <a:p>
            <a:pPr algn="ctr"/>
            <a:r>
              <a:rPr lang="de-DE" sz="1100" dirty="0" smtClean="0"/>
              <a:t>Verwaltungsinformation</a:t>
            </a:r>
            <a:endParaRPr lang="de-DE" sz="1100" dirty="0"/>
          </a:p>
        </p:txBody>
      </p:sp>
      <p:sp>
        <p:nvSpPr>
          <p:cNvPr id="16" name="Flussdiagramm: Alternativer Prozess 15"/>
          <p:cNvSpPr/>
          <p:nvPr/>
        </p:nvSpPr>
        <p:spPr>
          <a:xfrm>
            <a:off x="2612014" y="1078577"/>
            <a:ext cx="1080120" cy="44573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Tickting</a:t>
            </a:r>
            <a:endParaRPr lang="de-DE" sz="1200" dirty="0" smtClean="0"/>
          </a:p>
          <a:p>
            <a:pPr algn="ctr"/>
            <a:r>
              <a:rPr lang="de-DE" sz="1200" dirty="0" smtClean="0"/>
              <a:t>System</a:t>
            </a: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107504" y="13858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Data </a:t>
            </a:r>
            <a:r>
              <a:rPr lang="de-DE" sz="1200" dirty="0" err="1" smtClean="0"/>
              <a:t>provider</a:t>
            </a:r>
            <a:endParaRPr lang="de-DE" sz="1200" dirty="0"/>
          </a:p>
        </p:txBody>
      </p:sp>
      <p:grpSp>
        <p:nvGrpSpPr>
          <p:cNvPr id="18" name="Group 44"/>
          <p:cNvGrpSpPr>
            <a:grpSpLocks/>
          </p:cNvGrpSpPr>
          <p:nvPr/>
        </p:nvGrpSpPr>
        <p:grpSpPr bwMode="auto">
          <a:xfrm>
            <a:off x="6588224" y="2149631"/>
            <a:ext cx="269782" cy="406509"/>
            <a:chOff x="567" y="981"/>
            <a:chExt cx="363" cy="544"/>
          </a:xfrm>
        </p:grpSpPr>
        <p:sp>
          <p:nvSpPr>
            <p:cNvPr id="19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30" name="Gerade Verbindung mit Pfeil 29"/>
          <p:cNvCxnSpPr>
            <a:stCxn id="14" idx="2"/>
            <a:endCxn id="15" idx="1"/>
          </p:cNvCxnSpPr>
          <p:nvPr/>
        </p:nvCxnSpPr>
        <p:spPr>
          <a:xfrm flipH="1">
            <a:off x="2824583" y="2433463"/>
            <a:ext cx="202700" cy="363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143775" y="1812445"/>
            <a:ext cx="34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Informations-Sammlung</a:t>
            </a:r>
            <a:endParaRPr lang="de-DE" dirty="0"/>
          </a:p>
        </p:txBody>
      </p:sp>
      <p:cxnSp>
        <p:nvCxnSpPr>
          <p:cNvPr id="34" name="Gerade Verbindung mit Pfeil 33"/>
          <p:cNvCxnSpPr>
            <a:stCxn id="32" idx="1"/>
          </p:cNvCxnSpPr>
          <p:nvPr/>
        </p:nvCxnSpPr>
        <p:spPr>
          <a:xfrm flipH="1" flipV="1">
            <a:off x="3709089" y="1418238"/>
            <a:ext cx="434686" cy="5788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6" idx="1"/>
          </p:cNvCxnSpPr>
          <p:nvPr/>
        </p:nvCxnSpPr>
        <p:spPr>
          <a:xfrm flipH="1">
            <a:off x="1187625" y="1301444"/>
            <a:ext cx="1424389" cy="642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507483" y="2566474"/>
            <a:ext cx="269782" cy="406509"/>
            <a:chOff x="567" y="981"/>
            <a:chExt cx="363" cy="544"/>
          </a:xfrm>
        </p:grpSpPr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171337" y="31856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CMIP6+ Data </a:t>
            </a:r>
            <a:r>
              <a:rPr lang="de-DE" sz="1200" dirty="0" err="1" smtClean="0"/>
              <a:t>pool</a:t>
            </a:r>
            <a:r>
              <a:rPr lang="de-DE" sz="1200" dirty="0" smtClean="0"/>
              <a:t> </a:t>
            </a:r>
            <a:r>
              <a:rPr lang="de-DE" sz="1200" dirty="0" err="1" smtClean="0"/>
              <a:t>ingest</a:t>
            </a:r>
            <a:r>
              <a:rPr lang="de-DE" sz="1200" dirty="0" smtClean="0"/>
              <a:t>  </a:t>
            </a:r>
            <a:r>
              <a:rPr lang="de-DE" sz="1200" dirty="0" err="1" smtClean="0"/>
              <a:t>requestor</a:t>
            </a:r>
            <a:endParaRPr lang="de-DE" sz="1200" dirty="0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1115616" y="2173666"/>
            <a:ext cx="1522423" cy="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14" idx="0"/>
          </p:cNvCxnSpPr>
          <p:nvPr/>
        </p:nvCxnSpPr>
        <p:spPr>
          <a:xfrm flipV="1">
            <a:off x="3027283" y="1524311"/>
            <a:ext cx="0" cy="2517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1187624" y="2366092"/>
            <a:ext cx="1424390" cy="368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32" idx="1"/>
          </p:cNvCxnSpPr>
          <p:nvPr/>
        </p:nvCxnSpPr>
        <p:spPr>
          <a:xfrm flipH="1">
            <a:off x="3470383" y="1997111"/>
            <a:ext cx="673392" cy="88377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4139952" y="2427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Daten-Einbringung</a:t>
            </a:r>
            <a:endParaRPr lang="de-DE" dirty="0"/>
          </a:p>
        </p:txBody>
      </p:sp>
      <p:cxnSp>
        <p:nvCxnSpPr>
          <p:cNvPr id="67" name="Gerade Verbindung mit Pfeil 66"/>
          <p:cNvCxnSpPr>
            <a:stCxn id="66" idx="1"/>
          </p:cNvCxnSpPr>
          <p:nvPr/>
        </p:nvCxnSpPr>
        <p:spPr>
          <a:xfrm flipH="1">
            <a:off x="3491880" y="2612642"/>
            <a:ext cx="648072" cy="32231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4136669" y="2976237"/>
            <a:ext cx="201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Qualitätsprüfung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4134703" y="3577735"/>
            <a:ext cx="24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ESGF Datenpublikation</a:t>
            </a:r>
            <a:endParaRPr lang="de-DE" dirty="0"/>
          </a:p>
        </p:txBody>
      </p:sp>
      <p:cxnSp>
        <p:nvCxnSpPr>
          <p:cNvPr id="72" name="Gerade Verbindung mit Pfeil 71"/>
          <p:cNvCxnSpPr>
            <a:stCxn id="70" idx="1"/>
          </p:cNvCxnSpPr>
          <p:nvPr/>
        </p:nvCxnSpPr>
        <p:spPr>
          <a:xfrm flipH="1">
            <a:off x="3488597" y="3160903"/>
            <a:ext cx="648072" cy="2027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44"/>
          <p:cNvGrpSpPr>
            <a:grpSpLocks/>
          </p:cNvGrpSpPr>
          <p:nvPr/>
        </p:nvGrpSpPr>
        <p:grpSpPr bwMode="auto">
          <a:xfrm>
            <a:off x="6590254" y="2944793"/>
            <a:ext cx="269782" cy="406509"/>
            <a:chOff x="567" y="981"/>
            <a:chExt cx="363" cy="544"/>
          </a:xfrm>
        </p:grpSpPr>
        <p:sp>
          <p:nvSpPr>
            <p:cNvPr id="75" name="Oval 45"/>
            <p:cNvSpPr>
              <a:spLocks noChangeArrowheads="1"/>
            </p:cNvSpPr>
            <p:nvPr/>
          </p:nvSpPr>
          <p:spPr bwMode="auto">
            <a:xfrm>
              <a:off x="657" y="981"/>
              <a:ext cx="182" cy="1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Line 46"/>
            <p:cNvSpPr>
              <a:spLocks noChangeShapeType="1"/>
            </p:cNvSpPr>
            <p:nvPr/>
          </p:nvSpPr>
          <p:spPr bwMode="auto">
            <a:xfrm>
              <a:off x="748" y="1162"/>
              <a:ext cx="0" cy="182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" name="Line 47"/>
            <p:cNvSpPr>
              <a:spLocks noChangeShapeType="1"/>
            </p:cNvSpPr>
            <p:nvPr/>
          </p:nvSpPr>
          <p:spPr bwMode="auto">
            <a:xfrm>
              <a:off x="748" y="1344"/>
              <a:ext cx="182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 flipH="1">
              <a:off x="56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Line 49"/>
            <p:cNvSpPr>
              <a:spLocks noChangeShapeType="1"/>
            </p:cNvSpPr>
            <p:nvPr/>
          </p:nvSpPr>
          <p:spPr bwMode="auto">
            <a:xfrm flipV="1">
              <a:off x="748" y="1162"/>
              <a:ext cx="182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0" name="Line 50"/>
            <p:cNvSpPr>
              <a:spLocks noChangeShapeType="1"/>
            </p:cNvSpPr>
            <p:nvPr/>
          </p:nvSpPr>
          <p:spPr bwMode="auto">
            <a:xfrm flipH="1" flipV="1">
              <a:off x="567" y="1162"/>
              <a:ext cx="181" cy="91"/>
            </a:xfrm>
            <a:prstGeom prst="lin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82" name="Gerade Verbindung mit Pfeil 81"/>
          <p:cNvCxnSpPr>
            <a:stCxn id="71" idx="1"/>
          </p:cNvCxnSpPr>
          <p:nvPr/>
        </p:nvCxnSpPr>
        <p:spPr>
          <a:xfrm flipH="1" flipV="1">
            <a:off x="3454039" y="3397529"/>
            <a:ext cx="680664" cy="36487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flipH="1" flipV="1">
            <a:off x="3488598" y="3660780"/>
            <a:ext cx="646105" cy="41629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>
            <a:stCxn id="66" idx="1"/>
            <a:endCxn id="32" idx="1"/>
          </p:cNvCxnSpPr>
          <p:nvPr/>
        </p:nvCxnSpPr>
        <p:spPr>
          <a:xfrm flipV="1">
            <a:off x="4139952" y="1997111"/>
            <a:ext cx="3823" cy="6155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>
            <a:stCxn id="70" idx="1"/>
            <a:endCxn id="66" idx="1"/>
          </p:cNvCxnSpPr>
          <p:nvPr/>
        </p:nvCxnSpPr>
        <p:spPr>
          <a:xfrm flipV="1">
            <a:off x="4136669" y="2612642"/>
            <a:ext cx="3283" cy="5482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>
            <a:stCxn id="71" idx="1"/>
          </p:cNvCxnSpPr>
          <p:nvPr/>
        </p:nvCxnSpPr>
        <p:spPr>
          <a:xfrm flipV="1">
            <a:off x="4134703" y="3112519"/>
            <a:ext cx="10713" cy="6498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>
            <a:endCxn id="71" idx="1"/>
          </p:cNvCxnSpPr>
          <p:nvPr/>
        </p:nvCxnSpPr>
        <p:spPr>
          <a:xfrm flipV="1">
            <a:off x="4134703" y="3762401"/>
            <a:ext cx="0" cy="265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8" name="Zylinder 127"/>
          <p:cNvSpPr/>
          <p:nvPr/>
        </p:nvSpPr>
        <p:spPr>
          <a:xfrm>
            <a:off x="7360570" y="1977645"/>
            <a:ext cx="1531910" cy="1464836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CMIP6+</a:t>
            </a:r>
          </a:p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pool</a:t>
            </a:r>
            <a:endParaRPr lang="de-DE" dirty="0"/>
          </a:p>
        </p:txBody>
      </p:sp>
      <p:cxnSp>
        <p:nvCxnSpPr>
          <p:cNvPr id="132" name="Gerade Verbindung mit Pfeil 131"/>
          <p:cNvCxnSpPr/>
          <p:nvPr/>
        </p:nvCxnSpPr>
        <p:spPr>
          <a:xfrm>
            <a:off x="6614136" y="2760151"/>
            <a:ext cx="755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2" name="Picture 6" descr=" Bild in Originalgröße anzeigen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66" y="1361409"/>
            <a:ext cx="884722" cy="4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feld 114"/>
          <p:cNvSpPr txBox="1"/>
          <p:nvPr/>
        </p:nvSpPr>
        <p:spPr>
          <a:xfrm>
            <a:off x="4145416" y="4056985"/>
            <a:ext cx="241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Langzeitarchivierung</a:t>
            </a:r>
            <a:endParaRPr lang="de-DE" dirty="0"/>
          </a:p>
        </p:txBody>
      </p:sp>
      <p:sp>
        <p:nvSpPr>
          <p:cNvPr id="61" name="Textfeld 60"/>
          <p:cNvSpPr txBox="1"/>
          <p:nvPr/>
        </p:nvSpPr>
        <p:spPr>
          <a:xfrm>
            <a:off x="-180530" y="4581128"/>
            <a:ext cx="9919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dirty="0"/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Nutzerkommunikation über </a:t>
            </a:r>
            <a:r>
              <a:rPr lang="de-DE" dirty="0" err="1" smtClean="0">
                <a:sym typeface="Wingdings" panose="05000000000000000000" pitchFamily="2" charset="2"/>
              </a:rPr>
              <a:t>e-mail</a:t>
            </a:r>
            <a:r>
              <a:rPr lang="de-DE" dirty="0" smtClean="0">
                <a:sym typeface="Wingdings" panose="05000000000000000000" pitchFamily="2" charset="2"/>
              </a:rPr>
              <a:t> (Ticketing System) </a:t>
            </a:r>
          </a:p>
          <a:p>
            <a:pPr lvl="1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Formular-basierte </a:t>
            </a:r>
            <a:r>
              <a:rPr lang="de-DE" dirty="0">
                <a:sym typeface="Wingdings" panose="05000000000000000000" pitchFamily="2" charset="2"/>
              </a:rPr>
              <a:t>Kommunikationsunterstützung </a:t>
            </a:r>
            <a:endParaRPr lang="de-DE" dirty="0" smtClean="0">
              <a:sym typeface="Wingdings" panose="05000000000000000000" pitchFamily="2" charset="2"/>
            </a:endParaRPr>
          </a:p>
          <a:p>
            <a:pPr lvl="2"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online Formulare</a:t>
            </a:r>
          </a:p>
          <a:p>
            <a:pPr lvl="2"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offline Formulare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Entwicklung von automatisierten Werkzeugen zur Informationsverwaltung und Darstellung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6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</a:t>
            </a:r>
            <a:r>
              <a:rPr lang="de-DE" dirty="0" smtClean="0"/>
              <a:t>den CMIP6 </a:t>
            </a:r>
            <a:r>
              <a:rPr lang="de-DE" dirty="0"/>
              <a:t>Daten-Workflow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249098" y="3216632"/>
            <a:ext cx="0" cy="17281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>
            <a:stCxn id="33" idx="4"/>
            <a:endCxn id="52" idx="1"/>
          </p:cNvCxnSpPr>
          <p:nvPr/>
        </p:nvCxnSpPr>
        <p:spPr>
          <a:xfrm>
            <a:off x="2448898" y="4296752"/>
            <a:ext cx="1050139" cy="648065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3312994" y="2662002"/>
            <a:ext cx="1152128" cy="626638"/>
            <a:chOff x="3707904" y="1057300"/>
            <a:chExt cx="864096" cy="419125"/>
          </a:xfrm>
        </p:grpSpPr>
        <p:pic>
          <p:nvPicPr>
            <p:cNvPr id="9" name="Grafik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726" r="19872"/>
            <a:stretch/>
          </p:blipFill>
          <p:spPr bwMode="auto">
            <a:xfrm>
              <a:off x="3779912" y="1057300"/>
              <a:ext cx="619919" cy="419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1065782"/>
              <a:ext cx="864096" cy="16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ESMValTool</a:t>
              </a:r>
              <a:endPara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774">
            <a:off x="5676559" y="2047774"/>
            <a:ext cx="1373267" cy="1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247" flipH="1">
            <a:off x="5009535" y="2057227"/>
            <a:ext cx="1379387" cy="1054377"/>
          </a:xfrm>
          <a:prstGeom prst="rect">
            <a:avLst/>
          </a:prstGeom>
          <a:noFill/>
          <a:scene3d>
            <a:camera prst="orthographicFront">
              <a:rot lat="598846" lon="303460" rev="2651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617250" y="228052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4033074" y="2064504"/>
            <a:ext cx="1224136" cy="1224136"/>
            <a:chOff x="4427984" y="1057300"/>
            <a:chExt cx="1224136" cy="1224136"/>
          </a:xfrm>
        </p:grpSpPr>
        <p:sp>
          <p:nvSpPr>
            <p:cNvPr id="16" name="Flussdiagramm: Magnetplattenspeicher 15"/>
            <p:cNvSpPr/>
            <p:nvPr/>
          </p:nvSpPr>
          <p:spPr>
            <a:xfrm>
              <a:off x="4427984" y="1057300"/>
              <a:ext cx="1224136" cy="1224136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27984" y="1109563"/>
              <a:ext cx="122413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DKRZ ESGF</a:t>
              </a:r>
              <a:endParaRPr lang="de-DE" sz="1400" b="1" dirty="0"/>
            </a:p>
          </p:txBody>
        </p:sp>
      </p:grpSp>
      <p:sp>
        <p:nvSpPr>
          <p:cNvPr id="19" name="Flussdiagramm: Datenträger mit sequenziellem Zugriff 18"/>
          <p:cNvSpPr/>
          <p:nvPr/>
        </p:nvSpPr>
        <p:spPr>
          <a:xfrm>
            <a:off x="6553354" y="2064504"/>
            <a:ext cx="1224136" cy="1224136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16" idx="3"/>
            <a:endCxn id="19" idx="2"/>
          </p:cNvCxnSpPr>
          <p:nvPr/>
        </p:nvCxnSpPr>
        <p:spPr>
          <a:xfrm rot="16200000" flipH="1">
            <a:off x="5905282" y="2028500"/>
            <a:ext cx="12700" cy="2520280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gradFill flip="none" rotWithShape="1">
            <a:gsLst>
              <a:gs pos="35000">
                <a:schemeClr val="accent4">
                  <a:lumMod val="60000"/>
                  <a:lumOff val="40000"/>
                </a:schemeClr>
              </a:gs>
              <a:gs pos="75000">
                <a:srgbClr val="CCFFCC">
                  <a:shade val="67500"/>
                  <a:satMod val="115000"/>
                  <a:lumMod val="96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304882" y="5016832"/>
            <a:ext cx="3456383" cy="720080"/>
            <a:chOff x="2771800" y="4009628"/>
            <a:chExt cx="3456383" cy="72008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004047" y="4009628"/>
              <a:ext cx="1224136" cy="716613"/>
              <a:chOff x="7668342" y="4734865"/>
              <a:chExt cx="1748766" cy="1080121"/>
            </a:xfrm>
          </p:grpSpPr>
          <p:pic>
            <p:nvPicPr>
              <p:cNvPr id="30" name="Picture 4" descr="C:\Users\Stephanie Legutke\AppData\Local\Microsoft\Windows\Temporary Internet Files\Content.IE5\GVBNIT7F\macosx103-1-1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898" y="4734865"/>
                <a:ext cx="1424605" cy="1080121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Stephanie Legutke\AppData\Local\Microsoft\Windows\Temporary Internet Files\Content.IE5\NDVO7M7T\Logos-Browsers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74862">
                <a:off x="8519302" y="4846570"/>
                <a:ext cx="495602" cy="4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7668342" y="4843400"/>
                <a:ext cx="1748766" cy="83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b="1" dirty="0" smtClean="0"/>
                  <a:t>------  Q-A   -----</a:t>
                </a:r>
                <a:br>
                  <a:rPr lang="de-DE" sz="500" b="1" dirty="0" smtClean="0"/>
                </a:br>
                <a:r>
                  <a:rPr lang="de-DE" sz="500" b="1" dirty="0" err="1" smtClean="0"/>
                  <a:t>Checking</a:t>
                </a:r>
                <a:r>
                  <a:rPr lang="de-DE" sz="500" b="1" dirty="0" smtClean="0"/>
                  <a:t> </a:t>
                </a:r>
                <a:r>
                  <a:rPr lang="de-DE" sz="500" b="1" dirty="0" err="1" smtClean="0"/>
                  <a:t>Metadata</a:t>
                </a:r>
                <a:r>
                  <a:rPr lang="de-DE" sz="500" b="1" dirty="0" smtClean="0"/>
                  <a:t/>
                </a:r>
                <a:br>
                  <a:rPr lang="de-DE" sz="500" b="1" dirty="0" smtClean="0"/>
                </a:br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...</a:t>
                </a:r>
              </a:p>
              <a:p>
                <a:r>
                  <a:rPr lang="de-DE" sz="500" b="1" dirty="0" err="1" smtClean="0"/>
                  <a:t>Passed</a:t>
                </a:r>
                <a:r>
                  <a:rPr lang="de-DE" sz="500" b="1" dirty="0" smtClean="0"/>
                  <a:t>!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5004048" y="4009628"/>
              <a:ext cx="1008112" cy="720080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endCxn id="30" idx="1"/>
            </p:cNvCxnSpPr>
            <p:nvPr/>
          </p:nvCxnSpPr>
          <p:spPr>
            <a:xfrm flipV="1">
              <a:off x="2771800" y="4367935"/>
              <a:ext cx="2243135" cy="1733"/>
            </a:xfrm>
            <a:prstGeom prst="line">
              <a:avLst/>
            </a:prstGeom>
            <a:ln w="28575">
              <a:solidFill>
                <a:srgbClr val="0099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ussdiagramm: Magnetplattenspeicher 32"/>
          <p:cNvSpPr/>
          <p:nvPr/>
        </p:nvSpPr>
        <p:spPr>
          <a:xfrm>
            <a:off x="1368778" y="3936712"/>
            <a:ext cx="1080120" cy="72008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368778" y="415273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temporärer Speicher</a:t>
            </a:r>
            <a:endParaRPr lang="de-DE" sz="12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745042" y="1200409"/>
            <a:ext cx="1800202" cy="992884"/>
            <a:chOff x="4499991" y="483372"/>
            <a:chExt cx="1800202" cy="659469"/>
          </a:xfrm>
        </p:grpSpPr>
        <p:sp>
          <p:nvSpPr>
            <p:cNvPr id="36" name="Gestreifter Pfeil nach rechts 35"/>
            <p:cNvSpPr/>
            <p:nvPr/>
          </p:nvSpPr>
          <p:spPr>
            <a:xfrm rot="5400000">
              <a:off x="5142500" y="-100391"/>
              <a:ext cx="515183" cy="1800202"/>
            </a:xfrm>
            <a:prstGeom prst="stripedRightArrow">
              <a:avLst>
                <a:gd name="adj1" fmla="val 63137"/>
                <a:gd name="adj2" fmla="val 50000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860031" y="483372"/>
              <a:ext cx="1177436" cy="65946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rgbClr val="008000"/>
                  </a:solidFill>
                </a:rPr>
                <a:t>ESGF replication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033074" y="29286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CMIP Standards</a:t>
            </a:r>
            <a:endParaRPr lang="de-DE" sz="11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880946" y="1779359"/>
            <a:ext cx="720080" cy="435577"/>
            <a:chOff x="7595465" y="616868"/>
            <a:chExt cx="720080" cy="435577"/>
          </a:xfrm>
        </p:grpSpPr>
        <p:pic>
          <p:nvPicPr>
            <p:cNvPr id="40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Nach oben gebogener Pfeil 42"/>
          <p:cNvSpPr/>
          <p:nvPr/>
        </p:nvSpPr>
        <p:spPr>
          <a:xfrm flipH="1">
            <a:off x="3024962" y="2208520"/>
            <a:ext cx="1440160" cy="504056"/>
          </a:xfrm>
          <a:prstGeom prst="bentUpArrow">
            <a:avLst>
              <a:gd name="adj1" fmla="val 41367"/>
              <a:gd name="adj2" fmla="val 50000"/>
              <a:gd name="adj3" fmla="val 4136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Karte 51"/>
          <p:cNvSpPr/>
          <p:nvPr/>
        </p:nvSpPr>
        <p:spPr>
          <a:xfrm>
            <a:off x="3499037" y="4800793"/>
            <a:ext cx="1299610" cy="288047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3" name="Textfeld 52"/>
          <p:cNvSpPr txBox="1"/>
          <p:nvPr/>
        </p:nvSpPr>
        <p:spPr>
          <a:xfrm>
            <a:off x="3541065" y="4800793"/>
            <a:ext cx="1344911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ysClr val="windowText" lastClr="000000"/>
                </a:solidFill>
              </a:rPr>
              <a:t>Qualitätskontrolle</a:t>
            </a:r>
          </a:p>
        </p:txBody>
      </p:sp>
      <p:sp>
        <p:nvSpPr>
          <p:cNvPr id="50" name="Flussdiagramm: Karte 49"/>
          <p:cNvSpPr/>
          <p:nvPr/>
        </p:nvSpPr>
        <p:spPr>
          <a:xfrm>
            <a:off x="3655413" y="4190525"/>
            <a:ext cx="1504489" cy="476685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1" name="Textfeld 50"/>
          <p:cNvSpPr txBox="1"/>
          <p:nvPr/>
        </p:nvSpPr>
        <p:spPr>
          <a:xfrm>
            <a:off x="3499037" y="4246993"/>
            <a:ext cx="155005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1000" b="1" dirty="0" smtClean="0"/>
              <a:t>PID-Registrierung</a:t>
            </a:r>
            <a:endParaRPr lang="de-DE" sz="1000" b="1" dirty="0"/>
          </a:p>
          <a:p>
            <a:pPr algn="r">
              <a:lnSpc>
                <a:spcPts val="800"/>
              </a:lnSpc>
            </a:pPr>
            <a:r>
              <a:rPr lang="de-DE" sz="1000" b="1" dirty="0"/>
              <a:t>Zitierung</a:t>
            </a:r>
          </a:p>
          <a:p>
            <a:pPr algn="r">
              <a:lnSpc>
                <a:spcPts val="800"/>
              </a:lnSpc>
            </a:pPr>
            <a:r>
              <a:rPr lang="de-DE" sz="1000" b="1" dirty="0" smtClean="0"/>
              <a:t>ESGF-Publikation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751208" y="3648680"/>
            <a:ext cx="1555053" cy="492436"/>
            <a:chOff x="4314391" y="2434761"/>
            <a:chExt cx="1332148" cy="400110"/>
          </a:xfrm>
        </p:grpSpPr>
        <p:sp>
          <p:nvSpPr>
            <p:cNvPr id="48" name="Flussdiagramm: Karte 47"/>
            <p:cNvSpPr/>
            <p:nvPr/>
          </p:nvSpPr>
          <p:spPr>
            <a:xfrm>
              <a:off x="4344814" y="2434761"/>
              <a:ext cx="1229717" cy="360040"/>
            </a:xfrm>
            <a:prstGeom prst="flowChartPunchedCard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14391" y="2434761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8000"/>
                  </a:solidFill>
                </a:rPr>
                <a:t>     </a:t>
              </a:r>
              <a:r>
                <a:rPr lang="de-DE" sz="1000" b="1" dirty="0" smtClean="0"/>
                <a:t>Neue Versionen</a:t>
              </a:r>
            </a:p>
            <a:p>
              <a:pPr algn="r"/>
              <a:endParaRPr lang="de-DE" sz="10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4033074" y="2477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8000"/>
                </a:solidFill>
              </a:rPr>
              <a:t>DKRZ </a:t>
            </a:r>
            <a:r>
              <a:rPr lang="de-DE" sz="1400" b="1" dirty="0" smtClean="0">
                <a:solidFill>
                  <a:srgbClr val="008000"/>
                </a:solidFill>
              </a:rPr>
              <a:t>CMIP Datenpool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637030" y="3648680"/>
            <a:ext cx="13321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8000"/>
                </a:solidFill>
              </a:rPr>
              <a:t>     </a:t>
            </a:r>
            <a:endParaRPr lang="de-DE" sz="1000" b="1" dirty="0" smtClean="0"/>
          </a:p>
          <a:p>
            <a:pPr algn="r"/>
            <a:r>
              <a:rPr lang="de-DE" sz="1000" b="1" dirty="0" smtClean="0"/>
              <a:t>Errata/Annotation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4" y="5295760"/>
            <a:ext cx="422573" cy="369144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73082" y="2886404"/>
            <a:ext cx="309600" cy="100800"/>
          </a:xfrm>
          <a:custGeom>
            <a:avLst/>
            <a:gdLst>
              <a:gd name="connsiteX0" fmla="*/ 0 w 309600"/>
              <a:gd name="connsiteY0" fmla="*/ 50400 h 100800"/>
              <a:gd name="connsiteX1" fmla="*/ 72000 w 309600"/>
              <a:gd name="connsiteY1" fmla="*/ 14400 h 100800"/>
              <a:gd name="connsiteX2" fmla="*/ 72000 w 309600"/>
              <a:gd name="connsiteY2" fmla="*/ 0 h 100800"/>
              <a:gd name="connsiteX3" fmla="*/ 309600 w 309600"/>
              <a:gd name="connsiteY3" fmla="*/ 100800 h 100800"/>
              <a:gd name="connsiteX4" fmla="*/ 144000 w 309600"/>
              <a:gd name="connsiteY4" fmla="*/ 100800 h 100800"/>
              <a:gd name="connsiteX5" fmla="*/ 144000 w 309600"/>
              <a:gd name="connsiteY5" fmla="*/ 79200 h 100800"/>
              <a:gd name="connsiteX6" fmla="*/ 86400 w 309600"/>
              <a:gd name="connsiteY6" fmla="*/ 79200 h 100800"/>
              <a:gd name="connsiteX7" fmla="*/ 0 w 309600"/>
              <a:gd name="connsiteY7" fmla="*/ 50400 h 1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00" h="100800">
                <a:moveTo>
                  <a:pt x="0" y="50400"/>
                </a:moveTo>
                <a:lnTo>
                  <a:pt x="72000" y="14400"/>
                </a:lnTo>
                <a:lnTo>
                  <a:pt x="72000" y="0"/>
                </a:lnTo>
                <a:lnTo>
                  <a:pt x="309600" y="100800"/>
                </a:lnTo>
                <a:lnTo>
                  <a:pt x="144000" y="100800"/>
                </a:lnTo>
                <a:lnTo>
                  <a:pt x="144000" y="79200"/>
                </a:lnTo>
                <a:lnTo>
                  <a:pt x="86400" y="79200"/>
                </a:lnTo>
                <a:lnTo>
                  <a:pt x="0" y="504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1353785"/>
            <a:ext cx="1775319" cy="1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5820341" y="2150670"/>
            <a:ext cx="720080" cy="435577"/>
            <a:chOff x="7595465" y="616868"/>
            <a:chExt cx="720080" cy="435577"/>
          </a:xfrm>
        </p:grpSpPr>
        <p:pic>
          <p:nvPicPr>
            <p:cNvPr id="6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6553354" y="2191097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Langzeit-</a:t>
            </a:r>
          </a:p>
          <a:p>
            <a:pPr algn="ctr">
              <a:lnSpc>
                <a:spcPts val="1200"/>
              </a:lnSpc>
            </a:pPr>
            <a:r>
              <a:rPr lang="de-DE" sz="1400" b="1" dirty="0" smtClean="0"/>
              <a:t>Archiv</a:t>
            </a:r>
            <a:br>
              <a:rPr lang="de-DE" sz="1400" b="1" dirty="0" smtClean="0"/>
            </a:br>
            <a:endParaRPr lang="de-DE" sz="1400" b="1" dirty="0" smtClean="0"/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WDCC</a:t>
            </a:r>
            <a:b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IPCC-DDC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</a:rPr>
              <a:t>Cera</a:t>
            </a:r>
            <a:endParaRPr lang="de-D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3759022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70" y="4286100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79" y="3225330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23" y="1554463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064896" cy="56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3808" y="2492896"/>
            <a:ext cx="3384376" cy="187220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Danke, Fragen 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Datenqualitätskontrolle (QA)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Ziel:</a:t>
            </a:r>
            <a:r>
              <a:rPr lang="de-DE" dirty="0" smtClean="0"/>
              <a:t> Überprüfung der CMIP6 Daten auf „CMIP6 Konformität“ </a:t>
            </a:r>
            <a:r>
              <a:rPr lang="de-DE" b="1" dirty="0" smtClean="0"/>
              <a:t>vor</a:t>
            </a:r>
            <a:r>
              <a:rPr lang="de-DE" dirty="0" smtClean="0"/>
              <a:t> der Bereitstellung</a:t>
            </a:r>
          </a:p>
          <a:p>
            <a:pPr marL="857250" lvl="1" indent="-457200"/>
            <a:r>
              <a:rPr lang="de-DE" sz="2400" dirty="0" smtClean="0"/>
              <a:t>Konformitätskriterien: CMIP6 CVs und Konventionen (e.g. CMOR), Einhaltung des CF Standards,  Konsistenzeigenschaften (z.B. temporal)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Das DKRZ CMIP6 QA Werkzeug</a:t>
            </a:r>
          </a:p>
          <a:p>
            <a:r>
              <a:rPr lang="de-DE" sz="2400" dirty="0" smtClean="0"/>
              <a:t>Evolution des DKRZ QA Werkzeugs für CMIP5 und CORDEX</a:t>
            </a:r>
          </a:p>
          <a:p>
            <a:r>
              <a:rPr lang="de-DE" sz="2400" dirty="0" smtClean="0"/>
              <a:t>Flexible Konfiguration und einfache Installation </a:t>
            </a:r>
          </a:p>
          <a:p>
            <a:r>
              <a:rPr lang="de-DE" sz="2400" dirty="0" smtClean="0"/>
              <a:t>Ergebnis: strukturierte QA </a:t>
            </a:r>
            <a:r>
              <a:rPr lang="de-DE" sz="2400" dirty="0" err="1" smtClean="0"/>
              <a:t>reports</a:t>
            </a:r>
            <a:endParaRPr lang="de-DE" sz="2400" dirty="0" smtClean="0"/>
          </a:p>
          <a:p>
            <a:r>
              <a:rPr lang="de-DE" sz="2400" dirty="0" smtClean="0"/>
              <a:t>Anwendungsbereiche: </a:t>
            </a:r>
          </a:p>
          <a:p>
            <a:pPr lvl="1"/>
            <a:r>
              <a:rPr lang="de-DE" sz="2200" dirty="0" smtClean="0"/>
              <a:t>Durch Modellierungszentren vor der Datenablieferung</a:t>
            </a:r>
          </a:p>
          <a:p>
            <a:pPr lvl="1"/>
            <a:r>
              <a:rPr lang="de-DE" sz="2200" dirty="0" smtClean="0"/>
              <a:t>Durch das DKRZ als „Eingangs-Kontrolle“ vor der ESGF Publikation</a:t>
            </a:r>
            <a:endParaRPr lang="de-DE" sz="2200" dirty="0"/>
          </a:p>
          <a:p>
            <a:pPr lvl="1"/>
            <a:r>
              <a:rPr lang="de-DE" sz="2200" dirty="0" smtClean="0"/>
              <a:t>Zum „Spot-</a:t>
            </a:r>
            <a:r>
              <a:rPr lang="de-DE" sz="2200" dirty="0" err="1" smtClean="0"/>
              <a:t>checking</a:t>
            </a:r>
            <a:r>
              <a:rPr lang="de-DE" sz="2200" dirty="0" smtClean="0"/>
              <a:t>“ einzelner </a:t>
            </a:r>
            <a:r>
              <a:rPr lang="de-DE" sz="2200" dirty="0" err="1" smtClean="0"/>
              <a:t>files</a:t>
            </a:r>
            <a:r>
              <a:rPr lang="de-DE" sz="2200" dirty="0" smtClean="0"/>
              <a:t> </a:t>
            </a:r>
            <a:r>
              <a:rPr lang="de-DE" sz="2200" dirty="0" err="1" smtClean="0"/>
              <a:t>basiend</a:t>
            </a:r>
            <a:r>
              <a:rPr lang="de-DE" sz="2200" dirty="0" smtClean="0"/>
              <a:t> auf DKRZ Web-Dienst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Datenqualitätskontrolle (QA)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79969" y="1565561"/>
            <a:ext cx="4384576" cy="4464496"/>
            <a:chOff x="646312" y="1277529"/>
            <a:chExt cx="4384576" cy="4464496"/>
          </a:xfrm>
        </p:grpSpPr>
        <p:sp>
          <p:nvSpPr>
            <p:cNvPr id="7" name="Abgerundetes Rechteck 6"/>
            <p:cNvSpPr/>
            <p:nvPr/>
          </p:nvSpPr>
          <p:spPr>
            <a:xfrm>
              <a:off x="674888" y="1349976"/>
              <a:ext cx="4356000" cy="4392049"/>
            </a:xfrm>
            <a:prstGeom prst="roundRect">
              <a:avLst>
                <a:gd name="adj" fmla="val 311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46312" y="1277529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main</a:t>
              </a:r>
              <a:r>
                <a:rPr lang="en-US" dirty="0" smtClean="0"/>
                <a:t> </a:t>
              </a:r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79708" y="1830874"/>
            <a:ext cx="2088232" cy="2073607"/>
            <a:chOff x="784151" y="1542842"/>
            <a:chExt cx="2088232" cy="2073607"/>
          </a:xfrm>
        </p:grpSpPr>
        <p:sp>
          <p:nvSpPr>
            <p:cNvPr id="10" name="Abgerundetes Rechteck 9"/>
            <p:cNvSpPr/>
            <p:nvPr/>
          </p:nvSpPr>
          <p:spPr>
            <a:xfrm>
              <a:off x="784151" y="1609517"/>
              <a:ext cx="2088232" cy="2006932"/>
            </a:xfrm>
            <a:prstGeom prst="roundRect">
              <a:avLst>
                <a:gd name="adj" fmla="val 5751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98349" y="1542842"/>
              <a:ext cx="80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File</a:t>
              </a:r>
              <a:r>
                <a:rPr lang="en-US" dirty="0" smtClean="0"/>
                <a:t> </a:t>
              </a:r>
              <a:endParaRPr lang="de-DE" dirty="0"/>
            </a:p>
          </p:txBody>
        </p:sp>
      </p:grpSp>
      <p:sp>
        <p:nvSpPr>
          <p:cNvPr id="13" name="Rahmen 12"/>
          <p:cNvSpPr/>
          <p:nvPr/>
        </p:nvSpPr>
        <p:spPr>
          <a:xfrm>
            <a:off x="1014199" y="1052736"/>
            <a:ext cx="3960000" cy="402431"/>
          </a:xfrm>
          <a:prstGeom prst="bevel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NetCDF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File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14" name="Rahmen 13"/>
          <p:cNvSpPr/>
          <p:nvPr/>
        </p:nvSpPr>
        <p:spPr>
          <a:xfrm rot="-5400000">
            <a:off x="-1503715" y="3624048"/>
            <a:ext cx="3960000" cy="402431"/>
          </a:xfrm>
          <a:prstGeom prst="bevel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Conventions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Tables</a:t>
            </a:r>
            <a:endParaRPr lang="de-DE" b="1" dirty="0"/>
          </a:p>
        </p:txBody>
      </p:sp>
      <p:sp>
        <p:nvSpPr>
          <p:cNvPr id="15" name="Rahmen 14"/>
          <p:cNvSpPr/>
          <p:nvPr/>
        </p:nvSpPr>
        <p:spPr>
          <a:xfrm>
            <a:off x="1014199" y="6194921"/>
            <a:ext cx="3960000" cy="402431"/>
          </a:xfrm>
          <a:prstGeom prst="bevel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 Configuration &amp; Tables</a:t>
            </a:r>
            <a:r>
              <a:rPr lang="en-US" b="1" dirty="0" smtClean="0"/>
              <a:t> </a:t>
            </a:r>
            <a:endParaRPr lang="de-DE" b="1" dirty="0"/>
          </a:p>
        </p:txBody>
      </p:sp>
      <p:sp>
        <p:nvSpPr>
          <p:cNvPr id="16" name="Rahmen 15"/>
          <p:cNvSpPr/>
          <p:nvPr/>
        </p:nvSpPr>
        <p:spPr>
          <a:xfrm rot="5400000">
            <a:off x="3537229" y="3623224"/>
            <a:ext cx="3960000" cy="403200"/>
          </a:xfrm>
          <a:prstGeom prst="bevel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User-modified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Directives</a:t>
            </a:r>
            <a:endParaRPr lang="de-DE" b="1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942191" y="2075706"/>
            <a:ext cx="1946752" cy="1776255"/>
            <a:chOff x="827584" y="1797199"/>
            <a:chExt cx="1946752" cy="1776255"/>
          </a:xfrm>
        </p:grpSpPr>
        <p:sp>
          <p:nvSpPr>
            <p:cNvPr id="18" name="Abgerundetes Rechteck 17"/>
            <p:cNvSpPr/>
            <p:nvPr/>
          </p:nvSpPr>
          <p:spPr>
            <a:xfrm>
              <a:off x="827584" y="1859449"/>
              <a:ext cx="1946752" cy="1714005"/>
            </a:xfrm>
            <a:prstGeom prst="roundRect">
              <a:avLst>
                <a:gd name="adj" fmla="val 678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846634" y="1797199"/>
              <a:ext cx="1832258" cy="1712578"/>
              <a:chOff x="903784" y="1797199"/>
              <a:chExt cx="1832258" cy="1712578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903784" y="1797199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NC-API</a:t>
                </a:r>
                <a:r>
                  <a:rPr lang="en-US" dirty="0" smtClean="0"/>
                  <a:t> </a:t>
                </a:r>
                <a:endParaRPr lang="de-DE" dirty="0"/>
              </a:p>
            </p:txBody>
          </p:sp>
          <p:sp>
            <p:nvSpPr>
              <p:cNvPr id="21" name="Abgerundetes Rechteck 20"/>
              <p:cNvSpPr/>
              <p:nvPr/>
            </p:nvSpPr>
            <p:spPr>
              <a:xfrm>
                <a:off x="966267" y="2093244"/>
                <a:ext cx="1769775" cy="1416533"/>
              </a:xfrm>
              <a:prstGeom prst="roundRect">
                <a:avLst>
                  <a:gd name="adj" fmla="val 678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992243" y="2041798"/>
                <a:ext cx="1154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M-D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Store</a:t>
                </a:r>
                <a:r>
                  <a:rPr lang="en-US" dirty="0" smtClean="0"/>
                  <a:t> </a:t>
                </a:r>
                <a:endParaRPr lang="de-DE" dirty="0"/>
              </a:p>
            </p:txBody>
          </p:sp>
        </p:grpSp>
      </p:grpSp>
      <p:grpSp>
        <p:nvGrpSpPr>
          <p:cNvPr id="23" name="Gruppieren 22"/>
          <p:cNvGrpSpPr/>
          <p:nvPr/>
        </p:nvGrpSpPr>
        <p:grpSpPr>
          <a:xfrm>
            <a:off x="1509227" y="2655962"/>
            <a:ext cx="1208781" cy="1064262"/>
            <a:chOff x="1348970" y="4056090"/>
            <a:chExt cx="1208781" cy="1064262"/>
          </a:xfrm>
        </p:grpSpPr>
        <p:sp>
          <p:nvSpPr>
            <p:cNvPr id="24" name="Abgerundetes Rechteck 23"/>
            <p:cNvSpPr/>
            <p:nvPr/>
          </p:nvSpPr>
          <p:spPr>
            <a:xfrm>
              <a:off x="1348970" y="4056090"/>
              <a:ext cx="1208781" cy="1064262"/>
            </a:xfrm>
            <a:prstGeom prst="roundRect">
              <a:avLst>
                <a:gd name="adj" fmla="val 678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403648" y="4234014"/>
              <a:ext cx="1090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CF Conv.</a:t>
              </a:r>
            </a:p>
            <a:p>
              <a:pPr algn="ctr"/>
              <a:r>
                <a:rPr lang="en-US" b="1" dirty="0" smtClean="0"/>
                <a:t>Checks</a:t>
              </a:r>
              <a:r>
                <a:rPr lang="en-US" dirty="0" smtClean="0"/>
                <a:t> </a:t>
              </a:r>
              <a:endParaRPr lang="de-DE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140531" y="1897547"/>
            <a:ext cx="1946755" cy="955387"/>
            <a:chOff x="1348970" y="4056090"/>
            <a:chExt cx="1208781" cy="504242"/>
          </a:xfrm>
        </p:grpSpPr>
        <p:sp>
          <p:nvSpPr>
            <p:cNvPr id="27" name="Abgerundetes Rechteck 26"/>
            <p:cNvSpPr/>
            <p:nvPr/>
          </p:nvSpPr>
          <p:spPr>
            <a:xfrm>
              <a:off x="1348970" y="4056090"/>
              <a:ext cx="1208781" cy="504242"/>
            </a:xfrm>
            <a:prstGeom prst="roundRect">
              <a:avLst>
                <a:gd name="adj" fmla="val 678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403648" y="4203330"/>
              <a:ext cx="1090701" cy="19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Annotations</a:t>
              </a:r>
              <a:r>
                <a:rPr lang="en-US" dirty="0" smtClean="0"/>
                <a:t> </a:t>
              </a:r>
              <a:endParaRPr lang="de-DE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5819685" y="1051595"/>
            <a:ext cx="2808312" cy="10310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Minimum Requirements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smtClean="0"/>
              <a:t>BASH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err="1" smtClean="0"/>
              <a:t>NetCDF</a:t>
            </a:r>
            <a:r>
              <a:rPr lang="en-US" dirty="0" smtClean="0"/>
              <a:t> File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5819686" y="1052736"/>
            <a:ext cx="3239219" cy="3370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CF Conventions</a:t>
            </a:r>
            <a:endParaRPr lang="en-US" sz="1000" b="1" dirty="0" smtClean="0"/>
          </a:p>
          <a:p>
            <a:r>
              <a:rPr lang="en-US" sz="2000" b="1" dirty="0" smtClean="0"/>
              <a:t>Tables</a:t>
            </a:r>
            <a:endParaRPr lang="en-US" sz="2000" b="1" dirty="0"/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smtClean="0"/>
              <a:t>area-type-table.xml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err="1" smtClean="0"/>
              <a:t>cf</a:t>
            </a:r>
            <a:r>
              <a:rPr lang="en-US" dirty="0" smtClean="0"/>
              <a:t>-standard-</a:t>
            </a:r>
            <a:r>
              <a:rPr lang="en-US" dirty="0" err="1" smtClean="0"/>
              <a:t>name.table</a:t>
            </a:r>
            <a:endParaRPr lang="en-US" dirty="0" smtClean="0"/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standardized-region-name.html</a:t>
            </a:r>
            <a:endParaRPr lang="en-US" sz="500" dirty="0" smtClean="0"/>
          </a:p>
          <a:p>
            <a:pPr>
              <a:spcAft>
                <a:spcPts val="1200"/>
              </a:spcAft>
            </a:pPr>
            <a:r>
              <a:rPr lang="en-US" sz="2000" b="1" dirty="0" smtClean="0"/>
              <a:t>Rules (PDF)</a:t>
            </a:r>
            <a:r>
              <a:rPr lang="en-US" sz="2000" dirty="0" smtClean="0"/>
              <a:t> </a:t>
            </a:r>
            <a:r>
              <a:rPr lang="en-US" dirty="0" smtClean="0"/>
              <a:t>→ check-</a:t>
            </a:r>
            <a:r>
              <a:rPr lang="en-US" dirty="0" err="1" smtClean="0"/>
              <a:t>list.conf</a:t>
            </a:r>
            <a:r>
              <a:rPr lang="en-US" dirty="0" smtClean="0"/>
              <a:t>  </a:t>
            </a:r>
            <a:endParaRPr lang="en-US" b="1" dirty="0"/>
          </a:p>
          <a:p>
            <a:r>
              <a:rPr lang="en-US" sz="2000" b="1" dirty="0" smtClean="0"/>
              <a:t>Options</a:t>
            </a:r>
            <a:endParaRPr lang="en-US" sz="2000" dirty="0" smtClean="0"/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smtClean="0"/>
              <a:t>CF_FOLLOW_RECOMMEND.</a:t>
            </a:r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en-US" dirty="0" smtClean="0"/>
              <a:t>CF_NOTE_ALWAYS=L1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…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819685" y="1051595"/>
            <a:ext cx="3239220" cy="5371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Project Configuration</a:t>
            </a:r>
            <a:endParaRPr lang="en-US" sz="2000" dirty="0"/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dirty="0"/>
              <a:t>DISABLE_INF_NAN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EXCLUDE_ATTRIBUTE=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            comment, history, …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NON_REGULAR_TIME_STEP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OUTLIER_TEST</a:t>
            </a:r>
            <a:r>
              <a:rPr lang="en-US" dirty="0" smtClean="0"/>
              <a:t>= </a:t>
            </a:r>
            <a:r>
              <a:rPr lang="en-US" dirty="0"/>
              <a:t>…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REPLICATED_RECORD= …</a:t>
            </a:r>
          </a:p>
          <a:p>
            <a:pPr marL="72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USE_STRICT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US" sz="2000" b="1" dirty="0" smtClean="0"/>
              <a:t>Project Tables</a:t>
            </a:r>
            <a:endParaRPr lang="en-US" b="1" dirty="0" smtClean="0"/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heck-list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DRS-CV→ machine read. rules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experiment-table .txt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Model </a:t>
            </a:r>
            <a:r>
              <a:rPr lang="en-US" dirty="0"/>
              <a:t>O</a:t>
            </a:r>
            <a:r>
              <a:rPr lang="en-US" dirty="0" smtClean="0"/>
              <a:t>utput  Requirements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ime-table  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5819685" y="1049145"/>
            <a:ext cx="3239220" cy="5371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main</a:t>
            </a:r>
            <a:endParaRPr lang="en-US" sz="2000" dirty="0"/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asic C++ program</a:t>
            </a:r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US" dirty="0"/>
              <a:t>status and annotations  to ‘ground-control’</a:t>
            </a:r>
            <a:endParaRPr lang="de-DE" dirty="0"/>
          </a:p>
          <a:p>
            <a:endParaRPr lang="en-US" dirty="0"/>
          </a:p>
          <a:p>
            <a:r>
              <a:rPr lang="en-US" sz="2000" b="1" dirty="0" smtClean="0"/>
              <a:t>Embedded objects:</a:t>
            </a:r>
            <a:endParaRPr lang="en-US" sz="2000" b="1" dirty="0"/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eneration is triggered by </a:t>
            </a:r>
            <a:r>
              <a:rPr lang="en-US" dirty="0"/>
              <a:t> option </a:t>
            </a:r>
            <a:r>
              <a:rPr lang="en-US" dirty="0" smtClean="0"/>
              <a:t>strings</a:t>
            </a:r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access to each other both  horizontally and vertically</a:t>
            </a:r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polymorphic inheritance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2000" b="1" dirty="0" smtClean="0"/>
              <a:t>Annotations </a:t>
            </a:r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gathered from two objects</a:t>
            </a:r>
          </a:p>
          <a:p>
            <a:pPr marL="72000" indent="-108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eported back </a:t>
            </a:r>
            <a:r>
              <a:rPr lang="en-US" smtClean="0"/>
              <a:t>to </a:t>
            </a:r>
            <a:endParaRPr lang="en-US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5820825" y="1055048"/>
            <a:ext cx="3239220" cy="3032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File Object</a:t>
            </a:r>
            <a:endParaRPr lang="en-US" sz="2000" dirty="0"/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access to file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ontainer of objects managing </a:t>
            </a:r>
            <a:r>
              <a:rPr lang="en-US" dirty="0"/>
              <a:t> </a:t>
            </a:r>
            <a:r>
              <a:rPr lang="en-US" dirty="0" smtClean="0"/>
              <a:t>input from </a:t>
            </a:r>
            <a:r>
              <a:rPr lang="en-US" dirty="0" err="1" smtClean="0"/>
              <a:t>NetCDF</a:t>
            </a:r>
            <a:r>
              <a:rPr lang="en-US" dirty="0" smtClean="0"/>
              <a:t> files. 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run  a C++ NC-API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get and hold all the </a:t>
            </a:r>
            <a:r>
              <a:rPr lang="en-US" dirty="0"/>
              <a:t>meta-data   </a:t>
            </a:r>
            <a:r>
              <a:rPr lang="en-US" dirty="0" smtClean="0"/>
              <a:t>(variables’ &amp; global attributes)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un the CF Conventions checks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820825" y="1052106"/>
            <a:ext cx="3239220" cy="45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NC-API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of the </a:t>
            </a:r>
            <a:r>
              <a:rPr lang="en-US" dirty="0" err="1" smtClean="0"/>
              <a:t>NetCDF</a:t>
            </a:r>
            <a:r>
              <a:rPr lang="en-US" dirty="0" smtClean="0"/>
              <a:t> libraries (The </a:t>
            </a:r>
            <a:r>
              <a:rPr lang="en-US" dirty="0" err="1" smtClean="0"/>
              <a:t>NetCDF</a:t>
            </a:r>
            <a:r>
              <a:rPr lang="en-US" dirty="0" smtClean="0"/>
              <a:t> C Interface Guide)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y the QA C++ NC-API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read meta-data and</a:t>
            </a:r>
            <a:br>
              <a:rPr lang="en-US" dirty="0" smtClean="0"/>
            </a:br>
            <a:r>
              <a:rPr lang="en-US" dirty="0" smtClean="0"/>
              <a:t> non-time-dependent variables</a:t>
            </a:r>
            <a:br>
              <a:rPr lang="en-US" dirty="0" smtClean="0"/>
            </a:br>
            <a:r>
              <a:rPr lang="en-US" dirty="0" smtClean="0"/>
              <a:t> only once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Meta-Data Store</a:t>
            </a:r>
            <a:endParaRPr lang="en-US" sz="2000" b="1" dirty="0"/>
          </a:p>
          <a:p>
            <a:pPr>
              <a:spcAft>
                <a:spcPts val="1200"/>
              </a:spcAft>
            </a:pPr>
            <a:r>
              <a:rPr lang="en-US" dirty="0" smtClean="0"/>
              <a:t>Easy access to M-D of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variables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global attributes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820825" y="1051595"/>
            <a:ext cx="3239220" cy="189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CF Conventions Check</a:t>
            </a:r>
            <a:endParaRPr lang="en-US" dirty="0" smtClean="0"/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NetCDF</a:t>
            </a:r>
            <a:r>
              <a:rPr lang="en-US" dirty="0" smtClean="0"/>
              <a:t> Climate and Forecast</a:t>
            </a:r>
            <a:br>
              <a:rPr lang="en-US" dirty="0" smtClean="0"/>
            </a:br>
            <a:r>
              <a:rPr lang="en-US" dirty="0" smtClean="0"/>
              <a:t> (CV) Metadata Conventions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Versions: 1.4 - 1.6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8-9 Chapters of rules</a:t>
            </a:r>
          </a:p>
        </p:txBody>
      </p:sp>
      <p:grpSp>
        <p:nvGrpSpPr>
          <p:cNvPr id="36" name="Gruppieren 35"/>
          <p:cNvGrpSpPr/>
          <p:nvPr/>
        </p:nvGrpSpPr>
        <p:grpSpPr>
          <a:xfrm>
            <a:off x="851133" y="3006838"/>
            <a:ext cx="4248472" cy="2942442"/>
            <a:chOff x="755576" y="2718806"/>
            <a:chExt cx="4248472" cy="294244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755576" y="2718806"/>
              <a:ext cx="4248472" cy="2942442"/>
              <a:chOff x="746051" y="2718806"/>
              <a:chExt cx="4248472" cy="2942442"/>
            </a:xfrm>
          </p:grpSpPr>
          <p:grpSp>
            <p:nvGrpSpPr>
              <p:cNvPr id="56" name="Gruppieren 55"/>
              <p:cNvGrpSpPr/>
              <p:nvPr/>
            </p:nvGrpSpPr>
            <p:grpSpPr>
              <a:xfrm>
                <a:off x="746051" y="2718806"/>
                <a:ext cx="4248472" cy="2942442"/>
                <a:chOff x="746051" y="2740278"/>
                <a:chExt cx="4248472" cy="2942442"/>
              </a:xfrm>
            </p:grpSpPr>
            <p:grpSp>
              <p:nvGrpSpPr>
                <p:cNvPr id="59" name="Gruppieren 58"/>
                <p:cNvGrpSpPr/>
                <p:nvPr/>
              </p:nvGrpSpPr>
              <p:grpSpPr>
                <a:xfrm>
                  <a:off x="746051" y="3664074"/>
                  <a:ext cx="4242782" cy="2018646"/>
                  <a:chOff x="746051" y="3664074"/>
                  <a:chExt cx="4242782" cy="2018646"/>
                </a:xfrm>
              </p:grpSpPr>
              <p:sp>
                <p:nvSpPr>
                  <p:cNvPr id="61" name="Abgerundetes Rechteck 60"/>
                  <p:cNvSpPr/>
                  <p:nvPr/>
                </p:nvSpPr>
                <p:spPr>
                  <a:xfrm>
                    <a:off x="787188" y="3722622"/>
                    <a:ext cx="4201645" cy="1960098"/>
                  </a:xfrm>
                  <a:prstGeom prst="roundRect">
                    <a:avLst>
                      <a:gd name="adj" fmla="val 5976"/>
                    </a:avLst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2" name="Textfeld 61"/>
                  <p:cNvSpPr txBox="1"/>
                  <p:nvPr/>
                </p:nvSpPr>
                <p:spPr>
                  <a:xfrm>
                    <a:off x="746051" y="3664074"/>
                    <a:ext cx="5696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QA</a:t>
                    </a:r>
                    <a:r>
                      <a:rPr lang="en-US" dirty="0" smtClean="0"/>
                      <a:t> </a:t>
                    </a:r>
                    <a:endParaRPr lang="de-DE" dirty="0"/>
                  </a:p>
                </p:txBody>
              </p:sp>
            </p:grpSp>
            <p:sp>
              <p:nvSpPr>
                <p:cNvPr id="60" name="Abgerundetes Rechteck 59"/>
                <p:cNvSpPr/>
                <p:nvPr/>
              </p:nvSpPr>
              <p:spPr>
                <a:xfrm>
                  <a:off x="2978299" y="2740278"/>
                  <a:ext cx="2016224" cy="1139820"/>
                </a:xfrm>
                <a:prstGeom prst="roundRect">
                  <a:avLst>
                    <a:gd name="adj" fmla="val 5976"/>
                  </a:avLst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7" name="Abgerundetes Rechteck 56"/>
              <p:cNvSpPr/>
              <p:nvPr/>
            </p:nvSpPr>
            <p:spPr>
              <a:xfrm>
                <a:off x="2987824" y="2744598"/>
                <a:ext cx="1980000" cy="1139820"/>
              </a:xfrm>
              <a:prstGeom prst="roundRect">
                <a:avLst>
                  <a:gd name="adj" fmla="val 5976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2862413" y="3710675"/>
                <a:ext cx="2114936" cy="1832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3770507" y="4859537"/>
              <a:ext cx="1080000" cy="676184"/>
              <a:chOff x="1348970" y="4104465"/>
              <a:chExt cx="1208781" cy="967511"/>
            </a:xfrm>
          </p:grpSpPr>
          <p:sp>
            <p:nvSpPr>
              <p:cNvPr id="54" name="Abgerundetes Rechteck 53"/>
              <p:cNvSpPr/>
              <p:nvPr/>
            </p:nvSpPr>
            <p:spPr>
              <a:xfrm>
                <a:off x="1348970" y="4104465"/>
                <a:ext cx="1208781" cy="967511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403648" y="4369176"/>
                <a:ext cx="1090701" cy="52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Time</a:t>
                </a:r>
                <a:r>
                  <a:rPr lang="en-US" dirty="0" smtClean="0"/>
                  <a:t> </a:t>
                </a:r>
                <a:endParaRPr lang="de-DE" dirty="0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3770507" y="4005064"/>
              <a:ext cx="1080000" cy="676184"/>
              <a:chOff x="1348970" y="4056090"/>
              <a:chExt cx="1208781" cy="1064262"/>
            </a:xfrm>
          </p:grpSpPr>
          <p:sp>
            <p:nvSpPr>
              <p:cNvPr id="52" name="Abgerundetes Rechteck 51"/>
              <p:cNvSpPr/>
              <p:nvPr/>
            </p:nvSpPr>
            <p:spPr>
              <a:xfrm>
                <a:off x="1348970" y="4056090"/>
                <a:ext cx="1208781" cy="1064262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1403648" y="4324202"/>
                <a:ext cx="1090701" cy="58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Data</a:t>
                </a:r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3160417" y="2881507"/>
              <a:ext cx="1638746" cy="923330"/>
              <a:chOff x="1348970" y="4047186"/>
              <a:chExt cx="1208781" cy="1091851"/>
            </a:xfrm>
          </p:grpSpPr>
          <p:sp>
            <p:nvSpPr>
              <p:cNvPr id="50" name="Abgerundetes Rechteck 49"/>
              <p:cNvSpPr/>
              <p:nvPr/>
            </p:nvSpPr>
            <p:spPr>
              <a:xfrm>
                <a:off x="1348970" y="4056090"/>
                <a:ext cx="1208781" cy="1064262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1373138" y="4047186"/>
                <a:ext cx="1169371" cy="109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Consistency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between sub-temporal files</a:t>
                </a:r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971600" y="4014589"/>
              <a:ext cx="1080000" cy="660823"/>
              <a:chOff x="1348970" y="4056090"/>
              <a:chExt cx="1208781" cy="1064262"/>
            </a:xfrm>
          </p:grpSpPr>
          <p:sp>
            <p:nvSpPr>
              <p:cNvPr id="48" name="Abgerundetes Rechteck 47"/>
              <p:cNvSpPr/>
              <p:nvPr/>
            </p:nvSpPr>
            <p:spPr>
              <a:xfrm>
                <a:off x="1348970" y="4056090"/>
                <a:ext cx="1208781" cy="1064262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1403648" y="4318709"/>
                <a:ext cx="1090701" cy="252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DRS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CV</a:t>
                </a:r>
                <a:r>
                  <a:rPr lang="en-US" dirty="0" smtClean="0"/>
                  <a:t> </a:t>
                </a:r>
                <a:endParaRPr lang="de-DE" dirty="0"/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875209" y="4856409"/>
              <a:ext cx="2616671" cy="660823"/>
              <a:chOff x="1301589" y="4056090"/>
              <a:chExt cx="1286949" cy="1064262"/>
            </a:xfrm>
          </p:grpSpPr>
          <p:sp>
            <p:nvSpPr>
              <p:cNvPr id="46" name="Abgerundetes Rechteck 45"/>
              <p:cNvSpPr/>
              <p:nvPr/>
            </p:nvSpPr>
            <p:spPr>
              <a:xfrm>
                <a:off x="1348970" y="4056090"/>
                <a:ext cx="1208781" cy="1064262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301589" y="4079429"/>
                <a:ext cx="1286949" cy="104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Variable Requirements</a:t>
                </a:r>
                <a:br>
                  <a:rPr lang="en-US" b="1" dirty="0" smtClean="0"/>
                </a:br>
                <a:r>
                  <a:rPr lang="en-US" dirty="0" smtClean="0"/>
                  <a:t>(CMOR)</a:t>
                </a:r>
                <a:endParaRPr lang="de-DE" dirty="0"/>
              </a:p>
            </p:txBody>
          </p:sp>
        </p:grpSp>
        <p:grpSp>
          <p:nvGrpSpPr>
            <p:cNvPr id="43" name="Gruppieren 42"/>
            <p:cNvGrpSpPr/>
            <p:nvPr/>
          </p:nvGrpSpPr>
          <p:grpSpPr>
            <a:xfrm>
              <a:off x="2339872" y="4014594"/>
              <a:ext cx="1080000" cy="663086"/>
              <a:chOff x="1348970" y="4056090"/>
              <a:chExt cx="1208781" cy="1064262"/>
            </a:xfrm>
          </p:grpSpPr>
          <p:sp>
            <p:nvSpPr>
              <p:cNvPr id="44" name="Abgerundetes Rechteck 43"/>
              <p:cNvSpPr/>
              <p:nvPr/>
            </p:nvSpPr>
            <p:spPr>
              <a:xfrm>
                <a:off x="1348970" y="4056090"/>
                <a:ext cx="1208781" cy="1064262"/>
              </a:xfrm>
              <a:prstGeom prst="roundRect">
                <a:avLst>
                  <a:gd name="adj" fmla="val 678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03648" y="4075446"/>
                <a:ext cx="1090701" cy="103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Project</a:t>
                </a:r>
              </a:p>
              <a:p>
                <a:pPr algn="ctr"/>
                <a:r>
                  <a:rPr lang="en-US" b="1" dirty="0" smtClean="0"/>
                  <a:t>Rules</a:t>
                </a:r>
                <a:r>
                  <a:rPr lang="en-US" dirty="0" smtClean="0"/>
                  <a:t> </a:t>
                </a:r>
                <a:endParaRPr lang="de-DE" dirty="0"/>
              </a:p>
            </p:txBody>
          </p:sp>
        </p:grpSp>
      </p:grpSp>
      <p:sp>
        <p:nvSpPr>
          <p:cNvPr id="63" name="Textfeld 62"/>
          <p:cNvSpPr txBox="1"/>
          <p:nvPr/>
        </p:nvSpPr>
        <p:spPr>
          <a:xfrm>
            <a:off x="5820825" y="1052736"/>
            <a:ext cx="3239220" cy="55872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tIns="468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DKRZ Quality Assurance (QA)</a:t>
            </a:r>
            <a:endParaRPr lang="en-US" dirty="0" smtClean="0"/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Data Reference Syntax (DRS)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Controlled Vocabulary (CV)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Variable Requirements</a:t>
            </a:r>
            <a:br>
              <a:rPr lang="en-US" b="1" dirty="0" smtClean="0"/>
            </a:br>
            <a:r>
              <a:rPr lang="en-US" sz="1600" b="1" dirty="0" smtClean="0"/>
              <a:t>(</a:t>
            </a:r>
            <a:r>
              <a:rPr lang="en-US" sz="1600" dirty="0" smtClean="0"/>
              <a:t>CMIP Model Output </a:t>
            </a:r>
            <a:r>
              <a:rPr lang="en-US" sz="1600" dirty="0" err="1" smtClean="0"/>
              <a:t>Requir</a:t>
            </a:r>
            <a:r>
              <a:rPr lang="en-US" sz="1600" dirty="0" smtClean="0"/>
              <a:t>.)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Time Properties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Consistency</a:t>
            </a:r>
            <a:r>
              <a:rPr lang="en-US" dirty="0" smtClean="0"/>
              <a:t> </a:t>
            </a:r>
            <a:r>
              <a:rPr lang="en-US" sz="1600" dirty="0" smtClean="0"/>
              <a:t>between</a:t>
            </a:r>
            <a:br>
              <a:rPr lang="en-US" sz="1600" dirty="0" smtClean="0"/>
            </a:br>
            <a:r>
              <a:rPr lang="en-US" sz="1600" dirty="0" smtClean="0"/>
              <a:t> sub-temporal files</a:t>
            </a:r>
            <a:br>
              <a:rPr lang="en-US" sz="1600" dirty="0" smtClean="0"/>
            </a:br>
            <a:r>
              <a:rPr lang="en-US" sz="1600" dirty="0" smtClean="0"/>
              <a:t> (and the parent experiment)</a:t>
            </a:r>
          </a:p>
          <a:p>
            <a:pPr marL="72000" indent="-108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Data Checks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infinity and not-a-number </a:t>
            </a:r>
            <a:br>
              <a:rPr lang="en-US" sz="1600" dirty="0" smtClean="0"/>
            </a:br>
            <a:r>
              <a:rPr lang="en-US" sz="1600" dirty="0" smtClean="0"/>
              <a:t>outlier tests</a:t>
            </a:r>
            <a:br>
              <a:rPr lang="en-US" sz="1600" dirty="0" smtClean="0"/>
            </a:br>
            <a:r>
              <a:rPr lang="en-US" sz="1600" dirty="0" smtClean="0"/>
              <a:t>replicated record  detection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b="1" dirty="0" smtClean="0"/>
              <a:t>Note: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every check may be disabled</a:t>
            </a:r>
          </a:p>
        </p:txBody>
      </p:sp>
    </p:spTree>
    <p:extLst>
      <p:ext uri="{BB962C8B-B14F-4D97-AF65-F5344CB8AC3E}">
        <p14:creationId xmlns:p14="http://schemas.microsoft.com/office/powerpoint/2010/main" val="28568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Datenqualitätskontrolle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628800"/>
            <a:ext cx="8161905" cy="25714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105273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Ergebnis:</a:t>
            </a:r>
            <a:r>
              <a:rPr lang="de-DE" sz="2400" dirty="0" smtClean="0"/>
              <a:t> strukturierte „QA </a:t>
            </a:r>
            <a:r>
              <a:rPr lang="de-DE" sz="2400" dirty="0" err="1" smtClean="0"/>
              <a:t>reports</a:t>
            </a:r>
            <a:r>
              <a:rPr lang="de-DE" sz="2400" dirty="0" smtClean="0"/>
              <a:t>“, z.B.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4797152"/>
            <a:ext cx="801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Siehe auch: </a:t>
            </a: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qa-dkrz.readthedocs.io/en/latest/userguide/results.html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Datenqualitätskontrolle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Das QA-DKRZ Werkzeug</a:t>
            </a:r>
            <a:endParaRPr lang="de-D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de-DE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Sources</a:t>
            </a:r>
            <a:r>
              <a:rPr lang="de-DE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de-D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GitHub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u="sng" dirty="0">
                <a:solidFill>
                  <a:srgbClr val="0A3CB4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https://github.com/IS-ENES-Data/QA-DKRZ</a:t>
            </a:r>
            <a:endParaRPr lang="de-DE" u="sng" dirty="0">
              <a:solidFill>
                <a:srgbClr val="0A3C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Binaries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conda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install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-c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birdhouse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-c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conda-forge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qa-dkrz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Documentation</a:t>
            </a:r>
            <a:r>
              <a:rPr lang="de-DE" b="1" dirty="0">
                <a:latin typeface="Tahoma" pitchFamily="34" charset="0"/>
                <a:ea typeface="Tahoma" pitchFamily="34" charset="0"/>
                <a:cs typeface="Tahoma" pitchFamily="34" charset="0"/>
              </a:rPr>
              <a:t>: ReadTheDocs.org</a:t>
            </a: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de-DE" u="sng" dirty="0">
                <a:solidFill>
                  <a:srgbClr val="0A3CB4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http://qa-dkrz.readthedocs.io/en/latest</a:t>
            </a:r>
            <a:endParaRPr lang="de-DE" u="sng" dirty="0">
              <a:solidFill>
                <a:srgbClr val="0A3CB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CMIP6 QA „spot-</a:t>
            </a:r>
            <a:r>
              <a:rPr lang="de-DE" dirty="0" err="1" smtClean="0"/>
              <a:t>checking</a:t>
            </a:r>
            <a:r>
              <a:rPr lang="de-DE" dirty="0" smtClean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05273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Web basierte Möglichkeit um schnell einzelne </a:t>
            </a:r>
            <a:r>
              <a:rPr lang="de-DE" sz="2000" dirty="0" err="1" smtClean="0"/>
              <a:t>files</a:t>
            </a:r>
            <a:r>
              <a:rPr lang="de-DE" sz="2000" dirty="0" smtClean="0"/>
              <a:t> zu prüfen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Erste Test-Version realisiert basierend auf dem DKRZ Web Processing System „</a:t>
            </a:r>
            <a:r>
              <a:rPr lang="de-DE" sz="2000" dirty="0" err="1" smtClean="0"/>
              <a:t>birdhouse</a:t>
            </a:r>
            <a:r>
              <a:rPr lang="de-DE" sz="2000" dirty="0" smtClean="0"/>
              <a:t>“: </a:t>
            </a:r>
            <a:r>
              <a:rPr lang="de-DE" sz="2000" dirty="0" smtClean="0">
                <a:hlinkClick r:id="rId2"/>
              </a:rPr>
              <a:t>https://bovec.dkrz.de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Operationalisierung während des Projektverlaufs </a:t>
            </a:r>
            <a:endParaRPr lang="de-DE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564904"/>
            <a:ext cx="718736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665" y="2801663"/>
            <a:ext cx="65976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CMIP6 QA „spot-</a:t>
            </a:r>
            <a:r>
              <a:rPr lang="de-DE" dirty="0" err="1" smtClean="0"/>
              <a:t>checking</a:t>
            </a:r>
            <a:r>
              <a:rPr lang="de-DE" dirty="0" smtClean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29" y="2728514"/>
            <a:ext cx="5777471" cy="38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105273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Status:</a:t>
            </a:r>
          </a:p>
          <a:p>
            <a:r>
              <a:rPr lang="de-DE" dirty="0" smtClean="0"/>
              <a:t>+ Mehrere alternative Werkzeuge zur QA Überprüfung</a:t>
            </a:r>
          </a:p>
          <a:p>
            <a:r>
              <a:rPr lang="de-DE" dirty="0" smtClean="0"/>
              <a:t>- Generisches, nicht spezifisch angepasste graphische Interfaces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6830" y="19888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Anpassung und Operationalisierung basierend auf Nutzer </a:t>
            </a:r>
            <a:r>
              <a:rPr lang="de-DE" dirty="0" err="1" smtClean="0">
                <a:sym typeface="Wingdings" panose="05000000000000000000" pitchFamily="2" charset="2"/>
              </a:rPr>
              <a:t>feed</a:t>
            </a:r>
            <a:r>
              <a:rPr lang="de-DE" dirty="0" smtClean="0">
                <a:sym typeface="Wingdings" panose="05000000000000000000" pitchFamily="2" charset="2"/>
              </a:rPr>
              <a:t> back während des CMIP6-DICAD Projektverlaufs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2699792" y="4797152"/>
            <a:ext cx="864096" cy="1735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2699792" y="2728514"/>
            <a:ext cx="666737" cy="206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in </a:t>
            </a:r>
            <a:r>
              <a:rPr lang="de-DE" dirty="0" smtClean="0"/>
              <a:t>den CMIP6 </a:t>
            </a:r>
            <a:r>
              <a:rPr lang="de-DE" dirty="0"/>
              <a:t>Daten-Workflow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EE2753-C21E-46CB-9F8B-EB28DF58147F}" type="datetime1">
              <a:rPr lang="de-DE" smtClean="0"/>
              <a:pPr/>
              <a:t>18.07.2016</a:t>
            </a:fld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249098" y="3216632"/>
            <a:ext cx="0" cy="1728192"/>
          </a:xfrm>
          <a:prstGeom prst="line">
            <a:avLst/>
          </a:prstGeom>
          <a:ln w="28575">
            <a:solidFill>
              <a:srgbClr val="008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6"/>
          <p:cNvCxnSpPr>
            <a:stCxn id="33" idx="4"/>
            <a:endCxn id="52" idx="1"/>
          </p:cNvCxnSpPr>
          <p:nvPr/>
        </p:nvCxnSpPr>
        <p:spPr>
          <a:xfrm>
            <a:off x="2448898" y="4296752"/>
            <a:ext cx="1050139" cy="648065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3312994" y="2662002"/>
            <a:ext cx="1152128" cy="626638"/>
            <a:chOff x="3707904" y="1057300"/>
            <a:chExt cx="864096" cy="419125"/>
          </a:xfrm>
        </p:grpSpPr>
        <p:pic>
          <p:nvPicPr>
            <p:cNvPr id="9" name="Grafik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726" r="19872"/>
            <a:stretch/>
          </p:blipFill>
          <p:spPr bwMode="auto">
            <a:xfrm>
              <a:off x="3779912" y="1057300"/>
              <a:ext cx="619919" cy="419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1065782"/>
              <a:ext cx="864096" cy="16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ESMValTool</a:t>
              </a:r>
              <a:endPara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1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0774">
            <a:off x="5676559" y="2047774"/>
            <a:ext cx="1373267" cy="1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C:\Users\Stephanie Legutke\AppData\Local\Microsoft\Windows\Temporary Internet Files\Content.IE5\NDVO7M7T\Usb_to_ps_2_adapter_IMGP1414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247" flipH="1">
            <a:off x="5009535" y="2057227"/>
            <a:ext cx="1379387" cy="1054377"/>
          </a:xfrm>
          <a:prstGeom prst="rect">
            <a:avLst/>
          </a:prstGeom>
          <a:noFill/>
          <a:scene3d>
            <a:camera prst="orthographicFront">
              <a:rot lat="598846" lon="303460" rev="2651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5617250" y="228052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4033074" y="2064504"/>
            <a:ext cx="1224136" cy="1224136"/>
            <a:chOff x="4427984" y="1057300"/>
            <a:chExt cx="1224136" cy="1224136"/>
          </a:xfrm>
        </p:grpSpPr>
        <p:sp>
          <p:nvSpPr>
            <p:cNvPr id="16" name="Flussdiagramm: Magnetplattenspeicher 15"/>
            <p:cNvSpPr/>
            <p:nvPr/>
          </p:nvSpPr>
          <p:spPr>
            <a:xfrm>
              <a:off x="4427984" y="1057300"/>
              <a:ext cx="1224136" cy="1224136"/>
            </a:xfrm>
            <a:prstGeom prst="flowChartMagneticDisk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427984" y="1109563"/>
              <a:ext cx="122413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DKRZ ESGF</a:t>
              </a:r>
              <a:endParaRPr lang="de-DE" sz="1400" b="1" dirty="0"/>
            </a:p>
          </p:txBody>
        </p:sp>
      </p:grpSp>
      <p:sp>
        <p:nvSpPr>
          <p:cNvPr id="19" name="Flussdiagramm: Datenträger mit sequenziellem Zugriff 18"/>
          <p:cNvSpPr/>
          <p:nvPr/>
        </p:nvSpPr>
        <p:spPr>
          <a:xfrm>
            <a:off x="6553354" y="2064504"/>
            <a:ext cx="1224136" cy="1224136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winkelte Verbindung 20"/>
          <p:cNvCxnSpPr>
            <a:stCxn id="16" idx="3"/>
            <a:endCxn id="19" idx="2"/>
          </p:cNvCxnSpPr>
          <p:nvPr/>
        </p:nvCxnSpPr>
        <p:spPr>
          <a:xfrm rot="16200000" flipH="1">
            <a:off x="5905282" y="2028500"/>
            <a:ext cx="12700" cy="2520280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unten 24"/>
          <p:cNvSpPr/>
          <p:nvPr/>
        </p:nvSpPr>
        <p:spPr>
          <a:xfrm rot="10800000">
            <a:off x="5617250" y="2568560"/>
            <a:ext cx="792088" cy="432048"/>
          </a:xfrm>
          <a:prstGeom prst="downArrow">
            <a:avLst/>
          </a:prstGeom>
          <a:gradFill flip="none" rotWithShape="1">
            <a:gsLst>
              <a:gs pos="35000">
                <a:schemeClr val="accent4">
                  <a:lumMod val="60000"/>
                  <a:lumOff val="40000"/>
                </a:schemeClr>
              </a:gs>
              <a:gs pos="75000">
                <a:srgbClr val="CCFFCC">
                  <a:shade val="67500"/>
                  <a:satMod val="115000"/>
                  <a:lumMod val="96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304882" y="5016832"/>
            <a:ext cx="3456383" cy="720080"/>
            <a:chOff x="2771800" y="4009628"/>
            <a:chExt cx="3456383" cy="720080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5004047" y="4009628"/>
              <a:ext cx="1224136" cy="716613"/>
              <a:chOff x="7668342" y="4734865"/>
              <a:chExt cx="1748766" cy="1080121"/>
            </a:xfrm>
          </p:grpSpPr>
          <p:pic>
            <p:nvPicPr>
              <p:cNvPr id="30" name="Picture 4" descr="C:\Users\Stephanie Legutke\AppData\Local\Microsoft\Windows\Temporary Internet Files\Content.IE5\GVBNIT7F\macosx103-1-1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898" y="4734865"/>
                <a:ext cx="1424605" cy="1080121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Stephanie Legutke\AppData\Local\Microsoft\Windows\Temporary Internet Files\Content.IE5\NDVO7M7T\Logos-Browsers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74862">
                <a:off x="8519302" y="4846570"/>
                <a:ext cx="495602" cy="4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7668342" y="4843400"/>
                <a:ext cx="1748766" cy="835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00" b="1" dirty="0" smtClean="0"/>
                  <a:t>------  Q-A   -----</a:t>
                </a:r>
                <a:br>
                  <a:rPr lang="de-DE" sz="500" b="1" dirty="0" smtClean="0"/>
                </a:br>
                <a:r>
                  <a:rPr lang="de-DE" sz="500" b="1" dirty="0" err="1" smtClean="0"/>
                  <a:t>Checking</a:t>
                </a:r>
                <a:r>
                  <a:rPr lang="de-DE" sz="500" b="1" dirty="0" smtClean="0"/>
                  <a:t> </a:t>
                </a:r>
                <a:r>
                  <a:rPr lang="de-DE" sz="500" b="1" dirty="0" err="1" smtClean="0"/>
                  <a:t>Metadata</a:t>
                </a:r>
                <a:r>
                  <a:rPr lang="de-DE" sz="500" b="1" dirty="0" smtClean="0"/>
                  <a:t/>
                </a:r>
                <a:br>
                  <a:rPr lang="de-DE" sz="500" b="1" dirty="0" smtClean="0"/>
                </a:br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OK ...</a:t>
                </a:r>
              </a:p>
              <a:p>
                <a:r>
                  <a:rPr lang="de-DE" sz="500" b="1" dirty="0" smtClean="0"/>
                  <a:t>...</a:t>
                </a:r>
              </a:p>
              <a:p>
                <a:r>
                  <a:rPr lang="de-DE" sz="500" b="1" dirty="0" err="1" smtClean="0"/>
                  <a:t>Passed</a:t>
                </a:r>
                <a:r>
                  <a:rPr lang="de-DE" sz="500" b="1" dirty="0" smtClean="0"/>
                  <a:t>!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5004048" y="4009628"/>
              <a:ext cx="1008112" cy="720080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endCxn id="30" idx="1"/>
            </p:cNvCxnSpPr>
            <p:nvPr/>
          </p:nvCxnSpPr>
          <p:spPr>
            <a:xfrm flipV="1">
              <a:off x="2771800" y="4367935"/>
              <a:ext cx="2243135" cy="1733"/>
            </a:xfrm>
            <a:prstGeom prst="line">
              <a:avLst/>
            </a:prstGeom>
            <a:ln w="28575">
              <a:solidFill>
                <a:srgbClr val="0099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lussdiagramm: Magnetplattenspeicher 32"/>
          <p:cNvSpPr/>
          <p:nvPr/>
        </p:nvSpPr>
        <p:spPr>
          <a:xfrm>
            <a:off x="1368778" y="3936712"/>
            <a:ext cx="1080120" cy="72008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368778" y="415273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temporärer Speicher</a:t>
            </a:r>
            <a:endParaRPr lang="de-DE" sz="1200" b="1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3745042" y="1200409"/>
            <a:ext cx="1800202" cy="992884"/>
            <a:chOff x="4499991" y="483372"/>
            <a:chExt cx="1800202" cy="659469"/>
          </a:xfrm>
        </p:grpSpPr>
        <p:sp>
          <p:nvSpPr>
            <p:cNvPr id="36" name="Gestreifter Pfeil nach rechts 35"/>
            <p:cNvSpPr/>
            <p:nvPr/>
          </p:nvSpPr>
          <p:spPr>
            <a:xfrm rot="5400000">
              <a:off x="5142500" y="-100391"/>
              <a:ext cx="515183" cy="1800202"/>
            </a:xfrm>
            <a:prstGeom prst="stripedRightArrow">
              <a:avLst>
                <a:gd name="adj1" fmla="val 63137"/>
                <a:gd name="adj2" fmla="val 50000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4860031" y="483372"/>
              <a:ext cx="1177436" cy="65946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400" b="1" dirty="0">
                  <a:solidFill>
                    <a:srgbClr val="008000"/>
                  </a:solidFill>
                </a:rPr>
                <a:t>ESGF replication</a:t>
              </a: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4033074" y="292860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CMIP Standards</a:t>
            </a:r>
            <a:endParaRPr lang="de-DE" sz="11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880946" y="1779359"/>
            <a:ext cx="720080" cy="435577"/>
            <a:chOff x="7595465" y="616868"/>
            <a:chExt cx="720080" cy="435577"/>
          </a:xfrm>
        </p:grpSpPr>
        <p:pic>
          <p:nvPicPr>
            <p:cNvPr id="40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Nach oben gebogener Pfeil 42"/>
          <p:cNvSpPr/>
          <p:nvPr/>
        </p:nvSpPr>
        <p:spPr>
          <a:xfrm flipH="1">
            <a:off x="3024962" y="2208520"/>
            <a:ext cx="1440160" cy="504056"/>
          </a:xfrm>
          <a:prstGeom prst="bentUpArrow">
            <a:avLst>
              <a:gd name="adj1" fmla="val 41367"/>
              <a:gd name="adj2" fmla="val 50000"/>
              <a:gd name="adj3" fmla="val 4136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Karte 51"/>
          <p:cNvSpPr/>
          <p:nvPr/>
        </p:nvSpPr>
        <p:spPr>
          <a:xfrm>
            <a:off x="3499037" y="4800793"/>
            <a:ext cx="1299610" cy="288047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3" name="Textfeld 52"/>
          <p:cNvSpPr txBox="1"/>
          <p:nvPr/>
        </p:nvSpPr>
        <p:spPr>
          <a:xfrm>
            <a:off x="3541065" y="4800793"/>
            <a:ext cx="1344911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 smtClean="0">
                <a:solidFill>
                  <a:sysClr val="windowText" lastClr="000000"/>
                </a:solidFill>
              </a:rPr>
              <a:t>Qualitätskontrolle</a:t>
            </a:r>
          </a:p>
        </p:txBody>
      </p:sp>
      <p:sp>
        <p:nvSpPr>
          <p:cNvPr id="50" name="Flussdiagramm: Karte 49"/>
          <p:cNvSpPr/>
          <p:nvPr/>
        </p:nvSpPr>
        <p:spPr>
          <a:xfrm>
            <a:off x="3655413" y="4190525"/>
            <a:ext cx="1504489" cy="476685"/>
          </a:xfrm>
          <a:prstGeom prst="flowChartPunchedCard">
            <a:avLst/>
          </a:prstGeom>
          <a:solidFill>
            <a:srgbClr val="CCFFCC"/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51" name="Textfeld 50"/>
          <p:cNvSpPr txBox="1"/>
          <p:nvPr/>
        </p:nvSpPr>
        <p:spPr>
          <a:xfrm>
            <a:off x="3499037" y="4246993"/>
            <a:ext cx="155005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de-DE" sz="1000" b="1" dirty="0" smtClean="0"/>
              <a:t>PID-Registrierung</a:t>
            </a:r>
            <a:endParaRPr lang="de-DE" sz="1000" b="1" dirty="0"/>
          </a:p>
          <a:p>
            <a:pPr algn="r">
              <a:lnSpc>
                <a:spcPts val="800"/>
              </a:lnSpc>
            </a:pPr>
            <a:r>
              <a:rPr lang="de-DE" sz="1000" b="1" dirty="0"/>
              <a:t>Zitierung</a:t>
            </a:r>
          </a:p>
          <a:p>
            <a:pPr algn="r">
              <a:lnSpc>
                <a:spcPts val="800"/>
              </a:lnSpc>
            </a:pPr>
            <a:r>
              <a:rPr lang="de-DE" sz="1000" b="1" dirty="0" smtClean="0"/>
              <a:t>ESGF-Publikation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3751208" y="3648680"/>
            <a:ext cx="1555053" cy="492436"/>
            <a:chOff x="4314391" y="2434761"/>
            <a:chExt cx="1332148" cy="400110"/>
          </a:xfrm>
        </p:grpSpPr>
        <p:sp>
          <p:nvSpPr>
            <p:cNvPr id="48" name="Flussdiagramm: Karte 47"/>
            <p:cNvSpPr/>
            <p:nvPr/>
          </p:nvSpPr>
          <p:spPr>
            <a:xfrm>
              <a:off x="4344814" y="2434761"/>
              <a:ext cx="1229717" cy="360040"/>
            </a:xfrm>
            <a:prstGeom prst="flowChartPunchedCard">
              <a:avLst/>
            </a:prstGeom>
            <a:solidFill>
              <a:srgbClr val="CCFFCC"/>
            </a:solidFill>
            <a:ln w="952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14391" y="2434761"/>
              <a:ext cx="13321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8000"/>
                  </a:solidFill>
                </a:rPr>
                <a:t>     </a:t>
              </a:r>
              <a:r>
                <a:rPr lang="de-DE" sz="1000" b="1" dirty="0" smtClean="0"/>
                <a:t>Neue Versionen</a:t>
              </a:r>
            </a:p>
            <a:p>
              <a:pPr algn="r"/>
              <a:endParaRPr lang="de-DE" sz="10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4033074" y="24773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008000"/>
                </a:solidFill>
              </a:rPr>
              <a:t>DKRZ </a:t>
            </a:r>
            <a:r>
              <a:rPr lang="de-DE" sz="1400" b="1" dirty="0" smtClean="0">
                <a:solidFill>
                  <a:srgbClr val="008000"/>
                </a:solidFill>
              </a:rPr>
              <a:t>CMIP Datenpool</a:t>
            </a:r>
            <a:endParaRPr lang="de-DE" sz="1400" b="1" dirty="0">
              <a:solidFill>
                <a:srgbClr val="008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637030" y="3648680"/>
            <a:ext cx="13321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8000"/>
                </a:solidFill>
              </a:rPr>
              <a:t>     </a:t>
            </a:r>
            <a:endParaRPr lang="de-DE" sz="1000" b="1" dirty="0" smtClean="0"/>
          </a:p>
          <a:p>
            <a:pPr algn="r"/>
            <a:r>
              <a:rPr lang="de-DE" sz="1000" b="1" dirty="0" smtClean="0"/>
              <a:t>Errata/Annotation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54" y="5295760"/>
            <a:ext cx="422573" cy="369144"/>
          </a:xfrm>
          <a:prstGeom prst="rect">
            <a:avLst/>
          </a:prstGeom>
        </p:spPr>
      </p:pic>
      <p:sp>
        <p:nvSpPr>
          <p:cNvPr id="58" name="Freihandform 57"/>
          <p:cNvSpPr/>
          <p:nvPr/>
        </p:nvSpPr>
        <p:spPr>
          <a:xfrm>
            <a:off x="5473082" y="2886404"/>
            <a:ext cx="309600" cy="100800"/>
          </a:xfrm>
          <a:custGeom>
            <a:avLst/>
            <a:gdLst>
              <a:gd name="connsiteX0" fmla="*/ 0 w 309600"/>
              <a:gd name="connsiteY0" fmla="*/ 50400 h 100800"/>
              <a:gd name="connsiteX1" fmla="*/ 72000 w 309600"/>
              <a:gd name="connsiteY1" fmla="*/ 14400 h 100800"/>
              <a:gd name="connsiteX2" fmla="*/ 72000 w 309600"/>
              <a:gd name="connsiteY2" fmla="*/ 0 h 100800"/>
              <a:gd name="connsiteX3" fmla="*/ 309600 w 309600"/>
              <a:gd name="connsiteY3" fmla="*/ 100800 h 100800"/>
              <a:gd name="connsiteX4" fmla="*/ 144000 w 309600"/>
              <a:gd name="connsiteY4" fmla="*/ 100800 h 100800"/>
              <a:gd name="connsiteX5" fmla="*/ 144000 w 309600"/>
              <a:gd name="connsiteY5" fmla="*/ 79200 h 100800"/>
              <a:gd name="connsiteX6" fmla="*/ 86400 w 309600"/>
              <a:gd name="connsiteY6" fmla="*/ 79200 h 100800"/>
              <a:gd name="connsiteX7" fmla="*/ 0 w 309600"/>
              <a:gd name="connsiteY7" fmla="*/ 50400 h 1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600" h="100800">
                <a:moveTo>
                  <a:pt x="0" y="50400"/>
                </a:moveTo>
                <a:lnTo>
                  <a:pt x="72000" y="14400"/>
                </a:lnTo>
                <a:lnTo>
                  <a:pt x="72000" y="0"/>
                </a:lnTo>
                <a:lnTo>
                  <a:pt x="309600" y="100800"/>
                </a:lnTo>
                <a:lnTo>
                  <a:pt x="144000" y="100800"/>
                </a:lnTo>
                <a:lnTo>
                  <a:pt x="144000" y="79200"/>
                </a:lnTo>
                <a:lnTo>
                  <a:pt x="86400" y="79200"/>
                </a:lnTo>
                <a:lnTo>
                  <a:pt x="0" y="504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97" y="1353785"/>
            <a:ext cx="1775319" cy="12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uppieren 59"/>
          <p:cNvGrpSpPr/>
          <p:nvPr/>
        </p:nvGrpSpPr>
        <p:grpSpPr>
          <a:xfrm>
            <a:off x="5820341" y="2150670"/>
            <a:ext cx="720080" cy="435577"/>
            <a:chOff x="7595465" y="616868"/>
            <a:chExt cx="720080" cy="435577"/>
          </a:xfrm>
        </p:grpSpPr>
        <p:pic>
          <p:nvPicPr>
            <p:cNvPr id="61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7513" y="625252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5465" y="68951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Stephanie Legutke\AppData\Local\Microsoft\Windows\Temporary Internet Files\Content.IE5\4MBK5GWR\sas-face-1-colour[1]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1489" y="616868"/>
              <a:ext cx="288032" cy="362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feld 19"/>
          <p:cNvSpPr txBox="1"/>
          <p:nvPr/>
        </p:nvSpPr>
        <p:spPr>
          <a:xfrm>
            <a:off x="6553354" y="2191097"/>
            <a:ext cx="12961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400" b="1" dirty="0" smtClean="0"/>
              <a:t>Langzeit-</a:t>
            </a:r>
          </a:p>
          <a:p>
            <a:pPr algn="ctr">
              <a:lnSpc>
                <a:spcPts val="1200"/>
              </a:lnSpc>
            </a:pPr>
            <a:r>
              <a:rPr lang="de-DE" sz="1400" b="1" dirty="0" smtClean="0"/>
              <a:t>Archiv</a:t>
            </a:r>
            <a:br>
              <a:rPr lang="de-DE" sz="1400" b="1" dirty="0" smtClean="0"/>
            </a:br>
            <a:endParaRPr lang="de-DE" sz="1400" b="1" dirty="0" smtClean="0"/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WDCC</a:t>
            </a:r>
            <a:b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IPCC-DDC</a:t>
            </a: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200"/>
              </a:lnSpc>
            </a:pPr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</a:rPr>
              <a:t>Cera</a:t>
            </a:r>
            <a:endParaRPr lang="de-DE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32" y="4296752"/>
            <a:ext cx="1041771" cy="10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 Präsentation DKRZ 4zu3 2015012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Allgemeine Präsentation DKRZ 4zu3 20150121</Template>
  <TotalTime>0</TotalTime>
  <Words>1223</Words>
  <Application>Microsoft Office PowerPoint</Application>
  <PresentationFormat>Bildschirmpräsentation (4:3)</PresentationFormat>
  <Paragraphs>449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Allgemeine Präsentation DKRZ 4zu3 20150121</vt:lpstr>
      <vt:lpstr>CMIP6 Datenmanagement  </vt:lpstr>
      <vt:lpstr>Einordnung in den CMIP6 Daten-Workflow</vt:lpstr>
      <vt:lpstr>Datenqualitätskontrolle (QA)</vt:lpstr>
      <vt:lpstr>Datenqualitätskontrolle (QA)</vt:lpstr>
      <vt:lpstr>Datenqualitätskontrolle</vt:lpstr>
      <vt:lpstr>Datenqualitätskontrolle</vt:lpstr>
      <vt:lpstr>CMIP6 QA „spot-checking“ </vt:lpstr>
      <vt:lpstr>CMIP6 QA „spot-checking“ </vt:lpstr>
      <vt:lpstr>Einordnung in den CMIP6 Daten-Workflow</vt:lpstr>
      <vt:lpstr>ESGF Datenpublikation</vt:lpstr>
      <vt:lpstr>ESGF Datenpublikation und PID Registrierung</vt:lpstr>
      <vt:lpstr>Vorteile der PID Verwendung: </vt:lpstr>
      <vt:lpstr>CMIP6 PID landing page</vt:lpstr>
      <vt:lpstr>Einordnung in den CMIP6 Daten-Workflow</vt:lpstr>
      <vt:lpstr>ESGF Publikation neuer Versionen</vt:lpstr>
      <vt:lpstr>Einordnung in den CMIP6 Daten-Workflow</vt:lpstr>
      <vt:lpstr>Der DKRZ MIP Datenpool</vt:lpstr>
      <vt:lpstr>DKRZ MIP Datenpool </vt:lpstr>
      <vt:lpstr>Der DKRZ MIP Datenpool</vt:lpstr>
      <vt:lpstr>Formulare für den Daten-Ingest</vt:lpstr>
      <vt:lpstr>Formulare für den Daten-Ingest</vt:lpstr>
      <vt:lpstr>Formulare für den Daten-Ingest</vt:lpstr>
      <vt:lpstr>Formulare für den Daten-Ingest: Replikation</vt:lpstr>
      <vt:lpstr>Organisation des Dateneintrags in den CMIP Pool</vt:lpstr>
      <vt:lpstr>Einordnung in den CMIP6 Daten-Workflow</vt:lpstr>
      <vt:lpstr>Demo</vt:lpstr>
      <vt:lpstr>..</vt:lpstr>
    </vt:vector>
  </TitlesOfParts>
  <Company>DKRZ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Climate Computing Center (DKRZ)</dc:title>
  <dc:creator>Stephan Kindermann</dc:creator>
  <cp:lastModifiedBy>Stephan Kindermann</cp:lastModifiedBy>
  <cp:revision>221</cp:revision>
  <cp:lastPrinted>2016-06-30T10:11:55Z</cp:lastPrinted>
  <dcterms:created xsi:type="dcterms:W3CDTF">2015-02-16T13:27:30Z</dcterms:created>
  <dcterms:modified xsi:type="dcterms:W3CDTF">2016-07-18T14:26:01Z</dcterms:modified>
</cp:coreProperties>
</file>