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94" r:id="rId14"/>
    <p:sldId id="269" r:id="rId15"/>
    <p:sldId id="292" r:id="rId16"/>
    <p:sldId id="272" r:id="rId17"/>
    <p:sldId id="300" r:id="rId18"/>
    <p:sldId id="274" r:id="rId19"/>
    <p:sldId id="275" r:id="rId20"/>
    <p:sldId id="298" r:id="rId21"/>
    <p:sldId id="299" r:id="rId22"/>
    <p:sldId id="297" r:id="rId23"/>
    <p:sldId id="276" r:id="rId24"/>
    <p:sldId id="277" r:id="rId25"/>
    <p:sldId id="283" r:id="rId26"/>
    <p:sldId id="278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60"/>
  </p:normalViewPr>
  <p:slideViewPr>
    <p:cSldViewPr>
      <p:cViewPr varScale="1">
        <p:scale>
          <a:sx n="59" d="100"/>
          <a:sy n="59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99F1-3433-489E-B7D1-FCA807E6F10E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E1F7B-8DFA-40AE-BA42-966CD0EF13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8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12DF-BCF5-44D6-8F86-03C45687E0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90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12DF-BCF5-44D6-8F86-03C45687E00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83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FAR: NCAR comparable role to ETH Zurich in AR5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12DF-BCF5-44D6-8F86-03C45687E0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73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12DF-BCF5-44D6-8F86-03C45687E0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37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12DF-BCF5-44D6-8F86-03C45687E0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3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12DF-BCF5-44D6-8F86-03C45687E00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3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12DF-BCF5-44D6-8F86-03C45687E00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3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12DF-BCF5-44D6-8F86-03C45687E00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3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12DF-BCF5-44D6-8F86-03C45687E00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83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12DF-BCF5-44D6-8F86-03C45687E00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83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12DF-BCF5-44D6-8F86-03C45687E00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83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12DF-BCF5-44D6-8F86-03C45687E00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83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12DF-BCF5-44D6-8F86-03C45687E00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8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88424" y="6596390"/>
            <a:ext cx="758997" cy="261610"/>
          </a:xfrm>
          <a:prstGeom prst="rect">
            <a:avLst/>
          </a:prstGeom>
        </p:spPr>
        <p:txBody>
          <a:bodyPr vert="horz" lIns="180000" tIns="45720" rIns="18000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A4D798F-BC53-4B2C-AF0B-B02A7EE5497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84775"/>
          </a:xfrm>
          <a:prstGeom prst="rect">
            <a:avLst/>
          </a:prstGeom>
          <a:solidFill>
            <a:srgbClr val="F6F6F6"/>
          </a:solidFill>
        </p:spPr>
        <p:txBody>
          <a:bodyPr lIns="180000" rIns="180000"/>
          <a:lstStyle>
            <a:lvl1pPr algn="r">
              <a:defRPr sz="3200">
                <a:solidFill>
                  <a:srgbClr val="0051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Fußzeilenplatzhalter 5"/>
          <p:cNvSpPr txBox="1">
            <a:spLocks/>
          </p:cNvSpPr>
          <p:nvPr userDrawn="1"/>
        </p:nvSpPr>
        <p:spPr>
          <a:xfrm>
            <a:off x="2051720" y="6597352"/>
            <a:ext cx="5049561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rgbClr val="F6F6F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CMIP6 Data Citation Service and IPCC DDC, CMIP6/AR6 Kickoff</a:t>
            </a:r>
          </a:p>
        </p:txBody>
      </p:sp>
      <p:sp>
        <p:nvSpPr>
          <p:cNvPr id="8" name="Fußzeilenplatzhalter 5"/>
          <p:cNvSpPr txBox="1">
            <a:spLocks/>
          </p:cNvSpPr>
          <p:nvPr userDrawn="1"/>
        </p:nvSpPr>
        <p:spPr>
          <a:xfrm>
            <a:off x="179512" y="6597352"/>
            <a:ext cx="1594407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rgbClr val="F6F6F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 smtClean="0"/>
              <a:t>M. Stockhause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1831643" y="4256039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03176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5024"/>
            <a:ext cx="6400800" cy="1536576"/>
          </a:xfrm>
        </p:spPr>
        <p:txBody>
          <a:bodyPr/>
          <a:lstStyle>
            <a:lvl1pPr marL="0" indent="0" algn="ctr">
              <a:buNone/>
              <a:defRPr>
                <a:solidFill>
                  <a:srgbClr val="0051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CMIP6/AR6 Project Kickoff</a:t>
            </a:r>
          </a:p>
          <a:p>
            <a:r>
              <a:rPr lang="de-DE" dirty="0" smtClean="0"/>
              <a:t>19.07.2016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1915344"/>
            <a:ext cx="8537615" cy="144016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defRPr>
                <a:solidFill>
                  <a:srgbClr val="00519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88424" y="6596390"/>
            <a:ext cx="758997" cy="261610"/>
          </a:xfrm>
          <a:prstGeom prst="rect">
            <a:avLst/>
          </a:prstGeom>
        </p:spPr>
        <p:txBody>
          <a:bodyPr vert="horz" lIns="180000" tIns="45720" rIns="180000" bIns="45720" rtlCol="0" anchor="ctr"/>
          <a:lstStyle>
            <a:lvl1pPr algn="r">
              <a:defRPr sz="1100">
                <a:solidFill>
                  <a:srgbClr val="F6F6F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A4D798F-BC53-4B2C-AF0B-B02A7EE5497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Fußzeilenplatzhalter 5"/>
          <p:cNvSpPr txBox="1">
            <a:spLocks/>
          </p:cNvSpPr>
          <p:nvPr userDrawn="1"/>
        </p:nvSpPr>
        <p:spPr>
          <a:xfrm>
            <a:off x="179512" y="6597352"/>
            <a:ext cx="1594407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rgbClr val="F6F6F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 smtClean="0"/>
              <a:t>M. Stockhause</a:t>
            </a:r>
            <a:endParaRPr lang="en-US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Fußzeilenplatzhalter 5"/>
          <p:cNvSpPr txBox="1">
            <a:spLocks/>
          </p:cNvSpPr>
          <p:nvPr userDrawn="1"/>
        </p:nvSpPr>
        <p:spPr>
          <a:xfrm>
            <a:off x="2051720" y="6597352"/>
            <a:ext cx="5049561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rgbClr val="F6F6F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CMIP6 Data Citation Service and IPCC DDC, CMIP6/AR6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7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1831643" y="4256039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146456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00519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CMIP6/AR6 Project Kickoff, 19.07.2016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537615" cy="144016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defRPr>
                <a:solidFill>
                  <a:srgbClr val="00519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1906911" y="537321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5191"/>
                </a:solidFill>
                <a:ea typeface="CMU Sans Serif" pitchFamily="50" charset="0"/>
                <a:cs typeface="Vijaya" panose="020B0604020202020204" pitchFamily="34" charset="0"/>
              </a:rPr>
              <a:t>Martina Stockhause</a:t>
            </a:r>
          </a:p>
          <a:p>
            <a:pPr algn="ctr"/>
            <a:r>
              <a:rPr lang="de-DE" dirty="0">
                <a:solidFill>
                  <a:srgbClr val="005191"/>
                </a:solidFill>
                <a:ea typeface="CMU Sans Serif" pitchFamily="50" charset="0"/>
                <a:cs typeface="Vijaya" panose="020B0604020202020204" pitchFamily="34" charset="0"/>
              </a:rPr>
              <a:t>Deutsches Klimarechenzentrum (DKRZ)</a:t>
            </a:r>
            <a:endParaRPr lang="en-US" dirty="0">
              <a:solidFill>
                <a:srgbClr val="005191"/>
              </a:solidFill>
              <a:ea typeface="CMU Sans Serif" pitchFamily="50" charset="0"/>
              <a:cs typeface="Vijaya" panose="020B0604020202020204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251520" y="6145559"/>
            <a:ext cx="85689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>
                <a:solidFill>
                  <a:srgbClr val="005191"/>
                </a:solidFill>
                <a:ea typeface="CMU Sans Serif" pitchFamily="50" charset="0"/>
                <a:cs typeface="Vijaya" panose="020B0604020202020204" pitchFamily="34" charset="0"/>
              </a:rPr>
              <a:t>Contributors:  K. Berger, M. Kurtz, </a:t>
            </a:r>
            <a:r>
              <a:rPr lang="en-US" sz="1700" i="1" dirty="0" smtClean="0">
                <a:solidFill>
                  <a:srgbClr val="005191"/>
                </a:solidFill>
                <a:ea typeface="CMU Sans Serif" pitchFamily="50" charset="0"/>
                <a:cs typeface="Vijaya" panose="020B0604020202020204" pitchFamily="34" charset="0"/>
              </a:rPr>
              <a:t>and H</a:t>
            </a:r>
            <a:r>
              <a:rPr lang="en-US" sz="1700" i="1" dirty="0">
                <a:solidFill>
                  <a:srgbClr val="005191"/>
                </a:solidFill>
                <a:ea typeface="CMU Sans Serif" pitchFamily="50" charset="0"/>
                <a:cs typeface="Vijaya" panose="020B0604020202020204" pitchFamily="34" charset="0"/>
              </a:rPr>
              <a:t>.-H. </a:t>
            </a:r>
            <a:r>
              <a:rPr lang="en-US" sz="1700" i="1" dirty="0" smtClean="0">
                <a:solidFill>
                  <a:srgbClr val="005191"/>
                </a:solidFill>
                <a:ea typeface="CMU Sans Serif" pitchFamily="50" charset="0"/>
                <a:cs typeface="Vijaya" panose="020B0604020202020204" pitchFamily="34" charset="0"/>
              </a:rPr>
              <a:t>Winter</a:t>
            </a:r>
            <a:endParaRPr lang="en-US" sz="1700" i="1" dirty="0">
              <a:solidFill>
                <a:srgbClr val="005191"/>
              </a:solidFill>
              <a:ea typeface="CMU Sans Serif" pitchFamily="50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4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21" y="37412"/>
            <a:ext cx="958032" cy="2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"/>
          <a:stretch/>
        </p:blipFill>
        <p:spPr>
          <a:xfrm>
            <a:off x="36000" y="3600"/>
            <a:ext cx="421313" cy="324000"/>
          </a:xfrm>
          <a:prstGeom prst="rect">
            <a:avLst/>
          </a:prstGeom>
        </p:spPr>
      </p:pic>
      <p:sp>
        <p:nvSpPr>
          <p:cNvPr id="9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47220" y="6597352"/>
            <a:ext cx="5049561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6F6F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Data Citation Service for CMIP6, CMIP6/AR6 Kickoff</a:t>
            </a:r>
          </a:p>
        </p:txBody>
      </p:sp>
    </p:spTree>
    <p:extLst>
      <p:ext uri="{BB962C8B-B14F-4D97-AF65-F5344CB8AC3E}">
        <p14:creationId xmlns:p14="http://schemas.microsoft.com/office/powerpoint/2010/main" val="407710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19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191"/>
        </a:buClr>
        <a:buFont typeface="Calibri" pitchFamily="34" charset="0"/>
        <a:buChar char="‒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gf-data.dkrz.de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doi.org/10.1594/WDCC/CMIP5.MXEPc1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x.doi.org/10.1002/jame.20038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pcc.wdc-climate.de/" TargetMode="External"/><Relationship Id="rId2" Type="http://schemas.openxmlformats.org/officeDocument/2006/relationships/hyperlink" Target="http://ipcc-data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dx.doi.org/10.5281/zenodo.2910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pcc-data.org/" TargetMode="External"/><Relationship Id="rId2" Type="http://schemas.openxmlformats.org/officeDocument/2006/relationships/hyperlink" Target="http://cmip6cite.wdc-climate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://doi.org/10.5281/zenodo.35178" TargetMode="External"/><Relationship Id="rId4" Type="http://schemas.openxmlformats.org/officeDocument/2006/relationships/hyperlink" Target="http://ipcc.wdc-climate.de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era-www.dkrz.de/citeXA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537615" cy="1440160"/>
          </a:xfrm>
        </p:spPr>
        <p:txBody>
          <a:bodyPr/>
          <a:lstStyle/>
          <a:p>
            <a:r>
              <a:rPr lang="en-US" dirty="0" smtClean="0"/>
              <a:t>Data Citation Service for CMIP6</a:t>
            </a:r>
            <a:br>
              <a:rPr lang="en-US" dirty="0" smtClean="0"/>
            </a:br>
            <a:r>
              <a:rPr lang="en-US" dirty="0" smtClean="0"/>
              <a:t>and IPCC DDC Aspects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411760" y="3748970"/>
            <a:ext cx="4201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5191"/>
                </a:solidFill>
              </a:rPr>
              <a:t>CMIP6/AR6 Project Kickoff, 19.07.2016</a:t>
            </a:r>
            <a:endParaRPr lang="en-US" sz="2000" dirty="0">
              <a:solidFill>
                <a:srgbClr val="005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ige Legende 5"/>
          <p:cNvSpPr/>
          <p:nvPr/>
        </p:nvSpPr>
        <p:spPr>
          <a:xfrm>
            <a:off x="8351912" y="3155866"/>
            <a:ext cx="792088" cy="720080"/>
          </a:xfrm>
          <a:prstGeom prst="wedgeRectCallout">
            <a:avLst>
              <a:gd name="adj1" fmla="val -50491"/>
              <a:gd name="adj2" fmla="val -2338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504D">
                    <a:lumMod val="75000"/>
                  </a:srgbClr>
                </a:solidFill>
              </a:rPr>
              <a:t>Based on DRS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077"/>
          <a:stretch/>
        </p:blipFill>
        <p:spPr bwMode="auto">
          <a:xfrm>
            <a:off x="4294227" y="1367315"/>
            <a:ext cx="4152519" cy="335107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8866" y="3621047"/>
            <a:ext cx="3679767" cy="279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51520" y="1052736"/>
            <a:ext cx="3672408" cy="540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047220" y="6309320"/>
            <a:ext cx="5049561" cy="260648"/>
          </a:xfrm>
        </p:spPr>
        <p:txBody>
          <a:bodyPr/>
          <a:lstStyle/>
          <a:p>
            <a:r>
              <a:rPr lang="en-US" dirty="0"/>
              <a:t>ESGF Conference 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Citation: Data </a:t>
            </a:r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55" name="Zylinder 54"/>
          <p:cNvSpPr/>
          <p:nvPr/>
        </p:nvSpPr>
        <p:spPr>
          <a:xfrm>
            <a:off x="755576" y="5229200"/>
            <a:ext cx="2376264" cy="1080120"/>
          </a:xfrm>
          <a:prstGeom prst="can">
            <a:avLst>
              <a:gd name="adj" fmla="val 1565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Citation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Service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100" name="Picture 2" descr="C:\Users\Martina Stockhause\AppData\Local\Microsoft\Windows\Temporary Internet Files\Content.IE5\XW5OGTWT\MC90043394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57037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feld 100"/>
          <p:cNvSpPr txBox="1"/>
          <p:nvPr/>
        </p:nvSpPr>
        <p:spPr>
          <a:xfrm>
            <a:off x="1043608" y="2771636"/>
            <a:ext cx="17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Data User / Citer</a:t>
            </a:r>
          </a:p>
        </p:txBody>
      </p:sp>
      <p:sp>
        <p:nvSpPr>
          <p:cNvPr id="102" name="Abgerundetes Rechteck 101"/>
          <p:cNvSpPr/>
          <p:nvPr/>
        </p:nvSpPr>
        <p:spPr>
          <a:xfrm>
            <a:off x="899593" y="3299882"/>
            <a:ext cx="2088232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2226331" y="3370990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>
                <a:solidFill>
                  <a:srgbClr val="4F81BD">
                    <a:lumMod val="75000"/>
                  </a:srgbClr>
                </a:solidFill>
              </a:rPr>
              <a:t>CoG</a:t>
            </a:r>
            <a:endParaRPr lang="en-US" sz="2000" b="1" dirty="0">
              <a:solidFill>
                <a:srgbClr val="4F81BD">
                  <a:lumMod val="75000"/>
                </a:srgbClr>
              </a:solidFill>
            </a:endParaRPr>
          </a:p>
        </p:txBody>
      </p:sp>
      <p:cxnSp>
        <p:nvCxnSpPr>
          <p:cNvPr id="105" name="Gewinkelte Verbindung 104"/>
          <p:cNvCxnSpPr>
            <a:stCxn id="55" idx="1"/>
            <a:endCxn id="102" idx="2"/>
          </p:cNvCxnSpPr>
          <p:nvPr/>
        </p:nvCxnSpPr>
        <p:spPr>
          <a:xfrm rot="5400000" flipH="1" flipV="1">
            <a:off x="1267081" y="4552573"/>
            <a:ext cx="1353254" cy="1"/>
          </a:xfrm>
          <a:prstGeom prst="bentConnector3">
            <a:avLst>
              <a:gd name="adj1" fmla="val 50000"/>
            </a:avLst>
          </a:prstGeom>
          <a:ln w="57150" cap="flat">
            <a:solidFill>
              <a:schemeClr val="accent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feld 106"/>
          <p:cNvSpPr txBox="1"/>
          <p:nvPr/>
        </p:nvSpPr>
        <p:spPr>
          <a:xfrm>
            <a:off x="251520" y="4077072"/>
            <a:ext cx="1639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>
                <a:solidFill>
                  <a:srgbClr val="C0504D">
                    <a:lumMod val="75000"/>
                  </a:srgbClr>
                </a:solidFill>
              </a:rPr>
              <a:t>Access</a:t>
            </a:r>
            <a:br>
              <a:rPr lang="de-DE" b="1" dirty="0">
                <a:solidFill>
                  <a:srgbClr val="C0504D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C0504D">
                    <a:lumMod val="75000"/>
                  </a:srgbClr>
                </a:solidFill>
              </a:rPr>
              <a:t>“Data Citation”</a:t>
            </a:r>
            <a:br>
              <a:rPr lang="en-US" b="1" dirty="0">
                <a:solidFill>
                  <a:srgbClr val="C0504D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C0504D">
                    <a:lumMod val="75000"/>
                  </a:srgbClr>
                </a:solidFill>
              </a:rPr>
              <a:t>Link</a:t>
            </a:r>
          </a:p>
        </p:txBody>
      </p:sp>
      <p:sp>
        <p:nvSpPr>
          <p:cNvPr id="34" name="Bogen 33"/>
          <p:cNvSpPr/>
          <p:nvPr/>
        </p:nvSpPr>
        <p:spPr>
          <a:xfrm rot="480000">
            <a:off x="7812584" y="3320868"/>
            <a:ext cx="617602" cy="1006155"/>
          </a:xfrm>
          <a:prstGeom prst="arc">
            <a:avLst>
              <a:gd name="adj1" fmla="val 16200000"/>
              <a:gd name="adj2" fmla="val 5055127"/>
            </a:avLst>
          </a:prstGeom>
          <a:noFill/>
          <a:ln w="25400" cap="flat">
            <a:solidFill>
              <a:srgbClr val="C00000"/>
            </a:solidFill>
            <a:prstDash val="solid"/>
            <a:bevel/>
            <a:headEnd type="none" w="med" len="med"/>
            <a:tailEnd type="stealth" w="lg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latinLnBrk="1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23528" y="1052736"/>
            <a:ext cx="235224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Use Case 2: </a:t>
            </a:r>
            <a:br>
              <a:rPr lang="en-US" sz="2000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Preparing an Article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251520" y="1757037"/>
            <a:ext cx="367240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5321290" y="1268760"/>
            <a:ext cx="1898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4F81BD">
                    <a:lumMod val="75000"/>
                  </a:srgbClr>
                </a:solidFill>
              </a:rPr>
              <a:t>ESGF </a:t>
            </a:r>
            <a:r>
              <a:rPr lang="de-DE" sz="2000" b="1" dirty="0" err="1">
                <a:solidFill>
                  <a:srgbClr val="4F81BD">
                    <a:lumMod val="75000"/>
                  </a:srgbClr>
                </a:solidFill>
              </a:rPr>
              <a:t>CoG</a:t>
            </a:r>
            <a:r>
              <a:rPr lang="de-DE" sz="2000" b="1" dirty="0">
                <a:solidFill>
                  <a:srgbClr val="4F81BD">
                    <a:lumMod val="75000"/>
                  </a:srgbClr>
                </a:solidFill>
              </a:rPr>
              <a:t> Portal</a:t>
            </a:r>
            <a:endParaRPr lang="en-US" sz="20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576239" y="3573016"/>
            <a:ext cx="2475549" cy="40011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504D">
                    <a:lumMod val="75000"/>
                  </a:srgbClr>
                </a:solidFill>
              </a:rPr>
              <a:t>Citation Landing Page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4152719" y="980728"/>
            <a:ext cx="3740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F497D"/>
                </a:solidFill>
              </a:rPr>
              <a:t>Search for Citation Information in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19977" y="6361583"/>
            <a:ext cx="4312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The ESGF implementation is coordinated by ESGF-QCWT.</a:t>
            </a:r>
          </a:p>
        </p:txBody>
      </p:sp>
      <p:sp>
        <p:nvSpPr>
          <p:cNvPr id="24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223778" y="6073551"/>
            <a:ext cx="195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hlinkClick r:id="rId6"/>
              </a:rPr>
              <a:t>http</a:t>
            </a:r>
            <a:r>
              <a:rPr lang="en-US" sz="1400" dirty="0" smtClean="0">
                <a:solidFill>
                  <a:prstClr val="black"/>
                </a:solidFill>
                <a:hlinkClick r:id="rId6"/>
              </a:rPr>
              <a:t>://esgf-data.dkrz.de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31" y="3163847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6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819521"/>
            <a:ext cx="424434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bgerundetes Rechteck 7"/>
          <p:cNvSpPr/>
          <p:nvPr/>
        </p:nvSpPr>
        <p:spPr>
          <a:xfrm>
            <a:off x="4139952" y="1772817"/>
            <a:ext cx="4752528" cy="5732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1520" y="1052736"/>
            <a:ext cx="3672408" cy="540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047220" y="6309320"/>
            <a:ext cx="5049561" cy="260648"/>
          </a:xfrm>
        </p:spPr>
        <p:txBody>
          <a:bodyPr/>
          <a:lstStyle/>
          <a:p>
            <a:r>
              <a:rPr lang="en-US" dirty="0"/>
              <a:t>ESGF Conference 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Citation</a:t>
            </a:r>
            <a:r>
              <a:rPr lang="en-US" dirty="0" smtClean="0"/>
              <a:t>: Article Readers or Reviewers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7191624" y="2420888"/>
            <a:ext cx="92268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atinLnBrk="1" hangingPunct="0"/>
            <a:r>
              <a:rPr lang="en-US" sz="11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Resolve DOI</a:t>
            </a:r>
          </a:p>
        </p:txBody>
      </p:sp>
      <p:sp>
        <p:nvSpPr>
          <p:cNvPr id="34" name="Bogen 33"/>
          <p:cNvSpPr/>
          <p:nvPr/>
        </p:nvSpPr>
        <p:spPr>
          <a:xfrm rot="217827">
            <a:off x="6932295" y="2356781"/>
            <a:ext cx="265274" cy="495955"/>
          </a:xfrm>
          <a:prstGeom prst="arc">
            <a:avLst>
              <a:gd name="adj1" fmla="val 16200000"/>
              <a:gd name="adj2" fmla="val 5026992"/>
            </a:avLst>
          </a:prstGeom>
          <a:noFill/>
          <a:ln w="25400" cap="flat">
            <a:solidFill>
              <a:srgbClr val="C00000"/>
            </a:solidFill>
            <a:prstDash val="solid"/>
            <a:bevel/>
            <a:headEnd type="none" w="med" len="med"/>
            <a:tailEnd type="stealth" w="lg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latinLnBrk="1" hangingPunct="0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251520" y="1757037"/>
            <a:ext cx="367240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4241780" y="1052736"/>
            <a:ext cx="4434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BBB59">
                    <a:lumMod val="75000"/>
                  </a:srgbClr>
                </a:solidFill>
              </a:rPr>
              <a:t>Find Data Citation in reference list of an</a:t>
            </a:r>
            <a:br>
              <a:rPr lang="en-US" sz="2000" b="1" dirty="0">
                <a:solidFill>
                  <a:srgbClr val="9BBB59">
                    <a:lumMod val="75000"/>
                  </a:srgbClr>
                </a:solidFill>
              </a:rPr>
            </a:br>
            <a:r>
              <a:rPr lang="en-US" sz="2000" b="1" dirty="0">
                <a:solidFill>
                  <a:srgbClr val="9BBB59">
                    <a:lumMod val="75000"/>
                  </a:srgbClr>
                </a:solidFill>
              </a:rPr>
              <a:t>article, e.g.: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4427984" y="2402308"/>
            <a:ext cx="2475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504D">
                    <a:lumMod val="75000"/>
                  </a:srgbClr>
                </a:solidFill>
              </a:rPr>
              <a:t>Citation Landing Page</a:t>
            </a:r>
          </a:p>
        </p:txBody>
      </p:sp>
      <p:pic>
        <p:nvPicPr>
          <p:cNvPr id="25" name="Picture 2" descr="C:\Users\Martina Stockhause\AppData\Local\Microsoft\Windows\Temporary Internet Files\Content.IE5\XW5OGTWT\MC90043394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42" y="1728994"/>
            <a:ext cx="617030" cy="61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1697550" y="1844824"/>
            <a:ext cx="138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Data Reviewer /</a:t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>Article Reader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395536" y="2348881"/>
            <a:ext cx="2808312" cy="360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089093" y="2348880"/>
            <a:ext cx="153869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9BBB59">
                    <a:lumMod val="75000"/>
                  </a:srgbClr>
                </a:solidFill>
              </a:rPr>
              <a:t>Publisher Portal</a:t>
            </a:r>
            <a:endParaRPr lang="en-US" sz="1600" b="1" dirty="0">
              <a:solidFill>
                <a:srgbClr val="9BBB59">
                  <a:lumMod val="75000"/>
                </a:srgbClr>
              </a:solidFill>
            </a:endParaRPr>
          </a:p>
        </p:txBody>
      </p:sp>
      <p:cxnSp>
        <p:nvCxnSpPr>
          <p:cNvPr id="36" name="Gewinkelte Verbindung 114"/>
          <p:cNvCxnSpPr/>
          <p:nvPr/>
        </p:nvCxnSpPr>
        <p:spPr>
          <a:xfrm>
            <a:off x="2195736" y="2708920"/>
            <a:ext cx="0" cy="81538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2170949" y="2852936"/>
            <a:ext cx="1824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BBB59">
                    <a:lumMod val="75000"/>
                  </a:srgbClr>
                </a:solidFill>
              </a:rPr>
              <a:t>Access</a:t>
            </a:r>
            <a:r>
              <a:rPr lang="de-DE" sz="1400" b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9BBB59">
                    <a:lumMod val="75000"/>
                  </a:srgbClr>
                </a:solidFill>
              </a:rPr>
              <a:t>DOI</a:t>
            </a:r>
          </a:p>
          <a:p>
            <a:r>
              <a:rPr lang="en-US" sz="1400" b="1" dirty="0">
                <a:solidFill>
                  <a:srgbClr val="9BBB59">
                    <a:lumMod val="75000"/>
                  </a:srgbClr>
                </a:solidFill>
              </a:rPr>
              <a:t>+ version information </a:t>
            </a:r>
          </a:p>
        </p:txBody>
      </p:sp>
      <p:sp>
        <p:nvSpPr>
          <p:cNvPr id="38" name="Fensterinhalt vertikal verschieben 37"/>
          <p:cNvSpPr/>
          <p:nvPr/>
        </p:nvSpPr>
        <p:spPr>
          <a:xfrm>
            <a:off x="1871103" y="3524304"/>
            <a:ext cx="1044713" cy="624776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504D">
                    <a:lumMod val="75000"/>
                  </a:srgbClr>
                </a:solidFill>
              </a:rPr>
              <a:t>Landing</a:t>
            </a:r>
            <a:r>
              <a:rPr lang="de-DE" sz="1400" b="1" dirty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de-DE" sz="1400" b="1" dirty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1400" b="1" dirty="0">
                <a:solidFill>
                  <a:srgbClr val="C0504D">
                    <a:lumMod val="75000"/>
                  </a:srgbClr>
                </a:solidFill>
              </a:rPr>
              <a:t>Page </a:t>
            </a:r>
            <a:endParaRPr lang="en-US" sz="14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251520" y="1064930"/>
            <a:ext cx="372242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Use Case 3:</a:t>
            </a:r>
            <a:br>
              <a:rPr lang="en-US" sz="2000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Access Data underlying an Article</a:t>
            </a:r>
          </a:p>
        </p:txBody>
      </p:sp>
      <p:sp>
        <p:nvSpPr>
          <p:cNvPr id="43" name="Abgerundetes Rechteck 42"/>
          <p:cNvSpPr/>
          <p:nvPr/>
        </p:nvSpPr>
        <p:spPr>
          <a:xfrm>
            <a:off x="395536" y="5085184"/>
            <a:ext cx="2808312" cy="409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298338" y="5085184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>
                <a:solidFill>
                  <a:srgbClr val="4F81BD">
                    <a:lumMod val="75000"/>
                  </a:srgbClr>
                </a:solidFill>
              </a:rPr>
              <a:t>CoG</a:t>
            </a:r>
            <a:endParaRPr lang="en-US" sz="16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6" name="Zylinder 45"/>
          <p:cNvSpPr/>
          <p:nvPr/>
        </p:nvSpPr>
        <p:spPr>
          <a:xfrm>
            <a:off x="395536" y="3573016"/>
            <a:ext cx="1082282" cy="576064"/>
          </a:xfrm>
          <a:prstGeom prst="can">
            <a:avLst>
              <a:gd name="adj" fmla="val 1565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Citation</a:t>
            </a:r>
            <a:br>
              <a:rPr lang="en-US" sz="1600" b="1" dirty="0">
                <a:solidFill>
                  <a:prstClr val="white"/>
                </a:solidFill>
              </a:rPr>
            </a:br>
            <a:r>
              <a:rPr lang="en-US" sz="1600" b="1" dirty="0">
                <a:solidFill>
                  <a:prstClr val="white"/>
                </a:solidFill>
              </a:rPr>
              <a:t>Service</a:t>
            </a:r>
            <a:endParaRPr lang="en-US" sz="1200" b="1" dirty="0">
              <a:solidFill>
                <a:prstClr val="white"/>
              </a:solidFill>
            </a:endParaRPr>
          </a:p>
        </p:txBody>
      </p:sp>
      <p:cxnSp>
        <p:nvCxnSpPr>
          <p:cNvPr id="47" name="Gewinkelte Verbindung 114"/>
          <p:cNvCxnSpPr>
            <a:endCxn id="38" idx="1"/>
          </p:cNvCxnSpPr>
          <p:nvPr/>
        </p:nvCxnSpPr>
        <p:spPr>
          <a:xfrm flipV="1">
            <a:off x="1477818" y="3836692"/>
            <a:ext cx="47138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winkelte Verbindung 114"/>
          <p:cNvCxnSpPr/>
          <p:nvPr/>
        </p:nvCxnSpPr>
        <p:spPr>
          <a:xfrm>
            <a:off x="2195736" y="4199240"/>
            <a:ext cx="0" cy="88594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winkelte Verbindung 114"/>
          <p:cNvCxnSpPr/>
          <p:nvPr/>
        </p:nvCxnSpPr>
        <p:spPr>
          <a:xfrm>
            <a:off x="2195736" y="5517232"/>
            <a:ext cx="0" cy="81538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ogen 53"/>
          <p:cNvSpPr/>
          <p:nvPr/>
        </p:nvSpPr>
        <p:spPr>
          <a:xfrm rot="217827">
            <a:off x="6602276" y="5705140"/>
            <a:ext cx="265274" cy="452219"/>
          </a:xfrm>
          <a:prstGeom prst="arc">
            <a:avLst>
              <a:gd name="adj1" fmla="val 16200000"/>
              <a:gd name="adj2" fmla="val 5026992"/>
            </a:avLst>
          </a:prstGeom>
          <a:noFill/>
          <a:ln w="25400" cap="flat">
            <a:solidFill>
              <a:srgbClr val="C00000"/>
            </a:solidFill>
            <a:prstDash val="solid"/>
            <a:bevel/>
            <a:headEnd type="none" w="med" len="med"/>
            <a:tailEnd type="stealth" w="lg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latinLnBrk="1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624324" y="5981218"/>
            <a:ext cx="1898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ESGF </a:t>
            </a:r>
            <a:r>
              <a:rPr lang="en-US" sz="2000" b="1" dirty="0" err="1">
                <a:solidFill>
                  <a:srgbClr val="4F81BD">
                    <a:lumMod val="75000"/>
                  </a:srgbClr>
                </a:solidFill>
              </a:rPr>
              <a:t>CoG</a:t>
            </a:r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 Portal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572000" y="6269250"/>
            <a:ext cx="251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504D">
                    <a:lumMod val="75000"/>
                  </a:srgbClr>
                </a:solidFill>
              </a:rPr>
              <a:t>Version Dependency !</a:t>
            </a:r>
            <a:endParaRPr lang="en-US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141770" y="4221088"/>
            <a:ext cx="17849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504D">
                    <a:lumMod val="75000"/>
                  </a:srgbClr>
                </a:solidFill>
              </a:rPr>
              <a:t>Access</a:t>
            </a:r>
            <a:r>
              <a:rPr lang="de-DE" sz="1400" b="1" dirty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de-DE" sz="1400" b="1" dirty="0">
                <a:solidFill>
                  <a:srgbClr val="C0504D">
                    <a:lumMod val="75000"/>
                  </a:srgbClr>
                </a:solidFill>
              </a:rPr>
            </a:br>
            <a:r>
              <a:rPr lang="en-US" sz="1400" b="1" dirty="0">
                <a:solidFill>
                  <a:srgbClr val="C0504D">
                    <a:lumMod val="75000"/>
                  </a:srgbClr>
                </a:solidFill>
              </a:rPr>
              <a:t>“</a:t>
            </a:r>
            <a:r>
              <a:rPr lang="de-DE" sz="1400" b="1" dirty="0">
                <a:solidFill>
                  <a:srgbClr val="C0504D">
                    <a:lumMod val="75000"/>
                  </a:srgbClr>
                </a:solidFill>
              </a:rPr>
              <a:t>Data Access“ Link</a:t>
            </a:r>
          </a:p>
          <a:p>
            <a:r>
              <a:rPr lang="de-DE" sz="1400" b="1" dirty="0">
                <a:solidFill>
                  <a:srgbClr val="C0504D">
                    <a:lumMod val="75000"/>
                  </a:srgbClr>
                </a:solidFill>
              </a:rPr>
              <a:t>+ </a:t>
            </a:r>
            <a:r>
              <a:rPr lang="en-US" sz="1400" b="1" dirty="0">
                <a:solidFill>
                  <a:srgbClr val="C0504D">
                    <a:lumMod val="75000"/>
                  </a:srgbClr>
                </a:solidFill>
              </a:rPr>
              <a:t>version information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176331" y="5589240"/>
            <a:ext cx="15315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F81BD">
                    <a:lumMod val="75000"/>
                  </a:srgbClr>
                </a:solidFill>
              </a:rPr>
              <a:t>Filter with version</a:t>
            </a:r>
            <a:br>
              <a:rPr lang="en-US" sz="1400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en-US" sz="1400" b="1" dirty="0">
                <a:solidFill>
                  <a:srgbClr val="4F81BD">
                    <a:lumMod val="75000"/>
                  </a:srgbClr>
                </a:solidFill>
              </a:rPr>
              <a:t>information</a:t>
            </a:r>
            <a:br>
              <a:rPr lang="en-US" sz="1400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en-US" sz="1400" b="1" dirty="0">
                <a:solidFill>
                  <a:srgbClr val="4F81BD">
                    <a:lumMod val="75000"/>
                  </a:srgbClr>
                </a:solidFill>
              </a:rPr>
              <a:t>+ Access</a:t>
            </a:r>
            <a:r>
              <a:rPr lang="de-DE" sz="1400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</a:rPr>
              <a:t>Data </a:t>
            </a:r>
          </a:p>
        </p:txBody>
      </p:sp>
      <p:sp>
        <p:nvSpPr>
          <p:cNvPr id="6" name="Rechteck 5"/>
          <p:cNvSpPr/>
          <p:nvPr/>
        </p:nvSpPr>
        <p:spPr>
          <a:xfrm>
            <a:off x="4139952" y="1749818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dirty="0" err="1">
                <a:solidFill>
                  <a:prstClr val="black"/>
                </a:solidFill>
              </a:rPr>
              <a:t>Jungclaus</a:t>
            </a:r>
            <a:r>
              <a:rPr lang="de-DE" sz="1600" i="1" dirty="0">
                <a:solidFill>
                  <a:prstClr val="black"/>
                </a:solidFill>
              </a:rPr>
              <a:t> et al. (2012): The MPI….. </a:t>
            </a:r>
            <a:r>
              <a:rPr lang="de-DE" sz="1600" b="1" i="1" dirty="0">
                <a:solidFill>
                  <a:prstClr val="black"/>
                </a:solidFill>
              </a:rPr>
              <a:t>v20130807</a:t>
            </a:r>
            <a:r>
              <a:rPr lang="de-DE" sz="1600" i="1" dirty="0">
                <a:solidFill>
                  <a:prstClr val="black"/>
                </a:solidFill>
              </a:rPr>
              <a:t>. WDCC. </a:t>
            </a:r>
            <a:r>
              <a:rPr lang="de-DE" sz="1600" i="1" dirty="0">
                <a:solidFill>
                  <a:prstClr val="black"/>
                </a:solidFill>
                <a:hlinkClick r:id="rId5"/>
              </a:rPr>
              <a:t>doi:10.1594/WDCC/CMIP5.MXEPc1</a:t>
            </a:r>
            <a:r>
              <a:rPr lang="de-DE" sz="1600" i="1" dirty="0">
                <a:solidFill>
                  <a:prstClr val="black"/>
                </a:solidFill>
              </a:rPr>
              <a:t>.</a:t>
            </a:r>
            <a:endParaRPr lang="en-US" sz="1600" b="1" i="1" dirty="0">
              <a:solidFill>
                <a:prstClr val="black"/>
              </a:solidFill>
            </a:endParaRPr>
          </a:p>
        </p:txBody>
      </p:sp>
      <p:sp>
        <p:nvSpPr>
          <p:cNvPr id="51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69160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Citation: </a:t>
            </a:r>
            <a:r>
              <a:rPr lang="en-US" dirty="0" smtClean="0"/>
              <a:t>Machine Access (1</a:t>
            </a:r>
            <a:r>
              <a:rPr lang="en-US" dirty="0"/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3568" y="1485359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F81BD">
                    <a:lumMod val="75000"/>
                  </a:srgbClr>
                </a:solidFill>
              </a:rPr>
              <a:t>Citation information needs to be 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prstClr val="black"/>
                </a:solidFill>
              </a:rPr>
              <a:t>accessible within the CMIP6 project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a</a:t>
            </a:r>
            <a:r>
              <a:rPr lang="en-US" sz="3200" dirty="0" smtClean="0">
                <a:solidFill>
                  <a:prstClr val="black"/>
                </a:solidFill>
              </a:rPr>
              <a:t>ccessible outside of CMIP6 project: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distributed </a:t>
            </a:r>
            <a:r>
              <a:rPr lang="en-US" sz="3200" dirty="0">
                <a:solidFill>
                  <a:prstClr val="black"/>
                </a:solidFill>
              </a:rPr>
              <a:t>into external catalogs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registered in </a:t>
            </a:r>
            <a:r>
              <a:rPr lang="en-US" sz="3200" dirty="0" err="1" smtClean="0">
                <a:solidFill>
                  <a:prstClr val="black"/>
                </a:solidFill>
              </a:rPr>
              <a:t>DataCite</a:t>
            </a:r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for visibility </a:t>
            </a:r>
            <a:r>
              <a:rPr lang="en-US" sz="3200" dirty="0" smtClean="0">
                <a:solidFill>
                  <a:prstClr val="black"/>
                </a:solidFill>
              </a:rPr>
              <a:t>outside </a:t>
            </a:r>
            <a:r>
              <a:rPr lang="en-US" sz="3200" dirty="0">
                <a:solidFill>
                  <a:prstClr val="black"/>
                </a:solidFill>
              </a:rPr>
              <a:t>of the </a:t>
            </a:r>
            <a:r>
              <a:rPr lang="en-US" sz="3200" dirty="0" smtClean="0">
                <a:solidFill>
                  <a:prstClr val="black"/>
                </a:solidFill>
              </a:rPr>
              <a:t>CMIP6</a:t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3200" dirty="0" smtClean="0">
                <a:solidFill>
                  <a:prstClr val="black"/>
                </a:solidFill>
              </a:rPr>
              <a:t>project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and </a:t>
            </a:r>
            <a:r>
              <a:rPr lang="en-US" sz="3200" dirty="0">
                <a:solidFill>
                  <a:prstClr val="black"/>
                </a:solidFill>
              </a:rPr>
              <a:t>connecting data to articles, persons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and other parts of the scientific record.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388424" y="6596390"/>
            <a:ext cx="758997" cy="261610"/>
          </a:xfrm>
        </p:spPr>
        <p:txBody>
          <a:bodyPr/>
          <a:lstStyle/>
          <a:p>
            <a:fld id="{BA4D798F-BC53-4B2C-AF0B-B02A7EE5497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ensterinhalt vertikal verschieben 34"/>
          <p:cNvSpPr/>
          <p:nvPr/>
        </p:nvSpPr>
        <p:spPr>
          <a:xfrm>
            <a:off x="5190905" y="4514185"/>
            <a:ext cx="2184163" cy="1440000"/>
          </a:xfrm>
          <a:prstGeom prst="verticalScroll">
            <a:avLst/>
          </a:prstGeom>
          <a:solidFill>
            <a:srgbClr val="2D2D8A">
              <a:lumMod val="20000"/>
              <a:lumOff val="80000"/>
            </a:srgbClr>
          </a:solidFill>
          <a:ln w="9525" cap="flat">
            <a:solidFill>
              <a:srgbClr val="2D2D8A">
                <a:lumMod val="75000"/>
              </a:srgbClr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endParaRPr lang="en-US" sz="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Citation: Machine Access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0" name="Abgerundetes Rechteck 9"/>
          <p:cNvSpPr/>
          <p:nvPr/>
        </p:nvSpPr>
        <p:spPr>
          <a:xfrm>
            <a:off x="1979712" y="2855324"/>
            <a:ext cx="5242956" cy="870425"/>
          </a:xfrm>
          <a:prstGeom prst="roundRect">
            <a:avLst/>
          </a:prstGeom>
          <a:gradFill>
            <a:gsLst>
              <a:gs pos="0">
                <a:srgbClr val="FF0000"/>
              </a:gs>
              <a:gs pos="58000">
                <a:srgbClr val="FFDA65"/>
              </a:gs>
              <a:gs pos="100000">
                <a:srgbClr val="FFDA65"/>
              </a:gs>
            </a:gsLst>
            <a:lin ang="5400000" scaled="0"/>
          </a:gradFill>
          <a:ln w="3175" cap="flat">
            <a:solidFill>
              <a:srgbClr val="2D2D8A">
                <a:lumMod val="75000"/>
              </a:srgbClr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endParaRPr lang="en-US" sz="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067944" y="3106009"/>
            <a:ext cx="1102623" cy="530193"/>
            <a:chOff x="9935914" y="1443601"/>
            <a:chExt cx="576064" cy="5301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Zylinder 11"/>
            <p:cNvSpPr/>
            <p:nvPr/>
          </p:nvSpPr>
          <p:spPr>
            <a:xfrm>
              <a:off x="9935914" y="1443601"/>
              <a:ext cx="432048" cy="426747"/>
            </a:xfrm>
            <a:prstGeom prst="can">
              <a:avLst/>
            </a:pr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latinLnBrk="1" hangingPunct="0">
                <a:defRPr/>
              </a:pPr>
              <a:endParaRPr lang="en-US" sz="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Zylinder 12"/>
            <p:cNvSpPr/>
            <p:nvPr/>
          </p:nvSpPr>
          <p:spPr>
            <a:xfrm>
              <a:off x="10007922" y="1510308"/>
              <a:ext cx="432048" cy="426747"/>
            </a:xfrm>
            <a:prstGeom prst="can">
              <a:avLst/>
            </a:pr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latinLnBrk="1" hangingPunct="0">
                <a:defRPr/>
              </a:pPr>
              <a:endParaRPr lang="en-US" sz="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Zylinder 13"/>
            <p:cNvSpPr/>
            <p:nvPr/>
          </p:nvSpPr>
          <p:spPr>
            <a:xfrm>
              <a:off x="10079930" y="1582316"/>
              <a:ext cx="432048" cy="391478"/>
            </a:xfrm>
            <a:prstGeom prst="can">
              <a:avLst/>
            </a:pr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rot="0" spcFirstLastPara="1" vertOverflow="overflow" horzOverflow="overflow" vert="horz" wrap="square" lIns="45719" tIns="0" rIns="45719" bIns="0" numCol="1" spcCol="38100" rtlCol="0" anchor="t">
              <a:spAutoFit/>
            </a:bodyPr>
            <a:lstStyle/>
            <a:p>
              <a:pPr algn="ctr" latinLnBrk="1" hangingPunct="0">
                <a:defRPr/>
              </a:pPr>
              <a:r>
                <a:rPr lang="en-US" sz="800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Citation</a:t>
              </a:r>
              <a:br>
                <a:rPr lang="en-US" sz="800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800" b="1" kern="0" dirty="0">
                  <a:solidFill>
                    <a:srgbClr val="000000"/>
                  </a:solidFill>
                </a:rPr>
                <a:t>information</a:t>
              </a:r>
              <a:endParaRPr lang="en-US" sz="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923928" y="2837132"/>
            <a:ext cx="144526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Citation Service</a:t>
            </a:r>
          </a:p>
        </p:txBody>
      </p:sp>
      <p:sp>
        <p:nvSpPr>
          <p:cNvPr id="18" name="Fensterinhalt vertikal verschieben 17"/>
          <p:cNvSpPr/>
          <p:nvPr/>
        </p:nvSpPr>
        <p:spPr>
          <a:xfrm>
            <a:off x="5038505" y="4730369"/>
            <a:ext cx="2184163" cy="1440000"/>
          </a:xfrm>
          <a:prstGeom prst="verticalScroll">
            <a:avLst/>
          </a:prstGeom>
          <a:solidFill>
            <a:srgbClr val="2D2D8A">
              <a:lumMod val="20000"/>
              <a:lumOff val="80000"/>
            </a:srgbClr>
          </a:solidFill>
          <a:ln w="9525" cap="flat">
            <a:solidFill>
              <a:srgbClr val="2D2D8A">
                <a:lumMod val="75000"/>
              </a:srgbClr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endParaRPr lang="en-US" sz="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423738" y="4946393"/>
            <a:ext cx="102047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sz="1000" kern="0" dirty="0">
                <a:solidFill>
                  <a:srgbClr val="000000"/>
                </a:solidFill>
                <a:sym typeface="Arial"/>
              </a:rPr>
              <a:t>Creators</a:t>
            </a:r>
          </a:p>
          <a:p>
            <a:pPr latinLnBrk="1" hangingPunct="0">
              <a:defRPr/>
            </a:pPr>
            <a:r>
              <a:rPr lang="en-US" sz="1000" kern="0" dirty="0">
                <a:solidFill>
                  <a:srgbClr val="000000"/>
                </a:solidFill>
              </a:rPr>
              <a:t>Title</a:t>
            </a:r>
          </a:p>
          <a:p>
            <a:pPr latinLnBrk="1" hangingPunct="0">
              <a:defRPr/>
            </a:pPr>
            <a:r>
              <a:rPr lang="en-US" sz="1000" kern="0" dirty="0">
                <a:solidFill>
                  <a:srgbClr val="000000"/>
                </a:solidFill>
                <a:sym typeface="Arial"/>
              </a:rPr>
              <a:t>Publication Year</a:t>
            </a:r>
          </a:p>
          <a:p>
            <a:pPr latinLnBrk="1" hangingPunct="0">
              <a:defRPr/>
            </a:pPr>
            <a:r>
              <a:rPr lang="en-US" sz="1000" kern="0" dirty="0">
                <a:solidFill>
                  <a:srgbClr val="000000"/>
                </a:solidFill>
              </a:rPr>
              <a:t>Publisher</a:t>
            </a:r>
          </a:p>
          <a:p>
            <a:pPr latinLnBrk="1" hangingPunct="0">
              <a:defRPr/>
            </a:pPr>
            <a:r>
              <a:rPr lang="en-US" sz="1000" kern="0" dirty="0">
                <a:solidFill>
                  <a:srgbClr val="000000"/>
                </a:solidFill>
                <a:sym typeface="Arial"/>
              </a:rPr>
              <a:t>PID</a:t>
            </a:r>
          </a:p>
          <a:p>
            <a:pPr latinLnBrk="1" hangingPunct="0">
              <a:defRPr/>
            </a:pPr>
            <a:r>
              <a:rPr lang="en-US" sz="1000" kern="0" dirty="0">
                <a:solidFill>
                  <a:srgbClr val="000000"/>
                </a:solidFill>
              </a:rPr>
              <a:t>Contributors</a:t>
            </a:r>
          </a:p>
          <a:p>
            <a:pPr latinLnBrk="1" hangingPunct="0">
              <a:defRPr/>
            </a:pPr>
            <a:r>
              <a:rPr lang="en-US" sz="1000" kern="0" dirty="0">
                <a:solidFill>
                  <a:srgbClr val="000000"/>
                </a:solidFill>
                <a:sym typeface="Arial"/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2195736" y="1484784"/>
            <a:ext cx="1368152" cy="512773"/>
          </a:xfrm>
          <a:prstGeom prst="rect">
            <a:avLst/>
          </a:prstGeom>
          <a:solidFill>
            <a:srgbClr val="EAEAEA"/>
          </a:solidFill>
          <a:ln w="9525" cap="flat">
            <a:solidFill>
              <a:srgbClr val="2D2D8A">
                <a:lumMod val="75000"/>
              </a:srgbClr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endParaRPr lang="en-US" sz="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923928" y="1493501"/>
            <a:ext cx="1368152" cy="512773"/>
          </a:xfrm>
          <a:prstGeom prst="rect">
            <a:avLst/>
          </a:prstGeom>
          <a:solidFill>
            <a:srgbClr val="EAEAEA"/>
          </a:solidFill>
          <a:ln w="9525" cap="flat">
            <a:solidFill>
              <a:srgbClr val="2D2D8A">
                <a:lumMod val="75000"/>
              </a:srgbClr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endParaRPr lang="en-US" sz="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652120" y="1493501"/>
            <a:ext cx="1368152" cy="512773"/>
          </a:xfrm>
          <a:prstGeom prst="rect">
            <a:avLst/>
          </a:prstGeom>
          <a:solidFill>
            <a:srgbClr val="EAEAEA"/>
          </a:solidFill>
          <a:ln w="9525" cap="flat">
            <a:solidFill>
              <a:srgbClr val="2D2D8A">
                <a:lumMod val="75000"/>
              </a:srgbClr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endParaRPr lang="en-US" sz="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483768" y="1563135"/>
            <a:ext cx="74956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sz="1400" b="1" kern="0" dirty="0">
                <a:solidFill>
                  <a:srgbClr val="2D2D8A">
                    <a:lumMod val="7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Archive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024737" y="1556792"/>
            <a:ext cx="49147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sz="1400" b="1" kern="0" dirty="0">
                <a:solidFill>
                  <a:srgbClr val="2D2D8A">
                    <a:lumMod val="7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</a:p>
        </p:txBody>
      </p:sp>
      <p:cxnSp>
        <p:nvCxnSpPr>
          <p:cNvPr id="26" name="Gerade Verbindung mit Pfeil 25"/>
          <p:cNvCxnSpPr>
            <a:stCxn id="20" idx="2"/>
          </p:cNvCxnSpPr>
          <p:nvPr/>
        </p:nvCxnSpPr>
        <p:spPr>
          <a:xfrm>
            <a:off x="2879812" y="1997557"/>
            <a:ext cx="0" cy="839575"/>
          </a:xfrm>
          <a:prstGeom prst="straightConnector1">
            <a:avLst/>
          </a:prstGeom>
          <a:noFill/>
          <a:ln w="50800" cap="flat">
            <a:solidFill>
              <a:srgbClr val="2D2D8A">
                <a:lumMod val="75000"/>
              </a:srgbClr>
            </a:solidFill>
            <a:prstDash val="solid"/>
            <a:bevel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Gerade Verbindung mit Pfeil 26"/>
          <p:cNvCxnSpPr/>
          <p:nvPr/>
        </p:nvCxnSpPr>
        <p:spPr>
          <a:xfrm>
            <a:off x="4572000" y="1997557"/>
            <a:ext cx="0" cy="839575"/>
          </a:xfrm>
          <a:prstGeom prst="straightConnector1">
            <a:avLst/>
          </a:prstGeom>
          <a:noFill/>
          <a:ln w="50800" cap="flat">
            <a:solidFill>
              <a:srgbClr val="2D2D8A">
                <a:lumMod val="75000"/>
              </a:srgbClr>
            </a:solidFill>
            <a:prstDash val="solid"/>
            <a:bevel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Gerade Verbindung mit Pfeil 27"/>
          <p:cNvCxnSpPr/>
          <p:nvPr/>
        </p:nvCxnSpPr>
        <p:spPr>
          <a:xfrm>
            <a:off x="6300192" y="1997557"/>
            <a:ext cx="0" cy="839575"/>
          </a:xfrm>
          <a:prstGeom prst="straightConnector1">
            <a:avLst/>
          </a:prstGeom>
          <a:noFill/>
          <a:ln w="50800" cap="flat">
            <a:solidFill>
              <a:srgbClr val="2D2D8A">
                <a:lumMod val="75000"/>
              </a:srgbClr>
            </a:solidFill>
            <a:prstDash val="solid"/>
            <a:bevel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" name="Gerade Verbindung mit Pfeil 29"/>
          <p:cNvCxnSpPr/>
          <p:nvPr/>
        </p:nvCxnSpPr>
        <p:spPr>
          <a:xfrm>
            <a:off x="6156176" y="3750270"/>
            <a:ext cx="0" cy="839575"/>
          </a:xfrm>
          <a:prstGeom prst="straightConnector1">
            <a:avLst/>
          </a:prstGeom>
          <a:noFill/>
          <a:ln w="50800" cap="flat">
            <a:solidFill>
              <a:srgbClr val="C00000"/>
            </a:solidFill>
            <a:prstDash val="solid"/>
            <a:bevel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Textfeld 30"/>
          <p:cNvSpPr txBox="1"/>
          <p:nvPr/>
        </p:nvSpPr>
        <p:spPr>
          <a:xfrm>
            <a:off x="3227378" y="3866113"/>
            <a:ext cx="87139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sz="1400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DISPLAY</a:t>
            </a:r>
            <a:br>
              <a:rPr lang="en-US" sz="1400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option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382102" y="3866113"/>
            <a:ext cx="63735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latinLnBrk="1" hangingPunct="0">
              <a:defRPr/>
            </a:pPr>
            <a:r>
              <a:rPr lang="en-US" sz="1400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br>
              <a:rPr lang="en-US" sz="1400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option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483768" y="2193838"/>
            <a:ext cx="4271360" cy="307775"/>
          </a:xfrm>
          <a:prstGeom prst="rect">
            <a:avLst/>
          </a:prstGeom>
          <a:solidFill>
            <a:srgbClr val="FFFFFF">
              <a:alpha val="89804"/>
            </a:srgbClr>
          </a:solidFill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sz="1400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REQUEST for citation by controlled names (DRS)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4547691"/>
            <a:ext cx="2402494" cy="155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Gerade Verbindung mit Pfeil 28"/>
          <p:cNvCxnSpPr/>
          <p:nvPr/>
        </p:nvCxnSpPr>
        <p:spPr>
          <a:xfrm>
            <a:off x="3059832" y="3750270"/>
            <a:ext cx="0" cy="839575"/>
          </a:xfrm>
          <a:prstGeom prst="straightConnector1">
            <a:avLst/>
          </a:prstGeom>
          <a:noFill/>
          <a:ln w="50800" cap="flat">
            <a:solidFill>
              <a:srgbClr val="C00000"/>
            </a:solidFill>
            <a:prstDash val="solid"/>
            <a:bevel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Textfeld 6"/>
          <p:cNvSpPr txBox="1"/>
          <p:nvPr/>
        </p:nvSpPr>
        <p:spPr>
          <a:xfrm>
            <a:off x="6418186" y="4442177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XML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300192" y="4658201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JSON</a:t>
            </a:r>
          </a:p>
        </p:txBody>
      </p:sp>
      <p:sp>
        <p:nvSpPr>
          <p:cNvPr id="3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728834" y="1023133"/>
            <a:ext cx="401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1. Access individual citation entry by DRS</a:t>
            </a:r>
            <a:endParaRPr lang="en-US" dirty="0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48" y="1340768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Citation: Machine Access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388424" y="6596390"/>
            <a:ext cx="758997" cy="261610"/>
          </a:xfrm>
        </p:spPr>
        <p:txBody>
          <a:bodyPr/>
          <a:lstStyle/>
          <a:p>
            <a:fld id="{BA4D798F-BC53-4B2C-AF0B-B02A7EE54970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289558" y="1628800"/>
            <a:ext cx="8386898" cy="4536504"/>
            <a:chOff x="6584512" y="25878911"/>
            <a:chExt cx="16773797" cy="9073007"/>
          </a:xfrm>
        </p:grpSpPr>
        <p:sp>
          <p:nvSpPr>
            <p:cNvPr id="24" name="Textfeld 23"/>
            <p:cNvSpPr txBox="1"/>
            <p:nvPr/>
          </p:nvSpPr>
          <p:spPr>
            <a:xfrm>
              <a:off x="10432189" y="27758204"/>
              <a:ext cx="9248173" cy="190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Project or external catalogues</a:t>
              </a:r>
              <a:br>
                <a:rPr lang="en-US" sz="28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</a:br>
              <a:r>
                <a:rPr lang="en-US" sz="2800" b="1" dirty="0">
                  <a:solidFill>
                    <a:srgbClr val="9BBB59">
                      <a:lumMod val="50000"/>
                    </a:srgbClr>
                  </a:solidFill>
                </a:rPr>
                <a:t>Harvest Citation Information</a:t>
              </a:r>
            </a:p>
          </p:txBody>
        </p:sp>
        <p:sp>
          <p:nvSpPr>
            <p:cNvPr id="25" name="Zylinder 24"/>
            <p:cNvSpPr/>
            <p:nvPr/>
          </p:nvSpPr>
          <p:spPr>
            <a:xfrm>
              <a:off x="6584512" y="31558638"/>
              <a:ext cx="4383318" cy="2508032"/>
            </a:xfrm>
            <a:prstGeom prst="can">
              <a:avLst>
                <a:gd name="adj" fmla="val 15650"/>
              </a:avLst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800" b="1" kern="0" dirty="0">
                  <a:solidFill>
                    <a:prstClr val="white"/>
                  </a:solidFill>
                </a:rPr>
                <a:t>CMIP6 </a:t>
              </a:r>
              <a:br>
                <a:rPr lang="en-US" sz="2800" b="1" kern="0" dirty="0">
                  <a:solidFill>
                    <a:prstClr val="white"/>
                  </a:solidFill>
                </a:rPr>
              </a:br>
              <a:r>
                <a:rPr lang="en-US" sz="2800" b="1" kern="0" dirty="0">
                  <a:solidFill>
                    <a:prstClr val="white"/>
                  </a:solidFill>
                </a:rPr>
                <a:t>Citation Data</a:t>
              </a:r>
            </a:p>
          </p:txBody>
        </p:sp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7882" y="25878911"/>
              <a:ext cx="2773642" cy="1872210"/>
            </a:xfrm>
            <a:prstGeom prst="rect">
              <a:avLst/>
            </a:prstGeom>
          </p:spPr>
        </p:pic>
        <p:sp>
          <p:nvSpPr>
            <p:cNvPr id="27" name="Zylinder 26"/>
            <p:cNvSpPr/>
            <p:nvPr/>
          </p:nvSpPr>
          <p:spPr>
            <a:xfrm>
              <a:off x="19032727" y="31640700"/>
              <a:ext cx="4325582" cy="2508032"/>
            </a:xfrm>
            <a:prstGeom prst="can">
              <a:avLst>
                <a:gd name="adj" fmla="val 1565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b="1" kern="0" dirty="0">
                <a:solidFill>
                  <a:prstClr val="white"/>
                </a:solidFill>
              </a:endParaRPr>
            </a:p>
          </p:txBody>
        </p:sp>
        <p:pic>
          <p:nvPicPr>
            <p:cNvPr id="28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72887" y="32251940"/>
              <a:ext cx="1622898" cy="154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Gerade Verbindung mit Pfeil 2048"/>
            <p:cNvCxnSpPr>
              <a:stCxn id="35" idx="0"/>
              <a:endCxn id="24" idx="1"/>
            </p:cNvCxnSpPr>
            <p:nvPr/>
          </p:nvCxnSpPr>
          <p:spPr>
            <a:xfrm rot="5400000" flipH="1" flipV="1">
              <a:off x="8707742" y="28825305"/>
              <a:ext cx="1837436" cy="1611454"/>
            </a:xfrm>
            <a:prstGeom prst="bentConnector2">
              <a:avLst/>
            </a:prstGeom>
            <a:ln w="76200" cap="rnd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10967831" y="32812654"/>
              <a:ext cx="8064897" cy="0"/>
            </a:xfrm>
            <a:prstGeom prst="straightConnector1">
              <a:avLst/>
            </a:prstGeom>
            <a:ln w="76200" cap="rnd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pieren 30"/>
            <p:cNvGrpSpPr>
              <a:grpSpLocks noChangeAspect="1"/>
            </p:cNvGrpSpPr>
            <p:nvPr/>
          </p:nvGrpSpPr>
          <p:grpSpPr>
            <a:xfrm>
              <a:off x="12238290" y="29792642"/>
              <a:ext cx="5071347" cy="2645631"/>
              <a:chOff x="10017654" y="30434889"/>
              <a:chExt cx="8944176" cy="4666016"/>
            </a:xfrm>
          </p:grpSpPr>
          <p:sp>
            <p:nvSpPr>
              <p:cNvPr id="32" name="Fensterinhalt vertikal verschieben 31"/>
              <p:cNvSpPr/>
              <p:nvPr/>
            </p:nvSpPr>
            <p:spPr>
              <a:xfrm>
                <a:off x="10017654" y="30559386"/>
                <a:ext cx="8778924" cy="4541519"/>
              </a:xfrm>
              <a:prstGeom prst="verticalScroll">
                <a:avLst>
                  <a:gd name="adj" fmla="val 1585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2437" y="31464899"/>
                <a:ext cx="6686549" cy="3448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feld 33"/>
              <p:cNvSpPr txBox="1"/>
              <p:nvPr/>
            </p:nvSpPr>
            <p:spPr>
              <a:xfrm>
                <a:off x="11508060" y="30434889"/>
                <a:ext cx="7453770" cy="1302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C0504D">
                        <a:lumMod val="75000"/>
                      </a:srgbClr>
                    </a:solidFill>
                  </a:rPr>
                  <a:t>DataCite</a:t>
                </a:r>
                <a:r>
                  <a:rPr lang="en-US" b="1" dirty="0">
                    <a:solidFill>
                      <a:srgbClr val="C0504D">
                        <a:lumMod val="75000"/>
                      </a:srgbClr>
                    </a:solidFill>
                  </a:rPr>
                  <a:t> MD format</a:t>
                </a:r>
              </a:p>
            </p:txBody>
          </p:sp>
        </p:grpSp>
        <p:sp>
          <p:nvSpPr>
            <p:cNvPr id="35" name="Rechteck 34"/>
            <p:cNvSpPr/>
            <p:nvPr/>
          </p:nvSpPr>
          <p:spPr>
            <a:xfrm>
              <a:off x="7105686" y="30549749"/>
              <a:ext cx="3430096" cy="1264090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de-DE" sz="2800" b="1" kern="0" dirty="0">
                  <a:solidFill>
                    <a:srgbClr val="C0504D">
                      <a:lumMod val="75000"/>
                    </a:srgbClr>
                  </a:solidFill>
                </a:rPr>
                <a:t>OAI/PMH</a:t>
              </a:r>
              <a:endParaRPr lang="en-US" sz="4000" b="1" kern="0" dirty="0">
                <a:solidFill>
                  <a:srgbClr val="C0504D">
                    <a:lumMod val="75000"/>
                  </a:srgbClr>
                </a:solidFill>
              </a:endParaRPr>
            </a:p>
          </p:txBody>
        </p:sp>
        <p:cxnSp>
          <p:nvCxnSpPr>
            <p:cNvPr id="36" name="Gerade Verbindung mit Pfeil 2048"/>
            <p:cNvCxnSpPr>
              <a:stCxn id="37" idx="0"/>
              <a:endCxn id="24" idx="3"/>
            </p:cNvCxnSpPr>
            <p:nvPr/>
          </p:nvCxnSpPr>
          <p:spPr>
            <a:xfrm rot="16200000" flipV="1">
              <a:off x="19470345" y="28922331"/>
              <a:ext cx="1919498" cy="1499462"/>
            </a:xfrm>
            <a:prstGeom prst="bentConnector2">
              <a:avLst/>
            </a:prstGeom>
            <a:ln w="76200" cap="rnd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19464775" y="30631810"/>
              <a:ext cx="3430096" cy="1264090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de-DE" sz="2800" b="1" kern="0" dirty="0">
                  <a:solidFill>
                    <a:srgbClr val="C0504D">
                      <a:lumMod val="75000"/>
                    </a:srgbClr>
                  </a:solidFill>
                </a:rPr>
                <a:t>OAI/PMH</a:t>
              </a:r>
              <a:endParaRPr lang="en-US" sz="4000" b="1" kern="0" dirty="0">
                <a:solidFill>
                  <a:srgbClr val="C0504D">
                    <a:lumMod val="75000"/>
                  </a:srgbClr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1500667" y="33043704"/>
              <a:ext cx="6438431" cy="190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504D">
                      <a:lumMod val="75000"/>
                    </a:srgbClr>
                  </a:solidFill>
                </a:rPr>
                <a:t>Register DOI and</a:t>
              </a:r>
            </a:p>
            <a:p>
              <a:pPr algn="ctr"/>
              <a:r>
                <a:rPr lang="en-US" sz="2800" b="1" dirty="0">
                  <a:solidFill>
                    <a:srgbClr val="C0504D">
                      <a:lumMod val="75000"/>
                    </a:srgbClr>
                  </a:solidFill>
                </a:rPr>
                <a:t>Citation Information</a:t>
              </a:r>
            </a:p>
          </p:txBody>
        </p:sp>
      </p:grpSp>
      <p:sp>
        <p:nvSpPr>
          <p:cNvPr id="20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751535" y="1043444"/>
            <a:ext cx="373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2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. Access all available citation entries</a:t>
            </a:r>
            <a:endParaRPr lang="en-US" dirty="0"/>
          </a:p>
        </p:txBody>
      </p:sp>
      <p:sp>
        <p:nvSpPr>
          <p:cNvPr id="23" name="Wolke 22"/>
          <p:cNvSpPr/>
          <p:nvPr/>
        </p:nvSpPr>
        <p:spPr>
          <a:xfrm>
            <a:off x="5296220" y="1412776"/>
            <a:ext cx="2520280" cy="108012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508104" y="1547500"/>
            <a:ext cx="79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ORCID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660400" y="2051556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ISNI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5364088" y="1772816"/>
            <a:ext cx="97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FundRef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319642" y="1547500"/>
            <a:ext cx="14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CrossRef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DOI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084168" y="1979548"/>
            <a:ext cx="14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DataCite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DOI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7539073" y="6303787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5"/>
              </a:rPr>
              <a:t>d</a:t>
            </a:r>
            <a:r>
              <a:rPr lang="en-US" sz="1100" dirty="0" smtClean="0">
                <a:hlinkClick r:id="rId5"/>
              </a:rPr>
              <a:t>oi:10.1002/jame.20038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252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367233" y="1340768"/>
            <a:ext cx="4852839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5220072" y="1340768"/>
            <a:ext cx="0" cy="396044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338930" y="1340768"/>
            <a:ext cx="0" cy="396044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338930" y="5301208"/>
            <a:ext cx="0" cy="64807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IPCC DDC: Workflow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Pfeil nach rechts 1"/>
          <p:cNvSpPr/>
          <p:nvPr/>
        </p:nvSpPr>
        <p:spPr>
          <a:xfrm>
            <a:off x="353080" y="5445224"/>
            <a:ext cx="8539399" cy="432048"/>
          </a:xfrm>
          <a:prstGeom prst="rightArrow">
            <a:avLst>
              <a:gd name="adj1" fmla="val 50000"/>
              <a:gd name="adj2" fmla="val 102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854600" y="593998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Time</a:t>
            </a:r>
          </a:p>
        </p:txBody>
      </p:sp>
      <p:sp>
        <p:nvSpPr>
          <p:cNvPr id="9" name="Rechteck 8"/>
          <p:cNvSpPr/>
          <p:nvPr/>
        </p:nvSpPr>
        <p:spPr>
          <a:xfrm>
            <a:off x="367233" y="4149080"/>
            <a:ext cx="1512168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Answer CMIP6 Call for Mod. Centers</a:t>
            </a:r>
          </a:p>
        </p:txBody>
      </p:sp>
      <p:sp>
        <p:nvSpPr>
          <p:cNvPr id="10" name="Rechteck 9"/>
          <p:cNvSpPr/>
          <p:nvPr/>
        </p:nvSpPr>
        <p:spPr>
          <a:xfrm>
            <a:off x="1951408" y="4149080"/>
            <a:ext cx="2066379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Model Runs and CMOR</a:t>
            </a:r>
          </a:p>
        </p:txBody>
      </p:sp>
      <p:sp>
        <p:nvSpPr>
          <p:cNvPr id="11" name="Rechteck 10"/>
          <p:cNvSpPr/>
          <p:nvPr/>
        </p:nvSpPr>
        <p:spPr>
          <a:xfrm>
            <a:off x="2915816" y="2564904"/>
            <a:ext cx="2203945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ESGF and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CMIP data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pool (CDP)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67233" y="1484784"/>
            <a:ext cx="1900511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Provide Citation Information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79512" y="5877272"/>
            <a:ext cx="1699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CMIP6 Call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to Mod. Centers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5220072" y="5301208"/>
            <a:ext cx="0" cy="64807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076056" y="5877272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IPCC WGI AR6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Submission Deadline</a:t>
            </a:r>
          </a:p>
        </p:txBody>
      </p:sp>
      <p:sp>
        <p:nvSpPr>
          <p:cNvPr id="21" name="Rechteck 20"/>
          <p:cNvSpPr/>
          <p:nvPr/>
        </p:nvSpPr>
        <p:spPr>
          <a:xfrm>
            <a:off x="7020272" y="2564904"/>
            <a:ext cx="1512168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IPCC DDC Reference Data Archive</a:t>
            </a:r>
          </a:p>
        </p:txBody>
      </p:sp>
      <p:sp>
        <p:nvSpPr>
          <p:cNvPr id="22" name="Rechteck 21"/>
          <p:cNvSpPr/>
          <p:nvPr/>
        </p:nvSpPr>
        <p:spPr>
          <a:xfrm>
            <a:off x="7020272" y="1484784"/>
            <a:ext cx="1512168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DataCite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DOI Registration</a:t>
            </a:r>
          </a:p>
        </p:txBody>
      </p:sp>
      <p:sp>
        <p:nvSpPr>
          <p:cNvPr id="24" name="Rechteck 23"/>
          <p:cNvSpPr/>
          <p:nvPr/>
        </p:nvSpPr>
        <p:spPr>
          <a:xfrm>
            <a:off x="305841" y="4942909"/>
            <a:ext cx="4842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CMIP6 – dynamic data</a:t>
            </a:r>
          </a:p>
        </p:txBody>
      </p:sp>
      <p:sp>
        <p:nvSpPr>
          <p:cNvPr id="25" name="Rechteck 24"/>
          <p:cNvSpPr/>
          <p:nvPr/>
        </p:nvSpPr>
        <p:spPr>
          <a:xfrm>
            <a:off x="5196214" y="4942800"/>
            <a:ext cx="3840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AR6 – stable data</a:t>
            </a:r>
          </a:p>
        </p:txBody>
      </p:sp>
      <p:sp>
        <p:nvSpPr>
          <p:cNvPr id="23" name="Rechteck 22"/>
          <p:cNvSpPr/>
          <p:nvPr/>
        </p:nvSpPr>
        <p:spPr>
          <a:xfrm>
            <a:off x="5364088" y="2564904"/>
            <a:ext cx="1512168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Long-Term Data Archival</a:t>
            </a:r>
          </a:p>
        </p:txBody>
      </p:sp>
      <p:sp>
        <p:nvSpPr>
          <p:cNvPr id="26" name="Rechteck 25"/>
          <p:cNvSpPr/>
          <p:nvPr/>
        </p:nvSpPr>
        <p:spPr>
          <a:xfrm>
            <a:off x="5364088" y="1484784"/>
            <a:ext cx="1512168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Citation Information fixed</a:t>
            </a:r>
          </a:p>
        </p:txBody>
      </p:sp>
      <p:sp>
        <p:nvSpPr>
          <p:cNvPr id="27" name="Rechteck 26"/>
          <p:cNvSpPr/>
          <p:nvPr/>
        </p:nvSpPr>
        <p:spPr>
          <a:xfrm>
            <a:off x="4283968" y="4149080"/>
            <a:ext cx="2066379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Additional and Corrected Dataset  Versions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5119760" y="3573016"/>
            <a:ext cx="2404568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ESGF and CDP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275856" y="1484784"/>
            <a:ext cx="1843904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Update Citation Information</a:t>
            </a:r>
          </a:p>
        </p:txBody>
      </p:sp>
      <p:sp>
        <p:nvSpPr>
          <p:cNvPr id="30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en-US" dirty="0" smtClean="0"/>
              <a:t>IPCC </a:t>
            </a:r>
            <a:r>
              <a:rPr lang="en-US" dirty="0"/>
              <a:t>DDC: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38898" y="3814589"/>
            <a:ext cx="77382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DDC is overseen by IPCC TGICA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(Task Group on Data and Scenario Support for Impact and Climate Analysis)</a:t>
            </a:r>
            <a:endParaRPr lang="en-US" sz="2400" dirty="0">
              <a:solidFill>
                <a:prstClr val="black"/>
              </a:solidFill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DDC is jointly managed by the BADC (British Atmospheric Data Centre), the WDC Climate at DKRZ, and the CIESIN (Center for Int. Earth Science Information Network)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388424" y="6596390"/>
            <a:ext cx="758997" cy="261610"/>
          </a:xfrm>
        </p:spPr>
        <p:txBody>
          <a:bodyPr/>
          <a:lstStyle/>
          <a:p>
            <a:fld id="{BA4D798F-BC53-4B2C-AF0B-B02A7EE5497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755576" y="1700808"/>
            <a:ext cx="7677679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“The </a:t>
            </a:r>
            <a:r>
              <a:rPr lang="en-US" i="1" dirty="0">
                <a:solidFill>
                  <a:prstClr val="black"/>
                </a:solidFill>
              </a:rPr>
              <a:t>DDC is designed primarily for climate change researchers, but materials contained on the site may also be of interest to educators, governmental and non-governmental </a:t>
            </a:r>
            <a:r>
              <a:rPr lang="en-US" i="1" dirty="0" err="1">
                <a:solidFill>
                  <a:prstClr val="black"/>
                </a:solidFill>
              </a:rPr>
              <a:t>organisations</a:t>
            </a:r>
            <a:r>
              <a:rPr lang="en-US" i="1" dirty="0">
                <a:solidFill>
                  <a:prstClr val="black"/>
                </a:solidFill>
              </a:rPr>
              <a:t>, and the general public</a:t>
            </a:r>
            <a:r>
              <a:rPr lang="en-US" i="1" dirty="0" smtClean="0">
                <a:solidFill>
                  <a:prstClr val="black"/>
                </a:solidFill>
              </a:rPr>
              <a:t>.” </a:t>
            </a:r>
            <a:br>
              <a:rPr lang="en-US" i="1" dirty="0" smtClean="0">
                <a:solidFill>
                  <a:prstClr val="black"/>
                </a:solidFill>
              </a:rPr>
            </a:br>
            <a:r>
              <a:rPr lang="en-US" sz="1600" i="1" dirty="0" smtClean="0">
                <a:solidFill>
                  <a:prstClr val="black"/>
                </a:solidFill>
              </a:rPr>
              <a:t>(source: http://ipcc-data.org)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5576" y="1196752"/>
            <a:ext cx="6259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</a:rPr>
              <a:t>IPCC DDC 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(IPCC Data Distribution Centre):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5576" y="3384023"/>
            <a:ext cx="360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</a:rPr>
              <a:t>IPCC DDC 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Organization: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80728"/>
            <a:ext cx="1352650" cy="434781"/>
          </a:xfrm>
          <a:prstGeom prst="rect">
            <a:avLst/>
          </a:prstGeom>
        </p:spPr>
      </p:pic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IPCC </a:t>
            </a:r>
            <a:r>
              <a:rPr lang="en-US" dirty="0" smtClean="0"/>
              <a:t>DDC at </a:t>
            </a:r>
            <a:r>
              <a:rPr lang="de-DE" dirty="0" smtClean="0"/>
              <a:t>WDCC / DKRZ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1124744"/>
            <a:ext cx="5210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World Data Center for Climate</a:t>
            </a: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Long-Term Archive for Climate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Data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388424" y="6596390"/>
            <a:ext cx="758997" cy="261610"/>
          </a:xfrm>
        </p:spPr>
        <p:txBody>
          <a:bodyPr/>
          <a:lstStyle/>
          <a:p>
            <a:fld id="{BA4D798F-BC53-4B2C-AF0B-B02A7EE5497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68934" y="3564305"/>
            <a:ext cx="5861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IPCC-DDC at WDCC / DKRZ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Reference Archive for Climate Model Output Data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6513999" y="1147436"/>
            <a:ext cx="2282976" cy="720000"/>
            <a:chOff x="6513999" y="1147436"/>
            <a:chExt cx="2282976" cy="7200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999" y="1147436"/>
              <a:ext cx="1298361" cy="72000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1147436"/>
              <a:ext cx="984615" cy="720000"/>
            </a:xfrm>
            <a:prstGeom prst="rect">
              <a:avLst/>
            </a:prstGeom>
          </p:spPr>
        </p:pic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22" y="2348880"/>
            <a:ext cx="2029853" cy="72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77" y="3645024"/>
            <a:ext cx="1679998" cy="54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95536" y="2001614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1992: Long-term archive for climate data</a:t>
            </a:r>
            <a:endParaRPr lang="en-US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2003: </a:t>
            </a:r>
            <a:r>
              <a:rPr lang="en-US" sz="2000" dirty="0"/>
              <a:t>regular member </a:t>
            </a:r>
            <a:r>
              <a:rPr lang="en-US" sz="2000" dirty="0" smtClean="0"/>
              <a:t>of the ICSU World Data System, </a:t>
            </a:r>
            <a:br>
              <a:rPr lang="en-US" sz="2000" dirty="0" smtClean="0"/>
            </a:br>
            <a:r>
              <a:rPr lang="en-US" sz="2000" dirty="0" smtClean="0"/>
              <a:t>2011 renewed ICSU WDS membership/certification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2010: WDCC moved to </a:t>
            </a:r>
            <a:r>
              <a:rPr lang="en-US" sz="2000" dirty="0" err="1" smtClean="0"/>
              <a:t>Deutsches</a:t>
            </a:r>
            <a:r>
              <a:rPr lang="en-US" sz="2000" dirty="0" smtClean="0"/>
              <a:t> </a:t>
            </a:r>
            <a:r>
              <a:rPr lang="en-US" sz="2000" dirty="0" err="1" smtClean="0"/>
              <a:t>Klimarechenzentrum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4437112"/>
            <a:ext cx="55909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1995: LTA for IPCC climate model data since SAR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2008: parts of FAR added to DDC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2013/14: LTA of IPCC AR5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4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IPCC DDC</a:t>
            </a:r>
            <a:r>
              <a:rPr lang="en-US" dirty="0" smtClean="0"/>
              <a:t>: AR5 Reference Archive (1)</a:t>
            </a:r>
            <a:endParaRPr lang="en-US" dirty="0"/>
          </a:p>
        </p:txBody>
      </p:sp>
      <p:pic>
        <p:nvPicPr>
          <p:cNvPr id="2050" name="Grafik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5759450" cy="27035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99592" y="915825"/>
            <a:ext cx="7200800" cy="7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4F81BD"/>
                </a:solidFill>
                <a:ea typeface="Times New Roman" pitchFamily="18" charset="0"/>
                <a:cs typeface="Times New Roman" pitchFamily="18" charset="0"/>
              </a:rPr>
              <a:t>The DDC Reference Archive </a:t>
            </a:r>
            <a:r>
              <a:rPr lang="en-US" altLang="en-US" sz="2000" dirty="0">
                <a:solidFill>
                  <a:srgbClr val="943634"/>
                </a:solidFill>
                <a:ea typeface="Times New Roman" pitchFamily="18" charset="0"/>
                <a:cs typeface="Times New Roman" pitchFamily="18" charset="0"/>
              </a:rPr>
              <a:t>/ The IPCC WG1 Archive</a:t>
            </a:r>
            <a:endParaRPr lang="en-US" altLang="en-US" sz="2000" dirty="0">
              <a:solidFill>
                <a:srgbClr val="4F81BD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34664"/>
              </p:ext>
            </p:extLst>
          </p:nvPr>
        </p:nvGraphicFramePr>
        <p:xfrm>
          <a:off x="971600" y="1484784"/>
          <a:ext cx="7200800" cy="1999989"/>
        </p:xfrm>
        <a:graphic>
          <a:graphicData uri="http://schemas.openxmlformats.org/drawingml/2006/table">
            <a:tbl>
              <a:tblPr firstRow="1" firstCol="1" bandRow="1"/>
              <a:tblGrid>
                <a:gridCol w="1224277"/>
                <a:gridCol w="1728051"/>
                <a:gridCol w="4248472"/>
              </a:tblGrid>
              <a:tr h="226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Experiments: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101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solidFill>
                            <a:srgbClr val="943634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different experiments / scenarios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Variables: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605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400" dirty="0">
                          <a:solidFill>
                            <a:srgbClr val="943634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different variables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(628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requested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variables)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Size: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1.6 </a:t>
                      </a:r>
                      <a:r>
                        <a:rPr lang="en-US" sz="1400" dirty="0" err="1" smtClean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PByte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en-US" sz="1400" dirty="0" smtClean="0">
                          <a:solidFill>
                            <a:srgbClr val="94363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en-US" sz="1400" dirty="0" err="1" smtClean="0">
                          <a:solidFill>
                            <a:srgbClr val="94363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TByte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(all AR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data: 1.7 </a:t>
                      </a:r>
                      <a:r>
                        <a:rPr lang="en-US" sz="14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PByte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Models: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400">
                          <a:solidFill>
                            <a:srgbClr val="943634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participating models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Institutes: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400">
                          <a:solidFill>
                            <a:srgbClr val="943634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participating institutes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Simulations: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1145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400">
                          <a:solidFill>
                            <a:srgbClr val="943634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provided simulations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Variables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818795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400" dirty="0">
                          <a:solidFill>
                            <a:srgbClr val="943634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93247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provided variables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80728"/>
            <a:ext cx="1352650" cy="434781"/>
          </a:xfrm>
          <a:prstGeom prst="rect">
            <a:avLst/>
          </a:prstGeom>
        </p:spPr>
      </p:pic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IPCC DDC: AR5 Reference Archive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8"/>
          <a:stretch/>
        </p:blipFill>
        <p:spPr bwMode="auto">
          <a:xfrm>
            <a:off x="539552" y="980728"/>
            <a:ext cx="6999592" cy="5554242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80728"/>
            <a:ext cx="1352650" cy="434781"/>
          </a:xfrm>
          <a:prstGeom prst="rect">
            <a:avLst/>
          </a:prstGeom>
        </p:spPr>
      </p:pic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8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367233" y="1340768"/>
            <a:ext cx="4852839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5220072" y="1340768"/>
            <a:ext cx="0" cy="396044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338930" y="5301208"/>
            <a:ext cx="0" cy="64807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Citation: Workflow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Pfeil nach rechts 1"/>
          <p:cNvSpPr/>
          <p:nvPr/>
        </p:nvSpPr>
        <p:spPr>
          <a:xfrm>
            <a:off x="353080" y="5445224"/>
            <a:ext cx="8539399" cy="432048"/>
          </a:xfrm>
          <a:prstGeom prst="rightArrow">
            <a:avLst>
              <a:gd name="adj1" fmla="val 50000"/>
              <a:gd name="adj2" fmla="val 102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854600" y="593998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Time</a:t>
            </a:r>
          </a:p>
        </p:txBody>
      </p:sp>
      <p:sp>
        <p:nvSpPr>
          <p:cNvPr id="9" name="Rechteck 8"/>
          <p:cNvSpPr/>
          <p:nvPr/>
        </p:nvSpPr>
        <p:spPr>
          <a:xfrm>
            <a:off x="367233" y="4149080"/>
            <a:ext cx="1512168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Answer CMIP6 Call for Mod. Centers</a:t>
            </a:r>
          </a:p>
        </p:txBody>
      </p:sp>
      <p:sp>
        <p:nvSpPr>
          <p:cNvPr id="10" name="Rechteck 9"/>
          <p:cNvSpPr/>
          <p:nvPr/>
        </p:nvSpPr>
        <p:spPr>
          <a:xfrm>
            <a:off x="1951408" y="4149080"/>
            <a:ext cx="2066379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Model Runs and CMOR</a:t>
            </a:r>
          </a:p>
        </p:txBody>
      </p:sp>
      <p:sp>
        <p:nvSpPr>
          <p:cNvPr id="11" name="Rechteck 10"/>
          <p:cNvSpPr/>
          <p:nvPr/>
        </p:nvSpPr>
        <p:spPr>
          <a:xfrm>
            <a:off x="2915816" y="2564904"/>
            <a:ext cx="2203945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ESGF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CMIP data pool (CDP)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67233" y="1484784"/>
            <a:ext cx="1900511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Provide Citation Information</a:t>
            </a:r>
          </a:p>
        </p:txBody>
      </p:sp>
      <p:sp>
        <p:nvSpPr>
          <p:cNvPr id="13" name="Rechteck 12"/>
          <p:cNvSpPr/>
          <p:nvPr/>
        </p:nvSpPr>
        <p:spPr>
          <a:xfrm>
            <a:off x="3275856" y="1484784"/>
            <a:ext cx="1843904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Update Citation Information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79512" y="5877272"/>
            <a:ext cx="1699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CMIP6 Call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to Mod. Centers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5220072" y="5301208"/>
            <a:ext cx="0" cy="64807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076056" y="5877272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IPCC WGI AR6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Submission Deadline</a:t>
            </a:r>
          </a:p>
        </p:txBody>
      </p:sp>
      <p:sp>
        <p:nvSpPr>
          <p:cNvPr id="21" name="Rechteck 20"/>
          <p:cNvSpPr/>
          <p:nvPr/>
        </p:nvSpPr>
        <p:spPr>
          <a:xfrm>
            <a:off x="7020272" y="2564904"/>
            <a:ext cx="1512168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IPCC DDC Reference Data Archive</a:t>
            </a:r>
          </a:p>
        </p:txBody>
      </p:sp>
      <p:sp>
        <p:nvSpPr>
          <p:cNvPr id="22" name="Rechteck 21"/>
          <p:cNvSpPr/>
          <p:nvPr/>
        </p:nvSpPr>
        <p:spPr>
          <a:xfrm>
            <a:off x="7020272" y="1484784"/>
            <a:ext cx="1512168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DataCite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DOI Registration</a:t>
            </a:r>
          </a:p>
        </p:txBody>
      </p:sp>
      <p:sp>
        <p:nvSpPr>
          <p:cNvPr id="24" name="Rechteck 23"/>
          <p:cNvSpPr/>
          <p:nvPr/>
        </p:nvSpPr>
        <p:spPr>
          <a:xfrm>
            <a:off x="305841" y="4942909"/>
            <a:ext cx="4842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CMIP6 – dynamic data</a:t>
            </a:r>
          </a:p>
        </p:txBody>
      </p:sp>
      <p:sp>
        <p:nvSpPr>
          <p:cNvPr id="25" name="Rechteck 24"/>
          <p:cNvSpPr/>
          <p:nvPr/>
        </p:nvSpPr>
        <p:spPr>
          <a:xfrm>
            <a:off x="5196214" y="4942800"/>
            <a:ext cx="3840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AR6 – stable data</a:t>
            </a:r>
          </a:p>
        </p:txBody>
      </p:sp>
      <p:sp>
        <p:nvSpPr>
          <p:cNvPr id="23" name="Rechteck 22"/>
          <p:cNvSpPr/>
          <p:nvPr/>
        </p:nvSpPr>
        <p:spPr>
          <a:xfrm>
            <a:off x="5364088" y="2564904"/>
            <a:ext cx="1512168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Long-Term Data Archival</a:t>
            </a:r>
          </a:p>
        </p:txBody>
      </p:sp>
      <p:sp>
        <p:nvSpPr>
          <p:cNvPr id="26" name="Rechteck 25"/>
          <p:cNvSpPr/>
          <p:nvPr/>
        </p:nvSpPr>
        <p:spPr>
          <a:xfrm>
            <a:off x="5364088" y="1484784"/>
            <a:ext cx="1512168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Citation Information fixed</a:t>
            </a:r>
          </a:p>
        </p:txBody>
      </p:sp>
      <p:sp>
        <p:nvSpPr>
          <p:cNvPr id="27" name="Rechteck 26"/>
          <p:cNvSpPr/>
          <p:nvPr/>
        </p:nvSpPr>
        <p:spPr>
          <a:xfrm>
            <a:off x="4283968" y="4149080"/>
            <a:ext cx="2066379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Additional and Corrected Dataset  Versions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5119760" y="3573016"/>
            <a:ext cx="2404568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ESGF and CDP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38930" y="1340768"/>
            <a:ext cx="0" cy="396044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IPCC-DDC: </a:t>
            </a:r>
            <a:r>
              <a:rPr lang="en-US" dirty="0"/>
              <a:t>Usage </a:t>
            </a:r>
            <a:r>
              <a:rPr lang="en-US" dirty="0" smtClean="0"/>
              <a:t>(1)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r="13585" b="2739"/>
          <a:stretch/>
        </p:blipFill>
        <p:spPr>
          <a:xfrm>
            <a:off x="323525" y="1412776"/>
            <a:ext cx="8471097" cy="512644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4783215" y="2689177"/>
            <a:ext cx="747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 </a:t>
            </a:r>
            <a:r>
              <a:rPr lang="en-US" sz="1400" b="1" dirty="0" err="1" smtClean="0"/>
              <a:t>PByte</a:t>
            </a:r>
            <a:endParaRPr lang="en-US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788024" y="4149082"/>
            <a:ext cx="739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 </a:t>
            </a:r>
            <a:r>
              <a:rPr lang="en-US" sz="1400" b="1" dirty="0" err="1"/>
              <a:t>T</a:t>
            </a:r>
            <a:r>
              <a:rPr lang="en-US" sz="1400" b="1" dirty="0" err="1" smtClean="0"/>
              <a:t>Byte</a:t>
            </a:r>
            <a:endParaRPr lang="en-US" sz="1400" b="1" dirty="0"/>
          </a:p>
        </p:txBody>
      </p:sp>
      <p:sp>
        <p:nvSpPr>
          <p:cNvPr id="10" name="Rechteck 9"/>
          <p:cNvSpPr/>
          <p:nvPr/>
        </p:nvSpPr>
        <p:spPr>
          <a:xfrm>
            <a:off x="241662" y="1000835"/>
            <a:ext cx="58614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Reference Archive for Climate Model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Output Data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900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IPCC-DDC: </a:t>
            </a:r>
            <a:r>
              <a:rPr lang="en-US" dirty="0"/>
              <a:t>Usage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179512" y="1582921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702 Active DDC Users in 2015: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42% located in developing </a:t>
            </a:r>
            <a:r>
              <a:rPr lang="en-US" dirty="0"/>
              <a:t>and economy-in-transition countries </a:t>
            </a:r>
            <a:r>
              <a:rPr lang="en-US" dirty="0" smtClean="0"/>
              <a:t>(Africa, Asia, South America)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15 users requested regional data on storage media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r="4711" b="8335"/>
          <a:stretch/>
        </p:blipFill>
        <p:spPr>
          <a:xfrm>
            <a:off x="218466" y="3932976"/>
            <a:ext cx="4281526" cy="252036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4572000" y="3959185"/>
            <a:ext cx="4499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Download Counts per Continent in 2015: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     &gt; 2 </a:t>
            </a:r>
            <a:r>
              <a:rPr lang="en-US" dirty="0" err="1" smtClean="0"/>
              <a:t>mio</a:t>
            </a:r>
            <a:r>
              <a:rPr lang="en-US" dirty="0" smtClean="0"/>
              <a:t>. file downloads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average download </a:t>
            </a:r>
            <a:r>
              <a:rPr lang="en-US" dirty="0" smtClean="0"/>
              <a:t>count per user </a:t>
            </a:r>
            <a:r>
              <a:rPr lang="en-US" dirty="0"/>
              <a:t>= 2 </a:t>
            </a:r>
            <a:r>
              <a:rPr lang="en-US" dirty="0" smtClean="0"/>
              <a:t>800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Asian and African users were the most active with average download numbers</a:t>
            </a:r>
            <a:br>
              <a:rPr lang="en-US" dirty="0" smtClean="0"/>
            </a:br>
            <a:r>
              <a:rPr lang="en-US" dirty="0" smtClean="0"/>
              <a:t>per user of 5 000 and 4 600.</a:t>
            </a:r>
          </a:p>
        </p:txBody>
      </p:sp>
      <p:sp>
        <p:nvSpPr>
          <p:cNvPr id="8" name="Rechteck 7"/>
          <p:cNvSpPr/>
          <p:nvPr/>
        </p:nvSpPr>
        <p:spPr>
          <a:xfrm>
            <a:off x="107504" y="1000835"/>
            <a:ext cx="58614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Reference Archive for Climate Model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Output Data</a:t>
            </a:r>
            <a:endParaRPr lang="en-US" sz="22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3300" b="12809"/>
          <a:stretch/>
        </p:blipFill>
        <p:spPr bwMode="auto">
          <a:xfrm>
            <a:off x="4572000" y="1458155"/>
            <a:ext cx="4399878" cy="240289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en-US" dirty="0" smtClean="0"/>
              <a:t>IPCC-AR6 DDC at </a:t>
            </a:r>
            <a:r>
              <a:rPr lang="de-DE" dirty="0"/>
              <a:t>WDCC / </a:t>
            </a:r>
            <a:r>
              <a:rPr lang="de-DE" dirty="0" smtClean="0"/>
              <a:t>DKRZ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66890" y="2291388"/>
            <a:ext cx="7835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363" indent="-360363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CMIP6 Data Repository to support IPCC AR6 WGI (WGII/III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/>
            </a:r>
            <a:b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endParaRPr lang="en-US" sz="2400" dirty="0">
              <a:solidFill>
                <a:prstClr val="black"/>
              </a:solidFill>
            </a:endParaRPr>
          </a:p>
          <a:p>
            <a:pPr marL="360363" indent="-360363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IPCC-AR6 Reference Climate Data Archive</a:t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388424" y="6596390"/>
            <a:ext cx="758997" cy="261610"/>
          </a:xfrm>
        </p:spPr>
        <p:txBody>
          <a:bodyPr/>
          <a:lstStyle/>
          <a:p>
            <a:fld id="{BA4D798F-BC53-4B2C-AF0B-B02A7EE5497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83568" y="1628800"/>
            <a:ext cx="463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</a:rPr>
              <a:t>IPCC-AR6 DDC at WDCC/DKRZ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: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80728"/>
            <a:ext cx="1352650" cy="434781"/>
          </a:xfrm>
          <a:prstGeom prst="rect">
            <a:avLst/>
          </a:prstGeom>
        </p:spPr>
      </p:pic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en-US" dirty="0" smtClean="0"/>
              <a:t>IPCC </a:t>
            </a:r>
            <a:r>
              <a:rPr lang="en-US" dirty="0"/>
              <a:t>DDC: </a:t>
            </a:r>
            <a:r>
              <a:rPr lang="en-US" dirty="0" smtClean="0"/>
              <a:t>1. CMIP6 Data Repository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66890" y="2210088"/>
            <a:ext cx="83636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New activity of IPCC DDC at DKRZ for AR6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Strengthened support the internal work of the IPCC AR6 WGs 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Similar to the CMIP5 Data Repository hosted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at the ETH Zurich / IPCC AR5 WGI TSU</a:t>
            </a:r>
          </a:p>
          <a:p>
            <a:pPr>
              <a:tabLst>
                <a:tab pos="361950" algn="l"/>
              </a:tabLst>
            </a:pP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b="1" i="1" dirty="0">
                <a:solidFill>
                  <a:srgbClr val="1F497D"/>
                </a:solidFill>
                <a:sym typeface="Wingdings" panose="05000000000000000000" pitchFamily="2" charset="2"/>
              </a:rPr>
              <a:t> synergy with </a:t>
            </a:r>
            <a:r>
              <a:rPr lang="en-US" sz="2400" b="1" i="1" dirty="0" smtClean="0">
                <a:solidFill>
                  <a:srgbClr val="1F497D"/>
                </a:solidFill>
                <a:sym typeface="Wingdings" panose="05000000000000000000" pitchFamily="2" charset="2"/>
              </a:rPr>
              <a:t>DKRZ’s CMIP Data Pool (CDP) 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/>
            </a:r>
            <a:b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	(see presentation of Stephan </a:t>
            </a:r>
            <a:r>
              <a:rPr lang="en-US" sz="2400" dirty="0" err="1">
                <a:solidFill>
                  <a:prstClr val="black"/>
                </a:solidFill>
                <a:sym typeface="Wingdings" panose="05000000000000000000" pitchFamily="2" charset="2"/>
              </a:rPr>
              <a:t>Kindermann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)</a:t>
            </a:r>
            <a:b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en-US" sz="2400" b="1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under discussion within IPCC:</a:t>
            </a:r>
            <a:endParaRPr lang="en-US" sz="2400" b="1" i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tabLst>
                <a:tab pos="361950" algn="l"/>
              </a:tabLst>
            </a:pPr>
            <a:r>
              <a:rPr lang="en-US" sz="2400" b="1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    01/2016: </a:t>
            </a:r>
            <a:r>
              <a:rPr lang="en-US" sz="2400" dirty="0" smtClean="0">
                <a:sym typeface="Wingdings" panose="05000000000000000000" pitchFamily="2" charset="2"/>
              </a:rPr>
              <a:t>IPCC Expert Meeting on the future of TGICA</a:t>
            </a:r>
          </a:p>
          <a:p>
            <a:pPr>
              <a:tabLst>
                <a:tab pos="361950" algn="l"/>
              </a:tabLst>
            </a:pPr>
            <a:r>
              <a:rPr lang="en-US" sz="2400" b="1" i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   08/2016: </a:t>
            </a:r>
            <a:r>
              <a:rPr lang="en-US" sz="2400" dirty="0" smtClean="0">
                <a:sym typeface="Wingdings" panose="05000000000000000000" pitchFamily="2" charset="2"/>
              </a:rPr>
              <a:t>Future Earth-PROVIA-IPCC workshop (August 2016)</a:t>
            </a:r>
            <a:endParaRPr lang="en-US" sz="2400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388424" y="6596390"/>
            <a:ext cx="758997" cy="261610"/>
          </a:xfrm>
        </p:spPr>
        <p:txBody>
          <a:bodyPr/>
          <a:lstStyle/>
          <a:p>
            <a:fld id="{BA4D798F-BC53-4B2C-AF0B-B02A7EE5497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1628800"/>
            <a:ext cx="666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1. CMIP6 Data Repository for IPCC AR6 WGs: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80728"/>
            <a:ext cx="1352650" cy="434781"/>
          </a:xfrm>
          <a:prstGeom prst="rect">
            <a:avLst/>
          </a:prstGeom>
        </p:spPr>
      </p:pic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IPCC DDC: </a:t>
            </a:r>
            <a:r>
              <a:rPr lang="en-US" dirty="0" smtClean="0"/>
              <a:t>2. AR6 Reference Data Archive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1916832"/>
            <a:ext cx="828181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Existing activity of IPCC DDC at DKRZ since IPCC SAR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Long-term archive for data underlying AR6 WGI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for interdisciplinary long-term usage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Data enriched with information on experiment, simulation,</a:t>
            </a:r>
            <a:b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annotation, 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citation, contacts, etc. 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and add Atlas data</a:t>
            </a:r>
            <a:endParaRPr lang="en-US" sz="24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Data citable with </a:t>
            </a:r>
            <a:r>
              <a:rPr lang="en-US" sz="2400" dirty="0" err="1">
                <a:solidFill>
                  <a:prstClr val="black"/>
                </a:solidFill>
                <a:sym typeface="Wingdings" panose="05000000000000000000" pitchFamily="2" charset="2"/>
              </a:rPr>
              <a:t>DataCite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 DOIs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Snapshot of CMIP6 data at IPCC AR6 WGI submission deadline</a:t>
            </a:r>
            <a:endParaRPr lang="en-US" sz="24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Special support for developing and economy-in-transition</a:t>
            </a:r>
            <a:b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countries in 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shipping data subsets 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for 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selected domains 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/>
            </a:r>
            <a:b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on storage media (AR4/AR5/AR6)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388424" y="6596390"/>
            <a:ext cx="758997" cy="261610"/>
          </a:xfrm>
        </p:spPr>
        <p:txBody>
          <a:bodyPr/>
          <a:lstStyle/>
          <a:p>
            <a:fld id="{BA4D798F-BC53-4B2C-AF0B-B02A7EE5497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1393612"/>
            <a:ext cx="5364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2. IPCC-AR6 Reference Data </a:t>
            </a:r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</a:rPr>
              <a:t>Archive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6001543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hlinkClick r:id="rId2"/>
              </a:rPr>
              <a:t>http://ipcc-data.org</a:t>
            </a:r>
            <a:r>
              <a:rPr lang="en-US" sz="1400" dirty="0">
                <a:solidFill>
                  <a:prstClr val="black"/>
                </a:solidFill>
              </a:rPr>
              <a:t>                                                                                                   </a:t>
            </a:r>
            <a:r>
              <a:rPr lang="en-US" sz="1400" dirty="0">
                <a:solidFill>
                  <a:prstClr val="black"/>
                </a:solidFill>
                <a:hlinkClick r:id="rId3"/>
              </a:rPr>
              <a:t>http://ipcc.wdc-climate.de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80728"/>
            <a:ext cx="1352650" cy="434781"/>
          </a:xfrm>
          <a:prstGeom prst="rect">
            <a:avLst/>
          </a:prstGeom>
        </p:spPr>
      </p:pic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hteck 57"/>
          <p:cNvSpPr/>
          <p:nvPr/>
        </p:nvSpPr>
        <p:spPr>
          <a:xfrm>
            <a:off x="2411760" y="980728"/>
            <a:ext cx="5348545" cy="4968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Gerade Verbindung mit Pfeil 51"/>
          <p:cNvCxnSpPr>
            <a:endCxn id="11" idx="1"/>
          </p:cNvCxnSpPr>
          <p:nvPr/>
        </p:nvCxnSpPr>
        <p:spPr>
          <a:xfrm rot="16200000" flipH="1">
            <a:off x="956054" y="2233763"/>
            <a:ext cx="917928" cy="373829"/>
          </a:xfrm>
          <a:prstGeom prst="bentConnector2">
            <a:avLst/>
          </a:prstGeom>
          <a:ln w="190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51"/>
          <p:cNvCxnSpPr>
            <a:endCxn id="11" idx="1"/>
          </p:cNvCxnSpPr>
          <p:nvPr/>
        </p:nvCxnSpPr>
        <p:spPr>
          <a:xfrm rot="16200000" flipH="1">
            <a:off x="949377" y="2227086"/>
            <a:ext cx="1034818" cy="270293"/>
          </a:xfrm>
          <a:prstGeom prst="bentConnector2">
            <a:avLst/>
          </a:prstGeom>
          <a:ln w="190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mit Pfeil 51"/>
          <p:cNvCxnSpPr>
            <a:endCxn id="11" idx="1"/>
          </p:cNvCxnSpPr>
          <p:nvPr/>
        </p:nvCxnSpPr>
        <p:spPr>
          <a:xfrm rot="16200000" flipH="1">
            <a:off x="915784" y="2193493"/>
            <a:ext cx="917928" cy="454370"/>
          </a:xfrm>
          <a:prstGeom prst="bentConnector2">
            <a:avLst/>
          </a:prstGeom>
          <a:ln w="190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4636971" y="2602063"/>
            <a:ext cx="1872208" cy="204087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IPCC DDC:</a:t>
            </a:r>
            <a:r>
              <a:rPr lang="de-DE" dirty="0" smtClean="0"/>
              <a:t> </a:t>
            </a:r>
            <a:r>
              <a:rPr lang="en-US" dirty="0" smtClean="0"/>
              <a:t>LTA Workflow</a:t>
            </a:r>
            <a:endParaRPr lang="en-US" dirty="0"/>
          </a:p>
        </p:txBody>
      </p:sp>
      <p:sp>
        <p:nvSpPr>
          <p:cNvPr id="7" name="Flussdiagramm: Verbindungsstelle 6"/>
          <p:cNvSpPr/>
          <p:nvPr/>
        </p:nvSpPr>
        <p:spPr>
          <a:xfrm>
            <a:off x="1324603" y="2602062"/>
            <a:ext cx="864096" cy="812994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540627" y="2550960"/>
            <a:ext cx="471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</a:rPr>
              <a:t>Node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1601933" y="2694976"/>
            <a:ext cx="442750" cy="369332"/>
            <a:chOff x="611560" y="1772816"/>
            <a:chExt cx="442750" cy="369332"/>
          </a:xfrm>
        </p:grpSpPr>
        <p:sp>
          <p:nvSpPr>
            <p:cNvPr id="9" name="Flussdiagramm: Prozess 8"/>
            <p:cNvSpPr/>
            <p:nvPr/>
          </p:nvSpPr>
          <p:spPr>
            <a:xfrm>
              <a:off x="669141" y="1819564"/>
              <a:ext cx="324000" cy="288032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11560" y="1772816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</a:rPr>
                <a:t>Index</a:t>
              </a:r>
              <a:br>
                <a:rPr lang="en-US" sz="900" dirty="0">
                  <a:solidFill>
                    <a:prstClr val="black"/>
                  </a:solidFill>
                </a:rPr>
              </a:br>
              <a:r>
                <a:rPr lang="en-US" sz="900" dirty="0">
                  <a:solidFill>
                    <a:prstClr val="black"/>
                  </a:solidFill>
                </a:rPr>
                <a:t>Node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598066" y="3026416"/>
            <a:ext cx="437940" cy="369332"/>
            <a:chOff x="1715102" y="2100574"/>
            <a:chExt cx="437940" cy="369332"/>
          </a:xfrm>
        </p:grpSpPr>
        <p:sp>
          <p:nvSpPr>
            <p:cNvPr id="10" name="Flussdiagramm: Prozess 9"/>
            <p:cNvSpPr/>
            <p:nvPr/>
          </p:nvSpPr>
          <p:spPr>
            <a:xfrm>
              <a:off x="1772072" y="2141240"/>
              <a:ext cx="324000" cy="2880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715102" y="2100574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</a:rPr>
                <a:t>Data</a:t>
              </a:r>
              <a:br>
                <a:rPr lang="en-US" sz="900" dirty="0">
                  <a:solidFill>
                    <a:prstClr val="black"/>
                  </a:solidFill>
                </a:rPr>
              </a:br>
              <a:r>
                <a:rPr lang="en-US" sz="900" dirty="0">
                  <a:solidFill>
                    <a:prstClr val="black"/>
                  </a:solidFill>
                </a:rPr>
                <a:t>Node</a:t>
              </a:r>
            </a:p>
          </p:txBody>
        </p:sp>
      </p:grpSp>
      <p:sp>
        <p:nvSpPr>
          <p:cNvPr id="16" name="Flussdiagramm: Verbindungsstelle 15"/>
          <p:cNvSpPr/>
          <p:nvPr/>
        </p:nvSpPr>
        <p:spPr>
          <a:xfrm>
            <a:off x="1324603" y="3610174"/>
            <a:ext cx="864096" cy="812994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540627" y="3559072"/>
            <a:ext cx="471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</a:rPr>
              <a:t>Node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1678751" y="3847104"/>
            <a:ext cx="437940" cy="369332"/>
            <a:chOff x="1715102" y="2100574"/>
            <a:chExt cx="437940" cy="369332"/>
          </a:xfrm>
        </p:grpSpPr>
        <p:sp>
          <p:nvSpPr>
            <p:cNvPr id="22" name="Flussdiagramm: Prozess 21"/>
            <p:cNvSpPr/>
            <p:nvPr/>
          </p:nvSpPr>
          <p:spPr>
            <a:xfrm>
              <a:off x="1772072" y="2141240"/>
              <a:ext cx="324000" cy="2880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715102" y="2100574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</a:rPr>
                <a:t>Data</a:t>
              </a:r>
              <a:br>
                <a:rPr lang="en-US" sz="900" dirty="0">
                  <a:solidFill>
                    <a:prstClr val="black"/>
                  </a:solidFill>
                </a:rPr>
              </a:br>
              <a:r>
                <a:rPr lang="en-US" sz="900" dirty="0">
                  <a:solidFill>
                    <a:prstClr val="black"/>
                  </a:solidFill>
                </a:rPr>
                <a:t>Node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281969" y="2911000"/>
            <a:ext cx="402674" cy="230832"/>
            <a:chOff x="2426447" y="2501163"/>
            <a:chExt cx="402674" cy="230832"/>
          </a:xfrm>
        </p:grpSpPr>
        <p:sp>
          <p:nvSpPr>
            <p:cNvPr id="24" name="Flussdiagramm: Magnetplattenspeicher 23"/>
            <p:cNvSpPr/>
            <p:nvPr/>
          </p:nvSpPr>
          <p:spPr>
            <a:xfrm>
              <a:off x="2483768" y="2524238"/>
              <a:ext cx="288032" cy="18468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2426447" y="2501163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</a:rPr>
                <a:t>Data</a:t>
              </a: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1353977" y="3904304"/>
            <a:ext cx="402674" cy="230832"/>
            <a:chOff x="2426447" y="2501163"/>
            <a:chExt cx="402674" cy="230832"/>
          </a:xfrm>
        </p:grpSpPr>
        <p:sp>
          <p:nvSpPr>
            <p:cNvPr id="29" name="Flussdiagramm: Magnetplattenspeicher 28"/>
            <p:cNvSpPr/>
            <p:nvPr/>
          </p:nvSpPr>
          <p:spPr>
            <a:xfrm>
              <a:off x="2483768" y="2524238"/>
              <a:ext cx="288032" cy="18468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426447" y="2501163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</a:rPr>
                <a:t>Data</a:t>
              </a:r>
            </a:p>
          </p:txBody>
        </p:sp>
      </p:grpSp>
      <p:sp>
        <p:nvSpPr>
          <p:cNvPr id="31" name="Textfeld 30"/>
          <p:cNvSpPr txBox="1"/>
          <p:nvPr/>
        </p:nvSpPr>
        <p:spPr>
          <a:xfrm rot="5400000">
            <a:off x="1654473" y="438133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32" name="Geschweifte Klammer rechts 31"/>
          <p:cNvSpPr/>
          <p:nvPr/>
        </p:nvSpPr>
        <p:spPr>
          <a:xfrm>
            <a:off x="2188699" y="2615472"/>
            <a:ext cx="306047" cy="2311752"/>
          </a:xfrm>
          <a:prstGeom prst="rightBrac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55576" y="4949290"/>
            <a:ext cx="141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Project </a:t>
            </a:r>
            <a:r>
              <a:rPr lang="en-US" b="1" dirty="0">
                <a:solidFill>
                  <a:srgbClr val="1F497D"/>
                </a:solidFill>
              </a:rPr>
              <a:t>Data </a:t>
            </a:r>
            <a:br>
              <a:rPr lang="en-US" b="1" dirty="0">
                <a:solidFill>
                  <a:srgbClr val="1F497D"/>
                </a:solidFill>
              </a:rPr>
            </a:br>
            <a:r>
              <a:rPr lang="en-US" b="1" dirty="0" smtClean="0">
                <a:solidFill>
                  <a:srgbClr val="1F497D"/>
                </a:solidFill>
              </a:rPr>
              <a:t>Repositories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192781" y="49365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DKRZ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069019" y="4927224"/>
            <a:ext cx="1159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WDCC:</a:t>
            </a:r>
          </a:p>
          <a:p>
            <a:r>
              <a:rPr lang="en-US" b="1" dirty="0">
                <a:solidFill>
                  <a:srgbClr val="1F497D"/>
                </a:solidFill>
              </a:rPr>
              <a:t>Long-term</a:t>
            </a:r>
            <a:br>
              <a:rPr lang="en-US" b="1" dirty="0">
                <a:solidFill>
                  <a:srgbClr val="1F497D"/>
                </a:solidFill>
              </a:rPr>
            </a:br>
            <a:r>
              <a:rPr lang="en-US" b="1" dirty="0">
                <a:solidFill>
                  <a:srgbClr val="1F497D"/>
                </a:solidFill>
              </a:rPr>
              <a:t>Archive</a:t>
            </a:r>
          </a:p>
        </p:txBody>
      </p:sp>
      <p:sp>
        <p:nvSpPr>
          <p:cNvPr id="38" name="Flussdiagramm: Magnetplattenspeicher 37"/>
          <p:cNvSpPr/>
          <p:nvPr/>
        </p:nvSpPr>
        <p:spPr>
          <a:xfrm>
            <a:off x="3000100" y="3415051"/>
            <a:ext cx="858760" cy="760713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015026" y="3687415"/>
            <a:ext cx="841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</a:rPr>
              <a:t>CMIP Data</a:t>
            </a:r>
            <a:br>
              <a:rPr lang="en-US" sz="1200" dirty="0" smtClean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</a:rPr>
              <a:t>Pool (CDP)</a:t>
            </a:r>
            <a:endParaRPr lang="en-US" sz="1200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2555776" y="3775096"/>
            <a:ext cx="468000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2339752" y="3852337"/>
            <a:ext cx="1108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BACC6">
                    <a:lumMod val="75000"/>
                  </a:srgbClr>
                </a:solidFill>
              </a:rPr>
              <a:t>Data</a:t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</a:rPr>
              <a:t>Replication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4852995" y="3199020"/>
            <a:ext cx="687624" cy="648082"/>
            <a:chOff x="2479653" y="2524238"/>
            <a:chExt cx="339017" cy="267379"/>
          </a:xfrm>
        </p:grpSpPr>
        <p:sp>
          <p:nvSpPr>
            <p:cNvPr id="45" name="Flussdiagramm: Magnetplattenspeicher 44"/>
            <p:cNvSpPr/>
            <p:nvPr/>
          </p:nvSpPr>
          <p:spPr>
            <a:xfrm>
              <a:off x="2483767" y="2524238"/>
              <a:ext cx="328832" cy="240639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</a:endParaRP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2479653" y="2550357"/>
              <a:ext cx="339017" cy="241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79646">
                      <a:lumMod val="75000"/>
                    </a:srgbClr>
                  </a:solidFill>
                </a:rPr>
                <a:t>Meta-</a:t>
              </a:r>
              <a:br>
                <a:rPr lang="en-US" sz="1600" dirty="0">
                  <a:solidFill>
                    <a:srgbClr val="F79646">
                      <a:lumMod val="75000"/>
                    </a:srgbClr>
                  </a:solidFill>
                </a:rPr>
              </a:br>
              <a:r>
                <a:rPr lang="en-US" sz="1600" dirty="0">
                  <a:solidFill>
                    <a:srgbClr val="F79646">
                      <a:lumMod val="75000"/>
                    </a:srgbClr>
                  </a:solidFill>
                </a:rPr>
                <a:t>data</a:t>
              </a:r>
            </a:p>
          </p:txBody>
        </p:sp>
      </p:grpSp>
      <p:sp>
        <p:nvSpPr>
          <p:cNvPr id="47" name="Flussdiagramm: Datenträger mit sequenziellem Zugriff 46"/>
          <p:cNvSpPr/>
          <p:nvPr/>
        </p:nvSpPr>
        <p:spPr>
          <a:xfrm>
            <a:off x="4857846" y="3949309"/>
            <a:ext cx="670459" cy="617875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4936729" y="3933056"/>
            <a:ext cx="571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</a:rPr>
              <a:t>LTA</a:t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</a:rPr>
              <a:t>Data</a:t>
            </a:r>
            <a:endParaRPr lang="en-US" sz="16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9" name="Flussdiagramm: Prozess 48"/>
          <p:cNvSpPr/>
          <p:nvPr/>
        </p:nvSpPr>
        <p:spPr>
          <a:xfrm>
            <a:off x="5424370" y="2760306"/>
            <a:ext cx="976385" cy="25391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573075" y="2716462"/>
            <a:ext cx="1040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Portal</a:t>
            </a:r>
          </a:p>
        </p:txBody>
      </p:sp>
      <p:cxnSp>
        <p:nvCxnSpPr>
          <p:cNvPr id="52" name="Gerade Verbindung mit Pfeil 51"/>
          <p:cNvCxnSpPr>
            <a:stCxn id="38" idx="4"/>
            <a:endCxn id="47" idx="1"/>
          </p:cNvCxnSpPr>
          <p:nvPr/>
        </p:nvCxnSpPr>
        <p:spPr>
          <a:xfrm>
            <a:off x="3858852" y="3795413"/>
            <a:ext cx="998994" cy="462834"/>
          </a:xfrm>
          <a:prstGeom prst="bentConnector3">
            <a:avLst>
              <a:gd name="adj1" fmla="val 74140"/>
            </a:avLst>
          </a:prstGeom>
          <a:ln w="19050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796917" y="3861048"/>
            <a:ext cx="84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BACC6">
                    <a:lumMod val="75000"/>
                  </a:srgbClr>
                </a:solidFill>
              </a:rPr>
              <a:t>Data</a:t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</a:rPr>
              <a:t>Archival</a:t>
            </a:r>
          </a:p>
        </p:txBody>
      </p:sp>
      <p:cxnSp>
        <p:nvCxnSpPr>
          <p:cNvPr id="56" name="Gerade Verbindung mit Pfeil 51"/>
          <p:cNvCxnSpPr/>
          <p:nvPr/>
        </p:nvCxnSpPr>
        <p:spPr>
          <a:xfrm>
            <a:off x="1972675" y="2879642"/>
            <a:ext cx="2816657" cy="611013"/>
          </a:xfrm>
          <a:prstGeom prst="bentConnector3">
            <a:avLst>
              <a:gd name="adj1" fmla="val 93285"/>
            </a:avLst>
          </a:prstGeom>
          <a:ln w="190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2350623" y="2838992"/>
            <a:ext cx="1926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79646">
                    <a:lumMod val="75000"/>
                  </a:srgbClr>
                </a:solidFill>
              </a:rPr>
              <a:t>Metadata Ingest incl.</a:t>
            </a:r>
            <a:br>
              <a:rPr lang="en-US" sz="1600" dirty="0">
                <a:solidFill>
                  <a:srgbClr val="F79646">
                    <a:lumMod val="75000"/>
                  </a:srgbClr>
                </a:solidFill>
              </a:rPr>
            </a:br>
            <a:r>
              <a:rPr lang="en-US" sz="1600" dirty="0">
                <a:solidFill>
                  <a:srgbClr val="F79646">
                    <a:lumMod val="75000"/>
                  </a:srgbClr>
                </a:solidFill>
              </a:rPr>
              <a:t>External Information</a:t>
            </a:r>
          </a:p>
        </p:txBody>
      </p:sp>
      <p:sp>
        <p:nvSpPr>
          <p:cNvPr id="66" name="Geschweifte Klammer rechts 65"/>
          <p:cNvSpPr/>
          <p:nvPr/>
        </p:nvSpPr>
        <p:spPr>
          <a:xfrm>
            <a:off x="5528306" y="3216714"/>
            <a:ext cx="188785" cy="138203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3" name="Gruppieren 72"/>
          <p:cNvGrpSpPr/>
          <p:nvPr/>
        </p:nvGrpSpPr>
        <p:grpSpPr>
          <a:xfrm>
            <a:off x="5737405" y="3640372"/>
            <a:ext cx="819327" cy="584775"/>
            <a:chOff x="3248617" y="1692097"/>
            <a:chExt cx="819327" cy="584775"/>
          </a:xfrm>
        </p:grpSpPr>
        <p:sp>
          <p:nvSpPr>
            <p:cNvPr id="71" name="Flussdiagramm: Prozess 70"/>
            <p:cNvSpPr/>
            <p:nvPr/>
          </p:nvSpPr>
          <p:spPr>
            <a:xfrm>
              <a:off x="3284359" y="1700807"/>
              <a:ext cx="719930" cy="540639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3248617" y="1692097"/>
              <a:ext cx="819327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79646">
                      <a:lumMod val="75000"/>
                    </a:srgbClr>
                  </a:solidFill>
                </a:rPr>
                <a:t>QA</a:t>
              </a:r>
              <a:r>
                <a:rPr lang="en-US" sz="1600" dirty="0">
                  <a:solidFill>
                    <a:srgbClr val="F79646">
                      <a:lumMod val="75000"/>
                    </a:srgbClr>
                  </a:solidFill>
                </a:rPr>
                <a:t/>
              </a:r>
              <a:br>
                <a:rPr lang="en-US" sz="1600" dirty="0">
                  <a:solidFill>
                    <a:srgbClr val="F79646">
                      <a:lumMod val="75000"/>
                    </a:srgbClr>
                  </a:solidFill>
                </a:rPr>
              </a:br>
              <a:r>
                <a:rPr lang="en-US" sz="1600" dirty="0">
                  <a:solidFill>
                    <a:srgbClr val="F79646">
                      <a:lumMod val="75000"/>
                    </a:srgbClr>
                  </a:solidFill>
                </a:rPr>
                <a:t>process</a:t>
              </a:r>
            </a:p>
          </p:txBody>
        </p:sp>
      </p:grpSp>
      <p:cxnSp>
        <p:nvCxnSpPr>
          <p:cNvPr id="77" name="Gerade Verbindung mit Pfeil 51"/>
          <p:cNvCxnSpPr>
            <a:stCxn id="45" idx="4"/>
          </p:cNvCxnSpPr>
          <p:nvPr/>
        </p:nvCxnSpPr>
        <p:spPr>
          <a:xfrm flipV="1">
            <a:off x="5528305" y="3490654"/>
            <a:ext cx="2232000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6502451" y="3501008"/>
            <a:ext cx="1381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79646">
                    <a:lumMod val="75000"/>
                  </a:srgbClr>
                </a:solidFill>
              </a:rPr>
              <a:t>DataCite</a:t>
            </a:r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</a:rPr>
              <a:t> DOI </a:t>
            </a:r>
            <a:r>
              <a:rPr lang="en-US" sz="1600" dirty="0">
                <a:solidFill>
                  <a:srgbClr val="F79646">
                    <a:lumMod val="75000"/>
                  </a:srgbClr>
                </a:solidFill>
              </a:rPr>
              <a:t>/</a:t>
            </a:r>
            <a:br>
              <a:rPr lang="en-US" sz="1600" dirty="0">
                <a:solidFill>
                  <a:srgbClr val="F79646">
                    <a:lumMod val="75000"/>
                  </a:srgbClr>
                </a:solidFill>
              </a:rPr>
            </a:br>
            <a:r>
              <a:rPr lang="en-US" sz="1600" dirty="0">
                <a:solidFill>
                  <a:srgbClr val="F79646">
                    <a:lumMod val="75000"/>
                  </a:srgbClr>
                </a:solidFill>
              </a:rPr>
              <a:t>Citation</a:t>
            </a:r>
            <a:br>
              <a:rPr lang="en-US" sz="1600" dirty="0">
                <a:solidFill>
                  <a:srgbClr val="F79646">
                    <a:lumMod val="75000"/>
                  </a:srgbClr>
                </a:solidFill>
              </a:rPr>
            </a:br>
            <a:r>
              <a:rPr lang="en-US" sz="1600" dirty="0">
                <a:solidFill>
                  <a:srgbClr val="F79646">
                    <a:lumMod val="75000"/>
                  </a:srgbClr>
                </a:solidFill>
              </a:rPr>
              <a:t>Information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7801217" y="3430741"/>
            <a:ext cx="94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+ other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catalogs</a:t>
            </a:r>
          </a:p>
        </p:txBody>
      </p:sp>
      <p:sp>
        <p:nvSpPr>
          <p:cNvPr id="86" name="Textfeld 85"/>
          <p:cNvSpPr txBox="1"/>
          <p:nvPr/>
        </p:nvSpPr>
        <p:spPr>
          <a:xfrm>
            <a:off x="2771800" y="1412776"/>
            <a:ext cx="1868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</a:rPr>
              <a:t>Citation Information</a:t>
            </a:r>
            <a:endParaRPr lang="en-US" sz="1600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96" name="Picture 2" descr="http://www.dkrz.de/daten/wdcc/wdcc/subfolders.sub_thumbnail_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3403" r="4646" b="3403"/>
          <a:stretch/>
        </p:blipFill>
        <p:spPr bwMode="auto">
          <a:xfrm>
            <a:off x="4655059" y="2623292"/>
            <a:ext cx="576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14" y="3128962"/>
            <a:ext cx="933450" cy="300038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2555816" y="3360842"/>
            <a:ext cx="360000" cy="369332"/>
            <a:chOff x="2465669" y="3883114"/>
            <a:chExt cx="360000" cy="369332"/>
          </a:xfrm>
        </p:grpSpPr>
        <p:sp>
          <p:nvSpPr>
            <p:cNvPr id="12" name="Ellipse 11"/>
            <p:cNvSpPr/>
            <p:nvPr/>
          </p:nvSpPr>
          <p:spPr>
            <a:xfrm>
              <a:off x="2465669" y="3892406"/>
              <a:ext cx="360000" cy="36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479729" y="38831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</a:rPr>
                <a:t>1</a:t>
              </a: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4002868" y="3355968"/>
            <a:ext cx="425116" cy="369332"/>
            <a:chOff x="3930860" y="3851756"/>
            <a:chExt cx="425116" cy="369332"/>
          </a:xfrm>
        </p:grpSpPr>
        <p:sp>
          <p:nvSpPr>
            <p:cNvPr id="60" name="Ellipse 59"/>
            <p:cNvSpPr/>
            <p:nvPr/>
          </p:nvSpPr>
          <p:spPr>
            <a:xfrm>
              <a:off x="3963418" y="3861048"/>
              <a:ext cx="360000" cy="36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930860" y="3851756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</a:rPr>
                <a:t>2b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411760" y="2478952"/>
            <a:ext cx="415498" cy="369332"/>
            <a:chOff x="2411760" y="2987660"/>
            <a:chExt cx="415498" cy="369332"/>
          </a:xfrm>
        </p:grpSpPr>
        <p:sp>
          <p:nvSpPr>
            <p:cNvPr id="62" name="Ellipse 61"/>
            <p:cNvSpPr/>
            <p:nvPr/>
          </p:nvSpPr>
          <p:spPr>
            <a:xfrm>
              <a:off x="2439509" y="2996992"/>
              <a:ext cx="360000" cy="36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2411760" y="298766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</a:rPr>
                <a:t>2a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5868184" y="4221088"/>
            <a:ext cx="360000" cy="369332"/>
            <a:chOff x="1143365" y="1294820"/>
            <a:chExt cx="360000" cy="369332"/>
          </a:xfrm>
        </p:grpSpPr>
        <p:sp>
          <p:nvSpPr>
            <p:cNvPr id="67" name="Ellipse 66"/>
            <p:cNvSpPr/>
            <p:nvPr/>
          </p:nvSpPr>
          <p:spPr>
            <a:xfrm>
              <a:off x="1143365" y="1294820"/>
              <a:ext cx="360000" cy="36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172522" y="12948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</a:rPr>
                <a:t>3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6766921" y="3055016"/>
            <a:ext cx="360000" cy="369332"/>
            <a:chOff x="2384048" y="1979548"/>
            <a:chExt cx="360000" cy="369332"/>
          </a:xfrm>
        </p:grpSpPr>
        <p:sp>
          <p:nvSpPr>
            <p:cNvPr id="75" name="Ellipse 74"/>
            <p:cNvSpPr/>
            <p:nvPr/>
          </p:nvSpPr>
          <p:spPr>
            <a:xfrm>
              <a:off x="2384048" y="1988880"/>
              <a:ext cx="360000" cy="36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2407721" y="19795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</a:rPr>
                <a:t>4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7399185" y="5371420"/>
            <a:ext cx="1729535" cy="1200329"/>
            <a:chOff x="7399185" y="5371420"/>
            <a:chExt cx="1729535" cy="1200329"/>
          </a:xfrm>
        </p:grpSpPr>
        <p:sp>
          <p:nvSpPr>
            <p:cNvPr id="40" name="Textfeld 39"/>
            <p:cNvSpPr txBox="1"/>
            <p:nvPr/>
          </p:nvSpPr>
          <p:spPr>
            <a:xfrm>
              <a:off x="7399185" y="5371420"/>
              <a:ext cx="1729535" cy="12003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en-US" dirty="0">
                  <a:solidFill>
                    <a:prstClr val="black"/>
                  </a:solidFill>
                </a:rPr>
                <a:t>Replicate</a:t>
              </a:r>
            </a:p>
            <a:p>
              <a:pPr marL="342900" indent="-342900">
                <a:buFontTx/>
                <a:buAutoNum type="arabicPeriod"/>
              </a:pPr>
              <a:r>
                <a:rPr lang="en-US" dirty="0">
                  <a:solidFill>
                    <a:prstClr val="black"/>
                  </a:solidFill>
                </a:rPr>
                <a:t>LTA</a:t>
              </a:r>
            </a:p>
            <a:p>
              <a:pPr marL="342900" indent="-342900">
                <a:buFontTx/>
                <a:buAutoNum type="arabicPeriod"/>
              </a:pPr>
              <a:r>
                <a:rPr lang="en-US" dirty="0" err="1" smtClean="0">
                  <a:solidFill>
                    <a:prstClr val="black"/>
                  </a:solidFill>
                </a:rPr>
                <a:t>DataCite</a:t>
              </a:r>
              <a:r>
                <a:rPr lang="en-US" dirty="0" smtClean="0">
                  <a:solidFill>
                    <a:prstClr val="black"/>
                  </a:solidFill>
                </a:rPr>
                <a:t> DOI</a:t>
              </a:r>
              <a:endParaRPr lang="en-US" dirty="0">
                <a:solidFill>
                  <a:prstClr val="black"/>
                </a:solidFill>
              </a:endParaRPr>
            </a:p>
            <a:p>
              <a:pPr marL="342900" indent="-342900">
                <a:buFontTx/>
                <a:buAutoNum type="arabicPeriod"/>
              </a:pPr>
              <a:r>
                <a:rPr lang="en-US" dirty="0" smtClean="0">
                  <a:solidFill>
                    <a:prstClr val="black"/>
                  </a:solidFill>
                </a:rPr>
                <a:t>Share DOI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82" name="Gruppieren 81"/>
            <p:cNvGrpSpPr>
              <a:grpSpLocks noChangeAspect="1"/>
            </p:cNvGrpSpPr>
            <p:nvPr/>
          </p:nvGrpSpPr>
          <p:grpSpPr>
            <a:xfrm>
              <a:off x="7452000" y="5383080"/>
              <a:ext cx="285612" cy="318661"/>
              <a:chOff x="2456423" y="3840432"/>
              <a:chExt cx="369246" cy="411974"/>
            </a:xfrm>
          </p:grpSpPr>
          <p:sp>
            <p:nvSpPr>
              <p:cNvPr id="83" name="Ellipse 82"/>
              <p:cNvSpPr/>
              <p:nvPr/>
            </p:nvSpPr>
            <p:spPr>
              <a:xfrm>
                <a:off x="2465669" y="3892406"/>
                <a:ext cx="360000" cy="360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feld 86"/>
              <p:cNvSpPr txBox="1"/>
              <p:nvPr/>
            </p:nvSpPr>
            <p:spPr>
              <a:xfrm>
                <a:off x="2456423" y="3840432"/>
                <a:ext cx="339838" cy="39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</p:grpSp>
        <p:grpSp>
          <p:nvGrpSpPr>
            <p:cNvPr id="42" name="Gruppieren 41"/>
            <p:cNvGrpSpPr>
              <a:grpSpLocks noChangeAspect="1"/>
            </p:cNvGrpSpPr>
            <p:nvPr/>
          </p:nvGrpSpPr>
          <p:grpSpPr>
            <a:xfrm>
              <a:off x="7452000" y="5671115"/>
              <a:ext cx="278460" cy="318661"/>
              <a:chOff x="7434352" y="5671114"/>
              <a:chExt cx="306000" cy="350177"/>
            </a:xfrm>
          </p:grpSpPr>
          <p:sp>
            <p:nvSpPr>
              <p:cNvPr id="89" name="Ellipse 88"/>
              <p:cNvSpPr/>
              <p:nvPr/>
            </p:nvSpPr>
            <p:spPr>
              <a:xfrm>
                <a:off x="7434352" y="5715292"/>
                <a:ext cx="306000" cy="30599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Textfeld 89"/>
              <p:cNvSpPr txBox="1"/>
              <p:nvPr/>
            </p:nvSpPr>
            <p:spPr>
              <a:xfrm>
                <a:off x="7438666" y="5671114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</p:grpSp>
        <p:grpSp>
          <p:nvGrpSpPr>
            <p:cNvPr id="91" name="Gruppieren 90"/>
            <p:cNvGrpSpPr>
              <a:grpSpLocks noChangeAspect="1"/>
            </p:cNvGrpSpPr>
            <p:nvPr/>
          </p:nvGrpSpPr>
          <p:grpSpPr>
            <a:xfrm>
              <a:off x="7452000" y="5949281"/>
              <a:ext cx="278460" cy="318661"/>
              <a:chOff x="7434352" y="5671114"/>
              <a:chExt cx="306000" cy="350177"/>
            </a:xfrm>
          </p:grpSpPr>
          <p:sp>
            <p:nvSpPr>
              <p:cNvPr id="92" name="Ellipse 91"/>
              <p:cNvSpPr/>
              <p:nvPr/>
            </p:nvSpPr>
            <p:spPr>
              <a:xfrm>
                <a:off x="7434352" y="5715292"/>
                <a:ext cx="306000" cy="30599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Textfeld 92"/>
              <p:cNvSpPr txBox="1"/>
              <p:nvPr/>
            </p:nvSpPr>
            <p:spPr>
              <a:xfrm>
                <a:off x="7438666" y="5671114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</p:grpSp>
        <p:grpSp>
          <p:nvGrpSpPr>
            <p:cNvPr id="94" name="Gruppieren 93"/>
            <p:cNvGrpSpPr>
              <a:grpSpLocks noChangeAspect="1"/>
            </p:cNvGrpSpPr>
            <p:nvPr/>
          </p:nvGrpSpPr>
          <p:grpSpPr>
            <a:xfrm>
              <a:off x="7452000" y="6228021"/>
              <a:ext cx="278460" cy="318661"/>
              <a:chOff x="7434352" y="5671114"/>
              <a:chExt cx="306000" cy="350177"/>
            </a:xfrm>
          </p:grpSpPr>
          <p:sp>
            <p:nvSpPr>
              <p:cNvPr id="97" name="Ellipse 96"/>
              <p:cNvSpPr/>
              <p:nvPr/>
            </p:nvSpPr>
            <p:spPr>
              <a:xfrm>
                <a:off x="7434352" y="5715292"/>
                <a:ext cx="306000" cy="30599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Textfeld 97"/>
              <p:cNvSpPr txBox="1"/>
              <p:nvPr/>
            </p:nvSpPr>
            <p:spPr>
              <a:xfrm>
                <a:off x="7438666" y="5671114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prstClr val="white"/>
                    </a:solidFill>
                  </a:rPr>
                  <a:t>4</a:t>
                </a:r>
              </a:p>
            </p:txBody>
          </p:sp>
        </p:grpSp>
      </p:grpSp>
      <p:cxnSp>
        <p:nvCxnSpPr>
          <p:cNvPr id="99" name="Gerade Verbindung mit Pfeil 51"/>
          <p:cNvCxnSpPr>
            <a:endCxn id="11" idx="1"/>
          </p:cNvCxnSpPr>
          <p:nvPr/>
        </p:nvCxnSpPr>
        <p:spPr>
          <a:xfrm rot="16200000" flipH="1">
            <a:off x="953994" y="2231702"/>
            <a:ext cx="683275" cy="612603"/>
          </a:xfrm>
          <a:prstGeom prst="bentConnector2">
            <a:avLst/>
          </a:prstGeom>
          <a:ln w="190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hteck 106"/>
          <p:cNvSpPr/>
          <p:nvPr/>
        </p:nvSpPr>
        <p:spPr>
          <a:xfrm>
            <a:off x="559919" y="1052736"/>
            <a:ext cx="1059753" cy="78743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755426" y="980728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Quality</a:t>
            </a:r>
          </a:p>
        </p:txBody>
      </p:sp>
      <p:grpSp>
        <p:nvGrpSpPr>
          <p:cNvPr id="112" name="Gruppieren 111"/>
          <p:cNvGrpSpPr/>
          <p:nvPr/>
        </p:nvGrpSpPr>
        <p:grpSpPr>
          <a:xfrm>
            <a:off x="769397" y="1343372"/>
            <a:ext cx="577402" cy="484905"/>
            <a:chOff x="2446149" y="2524238"/>
            <a:chExt cx="390630" cy="268632"/>
          </a:xfrm>
        </p:grpSpPr>
        <p:sp>
          <p:nvSpPr>
            <p:cNvPr id="113" name="Flussdiagramm: Magnetplattenspeicher 112"/>
            <p:cNvSpPr/>
            <p:nvPr/>
          </p:nvSpPr>
          <p:spPr>
            <a:xfrm>
              <a:off x="2483767" y="2524238"/>
              <a:ext cx="328832" cy="240639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</a:endParaRPr>
            </a:p>
          </p:txBody>
        </p:sp>
        <p:sp>
          <p:nvSpPr>
            <p:cNvPr id="114" name="Textfeld 113"/>
            <p:cNvSpPr txBox="1"/>
            <p:nvPr/>
          </p:nvSpPr>
          <p:spPr>
            <a:xfrm>
              <a:off x="2446149" y="2562688"/>
              <a:ext cx="390630" cy="230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79646">
                      <a:lumMod val="75000"/>
                    </a:srgbClr>
                  </a:solidFill>
                </a:rPr>
                <a:t>Quality</a:t>
              </a:r>
              <a:br>
                <a:rPr lang="en-US" sz="1050" dirty="0">
                  <a:solidFill>
                    <a:srgbClr val="F79646">
                      <a:lumMod val="75000"/>
                    </a:srgbClr>
                  </a:solidFill>
                </a:rPr>
              </a:br>
              <a:r>
                <a:rPr lang="en-US" sz="1050" dirty="0">
                  <a:solidFill>
                    <a:srgbClr val="F79646">
                      <a:lumMod val="75000"/>
                    </a:srgbClr>
                  </a:solidFill>
                </a:rPr>
                <a:t>Results</a:t>
              </a:r>
            </a:p>
          </p:txBody>
        </p:sp>
      </p:grpSp>
      <p:sp>
        <p:nvSpPr>
          <p:cNvPr id="115" name="Rechteck 114"/>
          <p:cNvSpPr/>
          <p:nvPr/>
        </p:nvSpPr>
        <p:spPr>
          <a:xfrm>
            <a:off x="395536" y="1201404"/>
            <a:ext cx="1059753" cy="78743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Textfeld 115"/>
          <p:cNvSpPr txBox="1"/>
          <p:nvPr/>
        </p:nvSpPr>
        <p:spPr>
          <a:xfrm>
            <a:off x="591043" y="1129396"/>
            <a:ext cx="632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Errata</a:t>
            </a:r>
          </a:p>
        </p:txBody>
      </p:sp>
      <p:grpSp>
        <p:nvGrpSpPr>
          <p:cNvPr id="117" name="Gruppieren 116"/>
          <p:cNvGrpSpPr/>
          <p:nvPr/>
        </p:nvGrpSpPr>
        <p:grpSpPr>
          <a:xfrm>
            <a:off x="605014" y="1412776"/>
            <a:ext cx="577402" cy="484905"/>
            <a:chOff x="2446149" y="2524238"/>
            <a:chExt cx="390630" cy="268632"/>
          </a:xfrm>
        </p:grpSpPr>
        <p:sp>
          <p:nvSpPr>
            <p:cNvPr id="118" name="Flussdiagramm: Magnetplattenspeicher 117"/>
            <p:cNvSpPr/>
            <p:nvPr/>
          </p:nvSpPr>
          <p:spPr>
            <a:xfrm>
              <a:off x="2483767" y="2524238"/>
              <a:ext cx="328832" cy="240639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</a:endParaRPr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2446149" y="2562688"/>
              <a:ext cx="390630" cy="230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79646">
                      <a:lumMod val="75000"/>
                    </a:srgbClr>
                  </a:solidFill>
                </a:rPr>
                <a:t>Errata</a:t>
              </a:r>
              <a:br>
                <a:rPr lang="en-US" sz="1050" dirty="0">
                  <a:solidFill>
                    <a:srgbClr val="F79646">
                      <a:lumMod val="75000"/>
                    </a:srgbClr>
                  </a:solidFill>
                </a:rPr>
              </a:br>
              <a:r>
                <a:rPr lang="en-US" sz="1050" dirty="0">
                  <a:solidFill>
                    <a:srgbClr val="F79646">
                      <a:lumMod val="75000"/>
                    </a:srgbClr>
                  </a:solidFill>
                </a:rPr>
                <a:t>Results</a:t>
              </a:r>
            </a:p>
          </p:txBody>
        </p:sp>
      </p:grpSp>
      <p:sp>
        <p:nvSpPr>
          <p:cNvPr id="120" name="Rechteck 119"/>
          <p:cNvSpPr/>
          <p:nvPr/>
        </p:nvSpPr>
        <p:spPr>
          <a:xfrm>
            <a:off x="251520" y="1350000"/>
            <a:ext cx="1059753" cy="78743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447027" y="1288800"/>
            <a:ext cx="77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Citation</a:t>
            </a:r>
          </a:p>
        </p:txBody>
      </p:sp>
      <p:grpSp>
        <p:nvGrpSpPr>
          <p:cNvPr id="122" name="Gruppieren 121"/>
          <p:cNvGrpSpPr/>
          <p:nvPr/>
        </p:nvGrpSpPr>
        <p:grpSpPr>
          <a:xfrm>
            <a:off x="447667" y="1552138"/>
            <a:ext cx="619081" cy="484903"/>
            <a:chOff x="2446149" y="2524238"/>
            <a:chExt cx="418827" cy="268631"/>
          </a:xfrm>
        </p:grpSpPr>
        <p:sp>
          <p:nvSpPr>
            <p:cNvPr id="123" name="Flussdiagramm: Magnetplattenspeicher 122"/>
            <p:cNvSpPr/>
            <p:nvPr/>
          </p:nvSpPr>
          <p:spPr>
            <a:xfrm>
              <a:off x="2483767" y="2524238"/>
              <a:ext cx="328832" cy="240639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</a:endParaRPr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2446149" y="2562688"/>
              <a:ext cx="418827" cy="230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79646">
                      <a:lumMod val="75000"/>
                    </a:srgbClr>
                  </a:solidFill>
                </a:rPr>
                <a:t>Citation</a:t>
              </a:r>
              <a:br>
                <a:rPr lang="en-US" sz="1050" dirty="0">
                  <a:solidFill>
                    <a:srgbClr val="F79646">
                      <a:lumMod val="75000"/>
                    </a:srgbClr>
                  </a:solidFill>
                </a:rPr>
              </a:br>
              <a:r>
                <a:rPr lang="en-US" sz="1050" dirty="0">
                  <a:solidFill>
                    <a:srgbClr val="F79646">
                      <a:lumMod val="75000"/>
                    </a:srgbClr>
                  </a:solidFill>
                </a:rPr>
                <a:t>Info</a:t>
              </a:r>
            </a:p>
          </p:txBody>
        </p:sp>
      </p:grpSp>
      <p:sp>
        <p:nvSpPr>
          <p:cNvPr id="100" name="Rechteck 99"/>
          <p:cNvSpPr/>
          <p:nvPr/>
        </p:nvSpPr>
        <p:spPr>
          <a:xfrm>
            <a:off x="179512" y="1573045"/>
            <a:ext cx="1059753" cy="59950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" name="Gruppieren 101"/>
          <p:cNvGrpSpPr/>
          <p:nvPr/>
        </p:nvGrpSpPr>
        <p:grpSpPr>
          <a:xfrm>
            <a:off x="310198" y="1686574"/>
            <a:ext cx="492136" cy="434374"/>
            <a:chOff x="2479653" y="2524238"/>
            <a:chExt cx="332946" cy="240639"/>
          </a:xfrm>
        </p:grpSpPr>
        <p:sp>
          <p:nvSpPr>
            <p:cNvPr id="103" name="Flussdiagramm: Magnetplattenspeicher 102"/>
            <p:cNvSpPr/>
            <p:nvPr/>
          </p:nvSpPr>
          <p:spPr>
            <a:xfrm>
              <a:off x="2483767" y="2524238"/>
              <a:ext cx="328832" cy="240639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2479653" y="2550357"/>
              <a:ext cx="329900" cy="211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79646">
                      <a:lumMod val="75000"/>
                    </a:srgbClr>
                  </a:solidFill>
                </a:rPr>
                <a:t>CIM</a:t>
              </a:r>
              <a:br>
                <a:rPr lang="en-US" sz="1200" dirty="0">
                  <a:solidFill>
                    <a:srgbClr val="F79646">
                      <a:lumMod val="75000"/>
                    </a:srgbClr>
                  </a:solidFill>
                </a:rPr>
              </a:br>
              <a:r>
                <a:rPr lang="en-US" sz="1200" dirty="0">
                  <a:solidFill>
                    <a:srgbClr val="F79646">
                      <a:lumMod val="75000"/>
                    </a:srgbClr>
                  </a:solidFill>
                </a:rPr>
                <a:t>Docs</a:t>
              </a:r>
            </a:p>
          </p:txBody>
        </p:sp>
      </p:grpSp>
      <p:sp>
        <p:nvSpPr>
          <p:cNvPr id="125" name="Textfeld 124"/>
          <p:cNvSpPr txBox="1"/>
          <p:nvPr/>
        </p:nvSpPr>
        <p:spPr>
          <a:xfrm>
            <a:off x="611560" y="6135687"/>
            <a:ext cx="62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</a:rPr>
              <a:t>Based on: </a:t>
            </a:r>
            <a:r>
              <a:rPr lang="en-US" sz="1200" dirty="0" err="1">
                <a:solidFill>
                  <a:prstClr val="black"/>
                </a:solidFill>
              </a:rPr>
              <a:t>Stockhause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smtClean="0">
                <a:solidFill>
                  <a:prstClr val="black"/>
                </a:solidFill>
              </a:rPr>
              <a:t>Martina </a:t>
            </a:r>
            <a:r>
              <a:rPr lang="en-US" sz="1200" dirty="0">
                <a:solidFill>
                  <a:prstClr val="black"/>
                </a:solidFill>
              </a:rPr>
              <a:t>(2014). Long-term archiving workflow in CMIP5 - a first review. </a:t>
            </a:r>
          </a:p>
          <a:p>
            <a:pPr indent="627063"/>
            <a:r>
              <a:rPr lang="en-US" sz="1200" dirty="0">
                <a:solidFill>
                  <a:prstClr val="black"/>
                </a:solidFill>
              </a:rPr>
              <a:t>ISENES2 Workshop, Hamburg, 03.-05.06.2014. </a:t>
            </a:r>
            <a:r>
              <a:rPr lang="en-US" sz="1200" dirty="0" err="1">
                <a:solidFill>
                  <a:prstClr val="black"/>
                </a:solidFill>
              </a:rPr>
              <a:t>Zenodo</a:t>
            </a:r>
            <a:r>
              <a:rPr lang="en-US" sz="1200" dirty="0">
                <a:solidFill>
                  <a:prstClr val="black"/>
                </a:solidFill>
              </a:rPr>
              <a:t>. doi:</a:t>
            </a:r>
            <a:r>
              <a:rPr lang="en-US" sz="1200" dirty="0">
                <a:solidFill>
                  <a:prstClr val="black"/>
                </a:solidFill>
                <a:hlinkClick r:id="rId4" tooltip="DOI"/>
              </a:rPr>
              <a:t>10.5281/zenodo.29104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791173" y="1673145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ES-</a:t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>DOC</a:t>
            </a:r>
          </a:p>
        </p:txBody>
      </p:sp>
      <p:cxnSp>
        <p:nvCxnSpPr>
          <p:cNvPr id="85" name="Gerade Verbindung mit Pfeil 51"/>
          <p:cNvCxnSpPr/>
          <p:nvPr/>
        </p:nvCxnSpPr>
        <p:spPr>
          <a:xfrm rot="10800000">
            <a:off x="1281969" y="1446455"/>
            <a:ext cx="3979224" cy="1721209"/>
          </a:xfrm>
          <a:prstGeom prst="bentConnector3">
            <a:avLst>
              <a:gd name="adj1" fmla="val 168"/>
            </a:avLst>
          </a:prstGeom>
          <a:ln w="19050">
            <a:solidFill>
              <a:schemeClr val="accent6">
                <a:lumMod val="75000"/>
              </a:schemeClr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1284140" y="2082334"/>
            <a:ext cx="118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</a:rPr>
              <a:t>Registration</a:t>
            </a:r>
            <a:endParaRPr lang="en-US" sz="1600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132" name="Grafik 1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1" y="3105320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4533190"/>
            <a:ext cx="8229600" cy="199215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9497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Data Citation CMIP6</a:t>
            </a:r>
            <a:r>
              <a:rPr lang="de-DE" sz="2000" dirty="0" smtClean="0">
                <a:solidFill>
                  <a:schemeClr val="tx2"/>
                </a:solidFill>
              </a:rPr>
              <a:t>:	</a:t>
            </a:r>
            <a:r>
              <a:rPr lang="de-DE" sz="2000" dirty="0" smtClean="0">
                <a:solidFill>
                  <a:schemeClr val="tx2"/>
                </a:solidFill>
                <a:hlinkClick r:id="rId2"/>
              </a:rPr>
              <a:t>http://cmip6cite.wdc-climate.de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  <a:tabLst>
                <a:tab pos="3949700" algn="l"/>
              </a:tabLst>
            </a:pPr>
            <a:r>
              <a:rPr lang="de-DE" sz="2000" dirty="0" smtClean="0">
                <a:solidFill>
                  <a:schemeClr val="tx2"/>
                </a:solidFill>
              </a:rPr>
              <a:t>IPCC DDC: 	</a:t>
            </a:r>
            <a:r>
              <a:rPr lang="de-DE" sz="2000" dirty="0" smtClean="0">
                <a:solidFill>
                  <a:schemeClr val="tx2"/>
                </a:solidFill>
                <a:hlinkClick r:id="rId3"/>
              </a:rPr>
              <a:t>http://ipcc-data.org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  <a:tabLst>
                <a:tab pos="3949700" algn="l"/>
              </a:tabLst>
            </a:pPr>
            <a:r>
              <a:rPr lang="de-DE" sz="2000" dirty="0" smtClean="0">
                <a:solidFill>
                  <a:schemeClr val="tx2"/>
                </a:solidFill>
              </a:rPr>
              <a:t>DDC at DKRZ:	</a:t>
            </a:r>
            <a:r>
              <a:rPr lang="en-US" sz="2000" dirty="0" smtClean="0">
                <a:hlinkClick r:id="rId4"/>
              </a:rPr>
              <a:t>http://ipcc.wdc-climate.de</a:t>
            </a:r>
            <a:r>
              <a:rPr lang="en-US" sz="20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400" dirty="0"/>
              <a:t>M. </a:t>
            </a:r>
            <a:r>
              <a:rPr lang="en-US" sz="1400" dirty="0" err="1"/>
              <a:t>Stockhause</a:t>
            </a:r>
            <a:r>
              <a:rPr lang="en-US" sz="1400" dirty="0"/>
              <a:t>, F. Toussaint, M. </a:t>
            </a:r>
            <a:r>
              <a:rPr lang="en-US" sz="1400" dirty="0" err="1"/>
              <a:t>Lautenschlager</a:t>
            </a:r>
            <a:r>
              <a:rPr lang="en-US" sz="1400" dirty="0"/>
              <a:t> (2015): CMIP6 Data Citation and LTA. </a:t>
            </a:r>
            <a:r>
              <a:rPr lang="en-US" sz="1400" dirty="0" smtClean="0"/>
              <a:t>WIP </a:t>
            </a:r>
            <a:r>
              <a:rPr lang="en-US" sz="1400" dirty="0"/>
              <a:t>white paper.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Zenodo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doi:10.5281/zenodo.35178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en-US" sz="1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2261"/>
            <a:ext cx="5135880" cy="363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1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IPCC DDC: LTA Motivation for AR6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1340768"/>
            <a:ext cx="720960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Reduce number of interfaces to handle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Stable and reliable technical interfaces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providing the same information over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No mapping of DRS components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CMIP6 infrastructure provides all necessary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information for LTA / IPCC DDC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Shift responsibility for relations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to external information from LTA to providers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388424" y="6596390"/>
            <a:ext cx="758997" cy="261610"/>
          </a:xfrm>
        </p:spPr>
        <p:txBody>
          <a:bodyPr/>
          <a:lstStyle/>
          <a:p>
            <a:fld id="{BA4D798F-BC53-4B2C-AF0B-B02A7EE5497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4941168"/>
            <a:ext cx="60792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sym typeface="Wingdings" panose="05000000000000000000" pitchFamily="2" charset="2"/>
              </a:rPr>
              <a:t>Compared to AR5: </a:t>
            </a:r>
            <a:br>
              <a:rPr lang="en-US" sz="3200" b="1" dirty="0" smtClean="0">
                <a:solidFill>
                  <a:srgbClr val="4F81BD">
                    <a:lumMod val="75000"/>
                  </a:srgbClr>
                </a:solidFill>
                <a:sym typeface="Wingdings" panose="05000000000000000000" pitchFamily="2" charset="2"/>
              </a:rPr>
            </a:b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sym typeface="Wingdings" panose="05000000000000000000" pitchFamily="2" charset="2"/>
              </a:rPr>
              <a:t>simpler and automatable LTA</a:t>
            </a: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sym typeface="Wingdings" panose="05000000000000000000" pitchFamily="2" charset="2"/>
              </a:rPr>
              <a:t/>
            </a:r>
            <a:br>
              <a:rPr lang="en-US" sz="3200" b="1" dirty="0">
                <a:solidFill>
                  <a:srgbClr val="4F81BD">
                    <a:lumMod val="75000"/>
                  </a:srgbClr>
                </a:solidFill>
                <a:sym typeface="Wingdings" panose="05000000000000000000" pitchFamily="2" charset="2"/>
              </a:rPr>
            </a:b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sym typeface="Wingdings" panose="05000000000000000000" pitchFamily="2" charset="2"/>
              </a:rPr>
              <a:t>with reallocated responsibilities</a:t>
            </a:r>
            <a:endParaRPr lang="en-US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80728"/>
            <a:ext cx="1352650" cy="434781"/>
          </a:xfrm>
          <a:prstGeom prst="rect">
            <a:avLst/>
          </a:prstGeom>
        </p:spPr>
      </p:pic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Citation: Motivation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2567806"/>
            <a:ext cx="8071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F81BD">
                    <a:lumMod val="75000"/>
                  </a:srgbClr>
                </a:solidFill>
              </a:rPr>
              <a:t>Request from WGCM: Make CMIP6 data citable</a:t>
            </a:r>
            <a:br>
              <a:rPr lang="en-US" sz="3200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en-US" sz="3200" dirty="0">
                <a:solidFill>
                  <a:srgbClr val="4F81BD">
                    <a:lumMod val="75000"/>
                  </a:srgbClr>
                </a:solidFill>
              </a:rPr>
              <a:t>prior to Long-Term Archival in the IPCC-DDC.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388424" y="6596390"/>
            <a:ext cx="758997" cy="261610"/>
          </a:xfrm>
        </p:spPr>
        <p:txBody>
          <a:bodyPr/>
          <a:lstStyle/>
          <a:p>
            <a:fld id="{BA4D798F-BC53-4B2C-AF0B-B02A7EE5497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683568" y="1628800"/>
            <a:ext cx="7776864" cy="4144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Pfeil nach oben 15"/>
          <p:cNvSpPr/>
          <p:nvPr/>
        </p:nvSpPr>
        <p:spPr>
          <a:xfrm>
            <a:off x="6452339" y="3541078"/>
            <a:ext cx="495925" cy="498053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047220" y="6309320"/>
            <a:ext cx="5049561" cy="260648"/>
          </a:xfrm>
        </p:spPr>
        <p:txBody>
          <a:bodyPr/>
          <a:lstStyle/>
          <a:p>
            <a:r>
              <a:rPr lang="en-US" dirty="0"/>
              <a:t>ESGF Conference 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Citation: Situation in CMIP5</a:t>
            </a:r>
            <a:endParaRPr lang="en-US" dirty="0"/>
          </a:p>
        </p:txBody>
      </p:sp>
      <p:sp>
        <p:nvSpPr>
          <p:cNvPr id="10" name="Abgerundetes Rechteck 9"/>
          <p:cNvSpPr/>
          <p:nvPr/>
        </p:nvSpPr>
        <p:spPr>
          <a:xfrm>
            <a:off x="1100828" y="4045134"/>
            <a:ext cx="1584176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95412" y="4327163"/>
            <a:ext cx="13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4F81BD">
                    <a:lumMod val="75000"/>
                  </a:srgbClr>
                </a:solidFill>
              </a:rPr>
              <a:t>CMIP5 Data</a:t>
            </a:r>
            <a:endParaRPr lang="en-US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925364" y="4039131"/>
            <a:ext cx="1584176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25364" y="4321160"/>
            <a:ext cx="15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4F81BD">
                    <a:lumMod val="75000"/>
                  </a:srgbClr>
                </a:solidFill>
              </a:rPr>
              <a:t>IPCC-DDC Data</a:t>
            </a:r>
            <a:endParaRPr lang="en-US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27" y="4890691"/>
            <a:ext cx="933450" cy="300038"/>
          </a:xfrm>
          <a:prstGeom prst="rect">
            <a:avLst/>
          </a:prstGeom>
        </p:spPr>
      </p:pic>
      <p:sp>
        <p:nvSpPr>
          <p:cNvPr id="14" name="Fensterinhalt vertikal verschieben 13"/>
          <p:cNvSpPr/>
          <p:nvPr/>
        </p:nvSpPr>
        <p:spPr>
          <a:xfrm>
            <a:off x="5925364" y="2244934"/>
            <a:ext cx="1598964" cy="1296144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BBB59">
                    <a:lumMod val="75000"/>
                  </a:srgbClr>
                </a:solidFill>
              </a:rPr>
              <a:t>       </a:t>
            </a:r>
            <a:r>
              <a:rPr lang="de-DE" b="1" dirty="0">
                <a:solidFill>
                  <a:srgbClr val="9BBB59">
                    <a:lumMod val="75000"/>
                  </a:srgbClr>
                </a:solidFill>
              </a:rPr>
              <a:t>DOI </a:t>
            </a:r>
            <a:r>
              <a:rPr lang="en-US" b="1" dirty="0">
                <a:solidFill>
                  <a:srgbClr val="9BBB59">
                    <a:lumMod val="75000"/>
                  </a:srgbClr>
                </a:solidFill>
              </a:rPr>
              <a:t>Citation</a:t>
            </a:r>
            <a:r>
              <a:rPr lang="de-DE" b="1" dirty="0">
                <a:solidFill>
                  <a:srgbClr val="9BBB59">
                    <a:lumMod val="75000"/>
                  </a:srgbClr>
                </a:solidFill>
              </a:rPr>
              <a:t> </a:t>
            </a:r>
            <a:endParaRPr lang="en-US" b="1" dirty="0">
              <a:solidFill>
                <a:srgbClr val="9BBB59">
                  <a:lumMod val="75000"/>
                </a:srgbClr>
              </a:solidFill>
            </a:endParaRPr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6887" y="2474139"/>
            <a:ext cx="473345" cy="4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feil nach rechts 16"/>
          <p:cNvSpPr/>
          <p:nvPr/>
        </p:nvSpPr>
        <p:spPr>
          <a:xfrm>
            <a:off x="2685004" y="4405174"/>
            <a:ext cx="3240360" cy="78555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prstClr val="white"/>
                </a:solidFill>
              </a:rPr>
              <a:t>ca. 2-3 </a:t>
            </a:r>
            <a:r>
              <a:rPr lang="en-US" b="1" dirty="0">
                <a:solidFill>
                  <a:prstClr val="white"/>
                </a:solidFill>
              </a:rPr>
              <a:t>years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58622" y="1700808"/>
            <a:ext cx="2157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4F81BD">
                    <a:lumMod val="75000"/>
                  </a:srgbClr>
                </a:solidFill>
              </a:rPr>
              <a:t>Situation in CMIP5</a:t>
            </a:r>
            <a:endParaRPr lang="en-US" sz="20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0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16" y="4602832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683568" y="1628800"/>
            <a:ext cx="7776864" cy="4144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feil nach oben 21"/>
          <p:cNvSpPr/>
          <p:nvPr/>
        </p:nvSpPr>
        <p:spPr>
          <a:xfrm>
            <a:off x="1642591" y="3541078"/>
            <a:ext cx="495925" cy="498053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16" name="Pfeil nach oben 15"/>
          <p:cNvSpPr/>
          <p:nvPr/>
        </p:nvSpPr>
        <p:spPr>
          <a:xfrm>
            <a:off x="6452339" y="3541078"/>
            <a:ext cx="495925" cy="498053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047220" y="6309320"/>
            <a:ext cx="5049561" cy="260648"/>
          </a:xfrm>
        </p:spPr>
        <p:txBody>
          <a:bodyPr/>
          <a:lstStyle/>
          <a:p>
            <a:r>
              <a:rPr lang="en-US" dirty="0"/>
              <a:t>ESGF Conference 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Citation: Concept </a:t>
            </a:r>
            <a:r>
              <a:rPr lang="en-US" dirty="0" smtClean="0"/>
              <a:t>for CMIP6 (1)</a:t>
            </a:r>
            <a:endParaRPr lang="en-US" dirty="0"/>
          </a:p>
        </p:txBody>
      </p:sp>
      <p:sp>
        <p:nvSpPr>
          <p:cNvPr id="10" name="Abgerundetes Rechteck 9"/>
          <p:cNvSpPr/>
          <p:nvPr/>
        </p:nvSpPr>
        <p:spPr>
          <a:xfrm>
            <a:off x="1100828" y="4045134"/>
            <a:ext cx="1584176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95412" y="4327163"/>
            <a:ext cx="13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4F81BD">
                    <a:lumMod val="75000"/>
                  </a:srgbClr>
                </a:solidFill>
              </a:rPr>
              <a:t>CMIP6 Data</a:t>
            </a:r>
            <a:endParaRPr lang="en-US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925364" y="4039131"/>
            <a:ext cx="1584176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25364" y="4321160"/>
            <a:ext cx="15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4F81BD">
                    <a:lumMod val="75000"/>
                  </a:srgbClr>
                </a:solidFill>
              </a:rPr>
              <a:t>IPCC-DDC Data</a:t>
            </a:r>
            <a:endParaRPr lang="en-US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27" y="4890691"/>
            <a:ext cx="933450" cy="300038"/>
          </a:xfrm>
          <a:prstGeom prst="rect">
            <a:avLst/>
          </a:prstGeom>
        </p:spPr>
      </p:pic>
      <p:sp>
        <p:nvSpPr>
          <p:cNvPr id="14" name="Fensterinhalt vertikal verschieben 13"/>
          <p:cNvSpPr/>
          <p:nvPr/>
        </p:nvSpPr>
        <p:spPr>
          <a:xfrm>
            <a:off x="5925364" y="2244934"/>
            <a:ext cx="1598964" cy="1296144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BBB59">
                    <a:lumMod val="75000"/>
                  </a:srgbClr>
                </a:solidFill>
              </a:rPr>
              <a:t>       </a:t>
            </a:r>
            <a:r>
              <a:rPr lang="en-US" b="1" dirty="0">
                <a:solidFill>
                  <a:srgbClr val="9BBB59">
                    <a:lumMod val="75000"/>
                  </a:srgbClr>
                </a:solidFill>
              </a:rPr>
              <a:t>DOI Citation 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2685004" y="4405174"/>
            <a:ext cx="3240360" cy="78555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prstClr val="white"/>
                </a:solidFill>
              </a:rPr>
              <a:t>ca. 2-3 </a:t>
            </a:r>
            <a:r>
              <a:rPr lang="en-US" b="1" dirty="0">
                <a:solidFill>
                  <a:prstClr val="white"/>
                </a:solidFill>
              </a:rPr>
              <a:t>years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58622" y="1700808"/>
            <a:ext cx="217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Concept for CMIP6</a:t>
            </a:r>
          </a:p>
        </p:txBody>
      </p:sp>
      <p:sp>
        <p:nvSpPr>
          <p:cNvPr id="20" name="Fensterinhalt vertikal verschieben 19"/>
          <p:cNvSpPr/>
          <p:nvPr/>
        </p:nvSpPr>
        <p:spPr>
          <a:xfrm>
            <a:off x="1115616" y="2244934"/>
            <a:ext cx="1598964" cy="1296144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BBB59">
                    <a:lumMod val="75000"/>
                  </a:srgbClr>
                </a:solidFill>
              </a:rPr>
              <a:t>Early Citation </a:t>
            </a:r>
          </a:p>
        </p:txBody>
      </p:sp>
      <p:sp>
        <p:nvSpPr>
          <p:cNvPr id="7" name="Pfeil nach links und rechts 6"/>
          <p:cNvSpPr/>
          <p:nvPr/>
        </p:nvSpPr>
        <p:spPr>
          <a:xfrm>
            <a:off x="2714580" y="2695534"/>
            <a:ext cx="3210784" cy="485504"/>
          </a:xfrm>
          <a:prstGeom prst="leftRight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BBB59">
                    <a:lumMod val="50000"/>
                  </a:srgbClr>
                </a:solidFill>
              </a:rPr>
              <a:t>closely inter-related</a:t>
            </a:r>
          </a:p>
        </p:txBody>
      </p:sp>
      <p:sp>
        <p:nvSpPr>
          <p:cNvPr id="23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16" y="4602832"/>
            <a:ext cx="1219200" cy="914400"/>
          </a:xfrm>
          <a:prstGeom prst="rect">
            <a:avLst/>
          </a:prstGeom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6887" y="2474139"/>
            <a:ext cx="473345" cy="4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0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740850" y="1628800"/>
            <a:ext cx="7776864" cy="4144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047220" y="6309320"/>
            <a:ext cx="5049561" cy="260648"/>
          </a:xfrm>
        </p:spPr>
        <p:txBody>
          <a:bodyPr/>
          <a:lstStyle/>
          <a:p>
            <a:r>
              <a:rPr lang="en-US" dirty="0"/>
              <a:t>ESGF Conference 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Citation: </a:t>
            </a:r>
            <a:r>
              <a:rPr lang="en-US" dirty="0" smtClean="0"/>
              <a:t>Concept for CMIP6 (2)</a:t>
            </a:r>
            <a:endParaRPr lang="en-US" dirty="0"/>
          </a:p>
        </p:txBody>
      </p:sp>
      <p:sp>
        <p:nvSpPr>
          <p:cNvPr id="14" name="Fensterinhalt vertikal verschieben 13"/>
          <p:cNvSpPr/>
          <p:nvPr/>
        </p:nvSpPr>
        <p:spPr>
          <a:xfrm>
            <a:off x="5940152" y="2244934"/>
            <a:ext cx="2304256" cy="2117848"/>
          </a:xfrm>
          <a:prstGeom prst="verticalScroll">
            <a:avLst>
              <a:gd name="adj" fmla="val 885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9BBB59">
                    <a:lumMod val="75000"/>
                  </a:srgbClr>
                </a:solidFill>
              </a:rPr>
              <a:t>       </a:t>
            </a:r>
            <a:r>
              <a:rPr lang="en-US" b="1" dirty="0">
                <a:solidFill>
                  <a:srgbClr val="9BBB59">
                    <a:lumMod val="75000"/>
                  </a:srgbClr>
                </a:solidFill>
              </a:rPr>
              <a:t>DOI Citation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58622" y="1700808"/>
            <a:ext cx="217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Concept for CMIP6</a:t>
            </a:r>
          </a:p>
        </p:txBody>
      </p:sp>
      <p:sp>
        <p:nvSpPr>
          <p:cNvPr id="20" name="Fensterinhalt vertikal verschieben 19"/>
          <p:cNvSpPr/>
          <p:nvPr/>
        </p:nvSpPr>
        <p:spPr>
          <a:xfrm>
            <a:off x="974645" y="2244933"/>
            <a:ext cx="2301211" cy="2117849"/>
          </a:xfrm>
          <a:prstGeom prst="verticalScroll">
            <a:avLst>
              <a:gd name="adj" fmla="val 93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9BBB59">
                    <a:lumMod val="75000"/>
                  </a:srgbClr>
                </a:solidFill>
              </a:rPr>
              <a:t>Early Citation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42024" y="3211170"/>
            <a:ext cx="17820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Creators</a:t>
            </a:r>
            <a:r>
              <a:rPr lang="de-DE" sz="1600" dirty="0">
                <a:solidFill>
                  <a:prstClr val="black"/>
                </a:solidFill>
              </a:rPr>
              <a:t> (</a:t>
            </a:r>
            <a:r>
              <a:rPr lang="de-DE" sz="1600" dirty="0" err="1">
                <a:solidFill>
                  <a:prstClr val="black"/>
                </a:solidFill>
              </a:rPr>
              <a:t>PubYear</a:t>
            </a:r>
            <a:r>
              <a:rPr lang="de-DE" sz="1600" dirty="0">
                <a:solidFill>
                  <a:prstClr val="black"/>
                </a:solidFill>
              </a:rPr>
              <a:t>):</a:t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Title. </a:t>
            </a:r>
            <a:r>
              <a:rPr lang="de-DE" sz="1600" b="1" dirty="0">
                <a:solidFill>
                  <a:prstClr val="black"/>
                </a:solidFill>
              </a:rPr>
              <a:t>Version</a:t>
            </a:r>
            <a:r>
              <a:rPr lang="de-DE" sz="1600" dirty="0">
                <a:solidFill>
                  <a:prstClr val="black"/>
                </a:solidFill>
              </a:rPr>
              <a:t>. </a:t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Publisher. PID.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156176" y="3211169"/>
            <a:ext cx="187220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Creators</a:t>
            </a:r>
            <a:r>
              <a:rPr lang="de-DE" sz="1600" dirty="0">
                <a:solidFill>
                  <a:prstClr val="black"/>
                </a:solidFill>
              </a:rPr>
              <a:t> (</a:t>
            </a:r>
            <a:r>
              <a:rPr lang="de-DE" sz="1600" dirty="0" err="1">
                <a:solidFill>
                  <a:prstClr val="black"/>
                </a:solidFill>
              </a:rPr>
              <a:t>PubYear</a:t>
            </a:r>
            <a:r>
              <a:rPr lang="de-DE" sz="1600" dirty="0">
                <a:solidFill>
                  <a:prstClr val="black"/>
                </a:solidFill>
              </a:rPr>
              <a:t>):</a:t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Title.  </a:t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WDCC. </a:t>
            </a:r>
            <a:r>
              <a:rPr lang="de-DE" sz="1600" dirty="0" err="1">
                <a:solidFill>
                  <a:prstClr val="black"/>
                </a:solidFill>
              </a:rPr>
              <a:t>DataCite</a:t>
            </a:r>
            <a:r>
              <a:rPr lang="de-DE" sz="1600" dirty="0">
                <a:solidFill>
                  <a:prstClr val="black"/>
                </a:solidFill>
              </a:rPr>
              <a:t> DOI.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4" name="Pfeil nach links und rechts 23"/>
          <p:cNvSpPr/>
          <p:nvPr/>
        </p:nvSpPr>
        <p:spPr>
          <a:xfrm>
            <a:off x="3275856" y="3087512"/>
            <a:ext cx="2520280" cy="485504"/>
          </a:xfrm>
          <a:prstGeom prst="leftRight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BBB59">
                    <a:lumMod val="50000"/>
                  </a:srgbClr>
                </a:solidFill>
              </a:rPr>
              <a:t>closely inter-related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99592" y="4869160"/>
            <a:ext cx="7542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Citation Granularities: </a:t>
            </a:r>
            <a:r>
              <a:rPr lang="en-US" sz="2000" b="1" dirty="0">
                <a:solidFill>
                  <a:srgbClr val="EEECE1">
                    <a:lumMod val="25000"/>
                  </a:srgbClr>
                </a:solidFill>
              </a:rPr>
              <a:t>Model Data </a:t>
            </a:r>
            <a:r>
              <a:rPr lang="en-US" sz="2000" dirty="0">
                <a:solidFill>
                  <a:srgbClr val="EEECE1">
                    <a:lumMod val="25000"/>
                  </a:srgbClr>
                </a:solidFill>
              </a:rPr>
              <a:t>and </a:t>
            </a:r>
            <a:r>
              <a:rPr lang="en-US" sz="2000" dirty="0" smtClean="0">
                <a:solidFill>
                  <a:srgbClr val="EEECE1">
                    <a:lumMod val="25000"/>
                  </a:srgbClr>
                </a:solidFill>
              </a:rPr>
              <a:t>Experiment </a:t>
            </a:r>
            <a:r>
              <a:rPr lang="en-US" sz="2000" dirty="0">
                <a:solidFill>
                  <a:srgbClr val="EEECE1">
                    <a:lumMod val="25000"/>
                  </a:srgbClr>
                </a:solidFill>
              </a:rPr>
              <a:t>Data</a:t>
            </a:r>
          </a:p>
          <a:p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Early Citations </a:t>
            </a:r>
            <a:r>
              <a:rPr lang="en-US" sz="2000" dirty="0">
                <a:solidFill>
                  <a:srgbClr val="EEECE1">
                    <a:lumMod val="25000"/>
                  </a:srgbClr>
                </a:solidFill>
              </a:rPr>
              <a:t>include Versions for the identification of used datasets. </a:t>
            </a:r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6887" y="2474139"/>
            <a:ext cx="473345" cy="4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ensterinhalt vertikal verschieben 34"/>
          <p:cNvSpPr/>
          <p:nvPr/>
        </p:nvSpPr>
        <p:spPr>
          <a:xfrm>
            <a:off x="5190905" y="4293096"/>
            <a:ext cx="2184163" cy="1440000"/>
          </a:xfrm>
          <a:prstGeom prst="verticalScroll">
            <a:avLst/>
          </a:prstGeom>
          <a:solidFill>
            <a:srgbClr val="2D2D8A">
              <a:lumMod val="20000"/>
              <a:lumOff val="80000"/>
            </a:srgbClr>
          </a:solidFill>
          <a:ln w="9525" cap="flat">
            <a:solidFill>
              <a:srgbClr val="2D2D8A">
                <a:lumMod val="75000"/>
              </a:srgbClr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endParaRPr lang="en-US" sz="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Citation: Data </a:t>
            </a:r>
            <a:r>
              <a:rPr lang="en-US" dirty="0"/>
              <a:t>Citation </a:t>
            </a:r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10" name="Abgerundetes Rechteck 9"/>
          <p:cNvSpPr/>
          <p:nvPr/>
        </p:nvSpPr>
        <p:spPr>
          <a:xfrm>
            <a:off x="1979712" y="2634235"/>
            <a:ext cx="5242956" cy="870425"/>
          </a:xfrm>
          <a:prstGeom prst="roundRect">
            <a:avLst/>
          </a:prstGeom>
          <a:gradFill>
            <a:gsLst>
              <a:gs pos="0">
                <a:srgbClr val="FF0000"/>
              </a:gs>
              <a:gs pos="58000">
                <a:srgbClr val="FFDA65"/>
              </a:gs>
              <a:gs pos="100000">
                <a:srgbClr val="FFDA65"/>
              </a:gs>
            </a:gsLst>
            <a:lin ang="5400000" scaled="0"/>
          </a:gradFill>
          <a:ln w="3175" cap="flat">
            <a:solidFill>
              <a:srgbClr val="2D2D8A">
                <a:lumMod val="75000"/>
              </a:srgbClr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endParaRPr lang="en-US" sz="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067944" y="2884920"/>
            <a:ext cx="1102623" cy="530193"/>
            <a:chOff x="9935914" y="1443601"/>
            <a:chExt cx="576064" cy="5301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Zylinder 11"/>
            <p:cNvSpPr/>
            <p:nvPr/>
          </p:nvSpPr>
          <p:spPr>
            <a:xfrm>
              <a:off x="9935914" y="1443601"/>
              <a:ext cx="432048" cy="426747"/>
            </a:xfrm>
            <a:prstGeom prst="can">
              <a:avLst/>
            </a:pr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latinLnBrk="1" hangingPunct="0">
                <a:defRPr/>
              </a:pPr>
              <a:endParaRPr lang="en-US" sz="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Zylinder 12"/>
            <p:cNvSpPr/>
            <p:nvPr/>
          </p:nvSpPr>
          <p:spPr>
            <a:xfrm>
              <a:off x="10007922" y="1510308"/>
              <a:ext cx="432048" cy="426747"/>
            </a:xfrm>
            <a:prstGeom prst="can">
              <a:avLst/>
            </a:pr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latinLnBrk="1" hangingPunct="0">
                <a:defRPr/>
              </a:pPr>
              <a:endParaRPr lang="en-US" sz="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Zylinder 13"/>
            <p:cNvSpPr/>
            <p:nvPr/>
          </p:nvSpPr>
          <p:spPr>
            <a:xfrm>
              <a:off x="10079930" y="1582316"/>
              <a:ext cx="432048" cy="391478"/>
            </a:xfrm>
            <a:prstGeom prst="can">
              <a:avLst/>
            </a:pr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rot="0" spcFirstLastPara="1" vertOverflow="overflow" horzOverflow="overflow" vert="horz" wrap="square" lIns="45719" tIns="0" rIns="45719" bIns="0" numCol="1" spcCol="38100" rtlCol="0" anchor="t">
              <a:spAutoFit/>
            </a:bodyPr>
            <a:lstStyle/>
            <a:p>
              <a:pPr algn="ctr" latinLnBrk="1" hangingPunct="0">
                <a:defRPr/>
              </a:pPr>
              <a:r>
                <a:rPr lang="en-US" sz="800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Citation</a:t>
              </a:r>
              <a:br>
                <a:rPr lang="en-US" sz="800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800" b="1" kern="0" dirty="0">
                  <a:solidFill>
                    <a:srgbClr val="000000"/>
                  </a:solidFill>
                </a:rPr>
                <a:t>information</a:t>
              </a:r>
              <a:endParaRPr lang="en-US" sz="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923928" y="2616043"/>
            <a:ext cx="144526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Citation Service</a:t>
            </a:r>
          </a:p>
        </p:txBody>
      </p:sp>
      <p:sp>
        <p:nvSpPr>
          <p:cNvPr id="18" name="Fensterinhalt vertikal verschieben 17"/>
          <p:cNvSpPr/>
          <p:nvPr/>
        </p:nvSpPr>
        <p:spPr>
          <a:xfrm>
            <a:off x="5038505" y="4509280"/>
            <a:ext cx="2184163" cy="1440000"/>
          </a:xfrm>
          <a:prstGeom prst="verticalScroll">
            <a:avLst/>
          </a:prstGeom>
          <a:solidFill>
            <a:srgbClr val="2D2D8A">
              <a:lumMod val="20000"/>
              <a:lumOff val="80000"/>
            </a:srgbClr>
          </a:solidFill>
          <a:ln w="9525" cap="flat">
            <a:solidFill>
              <a:srgbClr val="2D2D8A">
                <a:lumMod val="75000"/>
              </a:srgbClr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endParaRPr lang="en-US" sz="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423738" y="4725304"/>
            <a:ext cx="102047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sz="1000" kern="0" dirty="0">
                <a:solidFill>
                  <a:srgbClr val="000000"/>
                </a:solidFill>
                <a:sym typeface="Arial"/>
              </a:rPr>
              <a:t>Creators</a:t>
            </a:r>
          </a:p>
          <a:p>
            <a:pPr latinLnBrk="1" hangingPunct="0">
              <a:defRPr/>
            </a:pPr>
            <a:r>
              <a:rPr lang="en-US" sz="1000" kern="0" dirty="0">
                <a:solidFill>
                  <a:srgbClr val="000000"/>
                </a:solidFill>
              </a:rPr>
              <a:t>Title</a:t>
            </a:r>
          </a:p>
          <a:p>
            <a:pPr latinLnBrk="1" hangingPunct="0">
              <a:defRPr/>
            </a:pPr>
            <a:r>
              <a:rPr lang="en-US" sz="1000" kern="0" dirty="0">
                <a:solidFill>
                  <a:srgbClr val="000000"/>
                </a:solidFill>
                <a:sym typeface="Arial"/>
              </a:rPr>
              <a:t>Publication Year</a:t>
            </a:r>
          </a:p>
          <a:p>
            <a:pPr latinLnBrk="1" hangingPunct="0">
              <a:defRPr/>
            </a:pPr>
            <a:r>
              <a:rPr lang="en-US" sz="1000" kern="0" dirty="0">
                <a:solidFill>
                  <a:srgbClr val="000000"/>
                </a:solidFill>
              </a:rPr>
              <a:t>Publisher</a:t>
            </a:r>
          </a:p>
          <a:p>
            <a:pPr latinLnBrk="1" hangingPunct="0">
              <a:defRPr/>
            </a:pPr>
            <a:r>
              <a:rPr lang="en-US" sz="1000" kern="0" dirty="0">
                <a:solidFill>
                  <a:srgbClr val="000000"/>
                </a:solidFill>
                <a:sym typeface="Arial"/>
              </a:rPr>
              <a:t>PID</a:t>
            </a:r>
          </a:p>
          <a:p>
            <a:pPr latinLnBrk="1" hangingPunct="0">
              <a:defRPr/>
            </a:pPr>
            <a:r>
              <a:rPr lang="en-US" sz="1000" kern="0" dirty="0">
                <a:solidFill>
                  <a:srgbClr val="000000"/>
                </a:solidFill>
              </a:rPr>
              <a:t>Contributors</a:t>
            </a:r>
          </a:p>
          <a:p>
            <a:pPr latinLnBrk="1" hangingPunct="0">
              <a:defRPr/>
            </a:pPr>
            <a:r>
              <a:rPr lang="en-US" sz="1000" kern="0" dirty="0">
                <a:solidFill>
                  <a:srgbClr val="000000"/>
                </a:solidFill>
                <a:sym typeface="Arial"/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2195736" y="1263695"/>
            <a:ext cx="1368152" cy="512773"/>
          </a:xfrm>
          <a:prstGeom prst="rect">
            <a:avLst/>
          </a:prstGeom>
          <a:solidFill>
            <a:srgbClr val="EAEAEA"/>
          </a:solidFill>
          <a:ln w="9525" cap="flat">
            <a:solidFill>
              <a:srgbClr val="2D2D8A">
                <a:lumMod val="75000"/>
              </a:srgbClr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endParaRPr lang="en-US" sz="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923928" y="1272412"/>
            <a:ext cx="1368152" cy="512773"/>
          </a:xfrm>
          <a:prstGeom prst="rect">
            <a:avLst/>
          </a:prstGeom>
          <a:solidFill>
            <a:srgbClr val="EAEAEA"/>
          </a:solidFill>
          <a:ln w="9525" cap="flat">
            <a:solidFill>
              <a:srgbClr val="2D2D8A">
                <a:lumMod val="75000"/>
              </a:srgbClr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endParaRPr lang="en-US" sz="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652120" y="1272412"/>
            <a:ext cx="1368152" cy="512773"/>
          </a:xfrm>
          <a:prstGeom prst="rect">
            <a:avLst/>
          </a:prstGeom>
          <a:solidFill>
            <a:srgbClr val="EAEAEA"/>
          </a:solidFill>
          <a:ln w="9525" cap="flat">
            <a:solidFill>
              <a:srgbClr val="2D2D8A">
                <a:lumMod val="75000"/>
              </a:srgbClr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endParaRPr lang="en-US" sz="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483768" y="1342046"/>
            <a:ext cx="74956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sz="1400" b="1" kern="0" dirty="0">
                <a:solidFill>
                  <a:srgbClr val="2D2D8A">
                    <a:lumMod val="7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Archive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024737" y="1340768"/>
            <a:ext cx="49147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sz="1400" b="1" kern="0" dirty="0">
                <a:solidFill>
                  <a:srgbClr val="2D2D8A">
                    <a:lumMod val="7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</a:p>
        </p:txBody>
      </p:sp>
      <p:cxnSp>
        <p:nvCxnSpPr>
          <p:cNvPr id="26" name="Gerade Verbindung mit Pfeil 25"/>
          <p:cNvCxnSpPr>
            <a:stCxn id="20" idx="2"/>
          </p:cNvCxnSpPr>
          <p:nvPr/>
        </p:nvCxnSpPr>
        <p:spPr>
          <a:xfrm>
            <a:off x="2879812" y="1776468"/>
            <a:ext cx="0" cy="839575"/>
          </a:xfrm>
          <a:prstGeom prst="straightConnector1">
            <a:avLst/>
          </a:prstGeom>
          <a:noFill/>
          <a:ln w="50800" cap="flat">
            <a:solidFill>
              <a:srgbClr val="2D2D8A">
                <a:lumMod val="75000"/>
              </a:srgbClr>
            </a:solidFill>
            <a:prstDash val="solid"/>
            <a:bevel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Gerade Verbindung mit Pfeil 26"/>
          <p:cNvCxnSpPr/>
          <p:nvPr/>
        </p:nvCxnSpPr>
        <p:spPr>
          <a:xfrm>
            <a:off x="4572000" y="1776468"/>
            <a:ext cx="0" cy="839575"/>
          </a:xfrm>
          <a:prstGeom prst="straightConnector1">
            <a:avLst/>
          </a:prstGeom>
          <a:noFill/>
          <a:ln w="50800" cap="flat">
            <a:solidFill>
              <a:srgbClr val="2D2D8A">
                <a:lumMod val="75000"/>
              </a:srgbClr>
            </a:solidFill>
            <a:prstDash val="solid"/>
            <a:bevel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Gerade Verbindung mit Pfeil 27"/>
          <p:cNvCxnSpPr/>
          <p:nvPr/>
        </p:nvCxnSpPr>
        <p:spPr>
          <a:xfrm>
            <a:off x="6300192" y="1776468"/>
            <a:ext cx="0" cy="839575"/>
          </a:xfrm>
          <a:prstGeom prst="straightConnector1">
            <a:avLst/>
          </a:prstGeom>
          <a:noFill/>
          <a:ln w="50800" cap="flat">
            <a:solidFill>
              <a:srgbClr val="2D2D8A">
                <a:lumMod val="75000"/>
              </a:srgbClr>
            </a:solidFill>
            <a:prstDash val="solid"/>
            <a:bevel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" name="Gerade Verbindung mit Pfeil 29"/>
          <p:cNvCxnSpPr/>
          <p:nvPr/>
        </p:nvCxnSpPr>
        <p:spPr>
          <a:xfrm>
            <a:off x="6156176" y="3529181"/>
            <a:ext cx="0" cy="839575"/>
          </a:xfrm>
          <a:prstGeom prst="straightConnector1">
            <a:avLst/>
          </a:prstGeom>
          <a:noFill/>
          <a:ln w="50800" cap="flat">
            <a:solidFill>
              <a:srgbClr val="C00000"/>
            </a:solidFill>
            <a:prstDash val="solid"/>
            <a:bevel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Textfeld 30"/>
          <p:cNvSpPr txBox="1"/>
          <p:nvPr/>
        </p:nvSpPr>
        <p:spPr>
          <a:xfrm>
            <a:off x="3227378" y="3645024"/>
            <a:ext cx="87139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sz="1400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DISPLAY</a:t>
            </a:r>
            <a:br>
              <a:rPr lang="en-US" sz="1400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option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382102" y="3645024"/>
            <a:ext cx="63735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r" latinLnBrk="1" hangingPunct="0">
              <a:defRPr/>
            </a:pPr>
            <a:r>
              <a:rPr lang="en-US" sz="1400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br>
              <a:rPr lang="en-US" sz="1400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option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483768" y="1972749"/>
            <a:ext cx="4271360" cy="307775"/>
          </a:xfrm>
          <a:prstGeom prst="rect">
            <a:avLst/>
          </a:prstGeom>
          <a:solidFill>
            <a:srgbClr val="FFFFFF">
              <a:alpha val="89804"/>
            </a:srgbClr>
          </a:solidFill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sz="1400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REQUEST for citation by controlled names (DRS)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4326602"/>
            <a:ext cx="2402494" cy="155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Gerade Verbindung mit Pfeil 28"/>
          <p:cNvCxnSpPr/>
          <p:nvPr/>
        </p:nvCxnSpPr>
        <p:spPr>
          <a:xfrm>
            <a:off x="3059832" y="3529181"/>
            <a:ext cx="0" cy="839575"/>
          </a:xfrm>
          <a:prstGeom prst="straightConnector1">
            <a:avLst/>
          </a:prstGeom>
          <a:noFill/>
          <a:ln w="50800" cap="flat">
            <a:solidFill>
              <a:srgbClr val="C00000"/>
            </a:solidFill>
            <a:prstDash val="solid"/>
            <a:bevel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Textfeld 6"/>
          <p:cNvSpPr txBox="1"/>
          <p:nvPr/>
        </p:nvSpPr>
        <p:spPr>
          <a:xfrm>
            <a:off x="6418186" y="4221088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XML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300192" y="4437112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JSON</a:t>
            </a:r>
          </a:p>
        </p:txBody>
      </p:sp>
      <p:sp>
        <p:nvSpPr>
          <p:cNvPr id="3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24744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047220" y="6309320"/>
            <a:ext cx="5049561" cy="260648"/>
          </a:xfrm>
        </p:spPr>
        <p:txBody>
          <a:bodyPr/>
          <a:lstStyle/>
          <a:p>
            <a:r>
              <a:rPr lang="en-US" dirty="0"/>
              <a:t>ESGF Conference 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Citation: Human </a:t>
            </a:r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55" name="Zylinder 54"/>
          <p:cNvSpPr/>
          <p:nvPr/>
        </p:nvSpPr>
        <p:spPr>
          <a:xfrm>
            <a:off x="3203848" y="4869160"/>
            <a:ext cx="2376264" cy="1080120"/>
          </a:xfrm>
          <a:prstGeom prst="can">
            <a:avLst>
              <a:gd name="adj" fmla="val 1565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Citation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Service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99" name="Picture 3" descr="C:\Users\Martina Stockhause\AppData\Local\Microsoft\Windows\Temporary Internet Files\Content.IE5\6KNJRDW2\MC9004339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44" y="1052736"/>
            <a:ext cx="1028700" cy="1028700"/>
          </a:xfrm>
          <a:prstGeom prst="rect">
            <a:avLst/>
          </a:prstGeom>
          <a:noFill/>
          <a:effectLst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feld 57"/>
          <p:cNvSpPr txBox="1"/>
          <p:nvPr/>
        </p:nvSpPr>
        <p:spPr>
          <a:xfrm>
            <a:off x="467544" y="213285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Data Creator:</a:t>
            </a:r>
          </a:p>
          <a:p>
            <a:pPr algn="ctr"/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insert/update citation information</a:t>
            </a:r>
          </a:p>
        </p:txBody>
      </p:sp>
      <p:sp>
        <p:nvSpPr>
          <p:cNvPr id="59" name="Abgerundetes Rechteck 58"/>
          <p:cNvSpPr/>
          <p:nvPr/>
        </p:nvSpPr>
        <p:spPr>
          <a:xfrm>
            <a:off x="886377" y="2924944"/>
            <a:ext cx="201622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C0504D">
                    <a:lumMod val="75000"/>
                  </a:srgbClr>
                </a:solidFill>
              </a:rPr>
              <a:t>Oracle APEX GUI</a:t>
            </a:r>
            <a:endParaRPr lang="en-US" sz="2000" b="1" dirty="0">
              <a:solidFill>
                <a:srgbClr val="C0504D">
                  <a:lumMod val="75000"/>
                </a:srgbClr>
              </a:solidFill>
            </a:endParaRPr>
          </a:p>
        </p:txBody>
      </p:sp>
      <p:cxnSp>
        <p:nvCxnSpPr>
          <p:cNvPr id="70" name="Gewinkelte Verbindung 69"/>
          <p:cNvCxnSpPr>
            <a:stCxn id="59" idx="2"/>
            <a:endCxn id="55" idx="2"/>
          </p:cNvCxnSpPr>
          <p:nvPr/>
        </p:nvCxnSpPr>
        <p:spPr>
          <a:xfrm rot="16200000" flipH="1">
            <a:off x="1595062" y="3800434"/>
            <a:ext cx="1908212" cy="1309359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251520" y="3732760"/>
            <a:ext cx="164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C0504D">
                    <a:lumMod val="75000"/>
                  </a:srgbClr>
                </a:solidFill>
              </a:rPr>
              <a:t>Insert / Update</a:t>
            </a:r>
            <a:br>
              <a:rPr lang="en-US" b="1" dirty="0">
                <a:solidFill>
                  <a:srgbClr val="C0504D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C0504D">
                    <a:lumMod val="75000"/>
                  </a:srgbClr>
                </a:solidFill>
              </a:rPr>
              <a:t>Citation</a:t>
            </a:r>
          </a:p>
        </p:txBody>
      </p:sp>
      <p:pic>
        <p:nvPicPr>
          <p:cNvPr id="100" name="Picture 2" descr="C:\Users\Martina Stockhause\AppData\Local\Microsoft\Windows\Temporary Internet Files\Content.IE5\XW5OGTWT\MC90043394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08965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feld 100"/>
          <p:cNvSpPr txBox="1"/>
          <p:nvPr/>
        </p:nvSpPr>
        <p:spPr>
          <a:xfrm>
            <a:off x="3059832" y="2117077"/>
            <a:ext cx="2689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Data User / Article Writer:</a:t>
            </a:r>
          </a:p>
          <a:p>
            <a:pPr algn="ctr"/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access citation information</a:t>
            </a:r>
          </a:p>
        </p:txBody>
      </p:sp>
      <p:sp>
        <p:nvSpPr>
          <p:cNvPr id="102" name="Abgerundetes Rechteck 101"/>
          <p:cNvSpPr/>
          <p:nvPr/>
        </p:nvSpPr>
        <p:spPr>
          <a:xfrm>
            <a:off x="3347865" y="2939842"/>
            <a:ext cx="2088232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4674603" y="3010950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>
                <a:solidFill>
                  <a:srgbClr val="4F81BD">
                    <a:lumMod val="75000"/>
                  </a:srgbClr>
                </a:solidFill>
              </a:rPr>
              <a:t>CoG</a:t>
            </a:r>
            <a:endParaRPr lang="en-US" sz="2000" b="1" dirty="0">
              <a:solidFill>
                <a:srgbClr val="4F81BD">
                  <a:lumMod val="75000"/>
                </a:srgbClr>
              </a:solidFill>
            </a:endParaRPr>
          </a:p>
        </p:txBody>
      </p:sp>
      <p:cxnSp>
        <p:nvCxnSpPr>
          <p:cNvPr id="105" name="Gewinkelte Verbindung 104"/>
          <p:cNvCxnSpPr>
            <a:stCxn id="55" idx="1"/>
            <a:endCxn id="102" idx="2"/>
          </p:cNvCxnSpPr>
          <p:nvPr/>
        </p:nvCxnSpPr>
        <p:spPr>
          <a:xfrm rot="5400000" flipH="1" flipV="1">
            <a:off x="3715353" y="4192533"/>
            <a:ext cx="1353254" cy="1"/>
          </a:xfrm>
          <a:prstGeom prst="bentConnector3">
            <a:avLst>
              <a:gd name="adj1" fmla="val 50000"/>
            </a:avLst>
          </a:prstGeom>
          <a:ln w="57150" cap="flat">
            <a:solidFill>
              <a:schemeClr val="accent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feld 106"/>
          <p:cNvSpPr txBox="1"/>
          <p:nvPr/>
        </p:nvSpPr>
        <p:spPr>
          <a:xfrm>
            <a:off x="2699792" y="3717032"/>
            <a:ext cx="1639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>
                <a:solidFill>
                  <a:srgbClr val="C0504D">
                    <a:lumMod val="75000"/>
                  </a:srgbClr>
                </a:solidFill>
              </a:rPr>
              <a:t>Access</a:t>
            </a:r>
            <a:br>
              <a:rPr lang="de-DE" b="1" dirty="0">
                <a:solidFill>
                  <a:srgbClr val="C0504D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C0504D">
                    <a:lumMod val="75000"/>
                  </a:srgbClr>
                </a:solidFill>
              </a:rPr>
              <a:t>“Data Citation”</a:t>
            </a:r>
            <a:br>
              <a:rPr lang="en-US" b="1" dirty="0">
                <a:solidFill>
                  <a:srgbClr val="C0504D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C0504D">
                    <a:lumMod val="75000"/>
                  </a:srgbClr>
                </a:solidFill>
              </a:rPr>
              <a:t>Link</a:t>
            </a:r>
          </a:p>
        </p:txBody>
      </p:sp>
      <p:pic>
        <p:nvPicPr>
          <p:cNvPr id="108" name="Picture 2" descr="C:\Users\Martina Stockhause\AppData\Local\Microsoft\Windows\Temporary Internet Files\Content.IE5\XW5OGTWT\MC90043394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22" y="1124744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feld 108"/>
          <p:cNvSpPr txBox="1"/>
          <p:nvPr/>
        </p:nvSpPr>
        <p:spPr>
          <a:xfrm>
            <a:off x="5652120" y="2123564"/>
            <a:ext cx="319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Data Reviewer / Article Reader:</a:t>
            </a:r>
          </a:p>
          <a:p>
            <a:pPr algn="ctr"/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access cited data</a:t>
            </a:r>
          </a:p>
        </p:txBody>
      </p:sp>
      <p:sp>
        <p:nvSpPr>
          <p:cNvPr id="110" name="Abgerundetes Rechteck 109"/>
          <p:cNvSpPr/>
          <p:nvPr/>
        </p:nvSpPr>
        <p:spPr>
          <a:xfrm>
            <a:off x="5940152" y="2924944"/>
            <a:ext cx="2160240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6079131" y="3004939"/>
            <a:ext cx="1877245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9BBB59">
                    <a:lumMod val="75000"/>
                  </a:srgbClr>
                </a:solidFill>
              </a:rPr>
              <a:t>Publisher Portal</a:t>
            </a:r>
            <a:endParaRPr lang="en-US" sz="2000" b="1" dirty="0">
              <a:solidFill>
                <a:srgbClr val="9BBB59">
                  <a:lumMod val="75000"/>
                </a:srgbClr>
              </a:solidFill>
            </a:endParaRPr>
          </a:p>
        </p:txBody>
      </p:sp>
      <p:cxnSp>
        <p:nvCxnSpPr>
          <p:cNvPr id="115" name="Gewinkelte Verbindung 114"/>
          <p:cNvCxnSpPr/>
          <p:nvPr/>
        </p:nvCxnSpPr>
        <p:spPr>
          <a:xfrm>
            <a:off x="6948264" y="3501008"/>
            <a:ext cx="0" cy="1119346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feld 117"/>
          <p:cNvSpPr txBox="1"/>
          <p:nvPr/>
        </p:nvSpPr>
        <p:spPr>
          <a:xfrm>
            <a:off x="7017753" y="3697024"/>
            <a:ext cx="1771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BBB59">
                    <a:lumMod val="75000"/>
                  </a:srgbClr>
                </a:solidFill>
              </a:rPr>
              <a:t>Access</a:t>
            </a:r>
            <a:r>
              <a:rPr lang="de-DE" b="1" dirty="0">
                <a:solidFill>
                  <a:srgbClr val="9BBB59">
                    <a:lumMod val="75000"/>
                  </a:srgbClr>
                </a:solidFill>
              </a:rPr>
              <a:t> Data </a:t>
            </a:r>
            <a:br>
              <a:rPr lang="de-DE" b="1" dirty="0">
                <a:solidFill>
                  <a:srgbClr val="9BBB59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9BBB59">
                    <a:lumMod val="75000"/>
                  </a:srgbClr>
                </a:solidFill>
              </a:rPr>
              <a:t>by DOI </a:t>
            </a:r>
            <a:br>
              <a:rPr lang="en-US" b="1" dirty="0">
                <a:solidFill>
                  <a:srgbClr val="9BBB59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9BBB59">
                    <a:lumMod val="75000"/>
                  </a:srgbClr>
                </a:solidFill>
              </a:rPr>
              <a:t>via Landing Page</a:t>
            </a:r>
          </a:p>
        </p:txBody>
      </p:sp>
      <p:sp>
        <p:nvSpPr>
          <p:cNvPr id="119" name="Fensterinhalt vertikal verschieben 118"/>
          <p:cNvSpPr/>
          <p:nvPr/>
        </p:nvSpPr>
        <p:spPr>
          <a:xfrm>
            <a:off x="6698046" y="4620354"/>
            <a:ext cx="1402346" cy="1297884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504D">
                    <a:lumMod val="75000"/>
                  </a:srgbClr>
                </a:solidFill>
              </a:rPr>
              <a:t>Landing</a:t>
            </a:r>
            <a:r>
              <a:rPr lang="de-DE" b="1" dirty="0">
                <a:solidFill>
                  <a:srgbClr val="C0504D">
                    <a:lumMod val="75000"/>
                  </a:srgbClr>
                </a:solidFill>
              </a:rPr>
              <a:t> Page </a:t>
            </a:r>
            <a:endParaRPr lang="en-US" b="1" dirty="0">
              <a:solidFill>
                <a:srgbClr val="C0504D">
                  <a:lumMod val="75000"/>
                </a:srgbClr>
              </a:solidFill>
            </a:endParaRPr>
          </a:p>
        </p:txBody>
      </p:sp>
      <p:cxnSp>
        <p:nvCxnSpPr>
          <p:cNvPr id="125" name="Gewinkelte Verbindung 114"/>
          <p:cNvCxnSpPr/>
          <p:nvPr/>
        </p:nvCxnSpPr>
        <p:spPr>
          <a:xfrm flipH="1">
            <a:off x="5580112" y="5445224"/>
            <a:ext cx="128017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feld 128"/>
          <p:cNvSpPr txBox="1"/>
          <p:nvPr/>
        </p:nvSpPr>
        <p:spPr>
          <a:xfrm>
            <a:off x="5508104" y="5157192"/>
            <a:ext cx="1325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504D">
                    <a:lumMod val="75000"/>
                  </a:srgbClr>
                </a:solidFill>
              </a:rPr>
              <a:t>Provide</a:t>
            </a:r>
            <a:br>
              <a:rPr lang="en-US" b="1" dirty="0">
                <a:solidFill>
                  <a:srgbClr val="C0504D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C0504D">
                    <a:lumMod val="75000"/>
                  </a:srgbClr>
                </a:solidFill>
              </a:rPr>
              <a:t>Information</a:t>
            </a:r>
          </a:p>
        </p:txBody>
      </p:sp>
      <p:cxnSp>
        <p:nvCxnSpPr>
          <p:cNvPr id="132" name="Gewinkelte Verbindung 131"/>
          <p:cNvCxnSpPr/>
          <p:nvPr/>
        </p:nvCxnSpPr>
        <p:spPr>
          <a:xfrm rot="10800000">
            <a:off x="4983344" y="3501009"/>
            <a:ext cx="1876939" cy="1275666"/>
          </a:xfrm>
          <a:prstGeom prst="bentConnector3">
            <a:avLst>
              <a:gd name="adj1" fmla="val 99892"/>
            </a:avLst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feld 138"/>
          <p:cNvSpPr txBox="1"/>
          <p:nvPr/>
        </p:nvSpPr>
        <p:spPr>
          <a:xfrm>
            <a:off x="5020744" y="3717032"/>
            <a:ext cx="1518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4F81BD">
                    <a:lumMod val="75000"/>
                  </a:srgbClr>
                </a:solidFill>
              </a:rPr>
              <a:t>Access</a:t>
            </a:r>
            <a:br>
              <a:rPr lang="de-DE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“Data Access”</a:t>
            </a:r>
            <a:br>
              <a:rPr lang="en-US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Link</a:t>
            </a:r>
          </a:p>
        </p:txBody>
      </p:sp>
      <p:sp>
        <p:nvSpPr>
          <p:cNvPr id="30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72" y="2802632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052736"/>
            <a:ext cx="3672408" cy="540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047220" y="6309320"/>
            <a:ext cx="5049561" cy="260648"/>
          </a:xfrm>
        </p:spPr>
        <p:txBody>
          <a:bodyPr/>
          <a:lstStyle/>
          <a:p>
            <a:r>
              <a:rPr lang="en-US" dirty="0"/>
              <a:t>ESGF Conference 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Citation: Data Creators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23528" y="1052736"/>
            <a:ext cx="341272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Use Case 1: </a:t>
            </a:r>
            <a:br>
              <a:rPr lang="en-US" sz="2000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Providing Citation Information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251520" y="1757037"/>
            <a:ext cx="367240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4176540" y="1268760"/>
            <a:ext cx="2162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Citation APEX GUI:</a:t>
            </a:r>
          </a:p>
        </p:txBody>
      </p:sp>
      <p:pic>
        <p:nvPicPr>
          <p:cNvPr id="26" name="Picture 3" descr="C:\Users\Martina Stockhause\AppData\Local\Microsoft\Windows\Temporary Internet Files\Content.IE5\6KNJRDW2\MC9004339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29" y="1844824"/>
            <a:ext cx="1028700" cy="1028700"/>
          </a:xfrm>
          <a:prstGeom prst="rect">
            <a:avLst/>
          </a:prstGeom>
          <a:noFill/>
          <a:effectLst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1225828" y="2887625"/>
            <a:ext cx="1398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Data Creator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971600" y="3284984"/>
            <a:ext cx="201622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C0504D">
                    <a:lumMod val="75000"/>
                  </a:srgbClr>
                </a:solidFill>
              </a:rPr>
              <a:t>Oracle APEX GUI</a:t>
            </a:r>
            <a:endParaRPr lang="en-US" sz="2000" b="1" dirty="0">
              <a:solidFill>
                <a:srgbClr val="C0504D">
                  <a:lumMod val="75000"/>
                </a:srgbClr>
              </a:solidFill>
            </a:endParaRPr>
          </a:p>
        </p:txBody>
      </p:sp>
      <p:cxnSp>
        <p:nvCxnSpPr>
          <p:cNvPr id="36" name="Gewinkelte Verbindung 35"/>
          <p:cNvCxnSpPr>
            <a:endCxn id="38" idx="1"/>
          </p:cNvCxnSpPr>
          <p:nvPr/>
        </p:nvCxnSpPr>
        <p:spPr>
          <a:xfrm rot="5400000">
            <a:off x="1337990" y="4551474"/>
            <a:ext cx="1368152" cy="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23528" y="4236816"/>
            <a:ext cx="164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C0504D">
                    <a:lumMod val="75000"/>
                  </a:srgbClr>
                </a:solidFill>
              </a:rPr>
              <a:t>Insert / Update</a:t>
            </a:r>
            <a:br>
              <a:rPr lang="en-US" b="1" dirty="0">
                <a:solidFill>
                  <a:srgbClr val="C0504D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C0504D">
                    <a:lumMod val="75000"/>
                  </a:srgbClr>
                </a:solidFill>
              </a:rPr>
              <a:t>Citation</a:t>
            </a:r>
          </a:p>
        </p:txBody>
      </p:sp>
      <p:sp>
        <p:nvSpPr>
          <p:cNvPr id="38" name="Zylinder 37"/>
          <p:cNvSpPr/>
          <p:nvPr/>
        </p:nvSpPr>
        <p:spPr>
          <a:xfrm>
            <a:off x="827584" y="5229200"/>
            <a:ext cx="2376264" cy="1080120"/>
          </a:xfrm>
          <a:prstGeom prst="can">
            <a:avLst>
              <a:gd name="adj" fmla="val 1565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Citation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Service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6540" y="1724704"/>
            <a:ext cx="4612843" cy="2937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4355975" y="6145559"/>
            <a:ext cx="443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hlinkClick r:id="rId5"/>
              </a:rPr>
              <a:t>http://cera-www.dkrz.de/citeXA</a:t>
            </a:r>
            <a:r>
              <a:rPr lang="en-US" sz="1400" dirty="0" smtClean="0">
                <a:solidFill>
                  <a:prstClr val="black"/>
                </a:solidFill>
              </a:rPr>
              <a:t> (not yet available)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83968" y="4581128"/>
            <a:ext cx="4674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Insert / update citation information,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which is immediately visible.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Citation information can be updated until the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submission deadline for IPCC AR6 WGI</a:t>
            </a:r>
          </a:p>
        </p:txBody>
      </p:sp>
      <p:sp>
        <p:nvSpPr>
          <p:cNvPr id="18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19.07.2016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4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gemeine Präsentation DKRZ 201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Microsoft Office PowerPoint</Application>
  <PresentationFormat>Bildschirmpräsentation (4:3)</PresentationFormat>
  <Paragraphs>382</Paragraphs>
  <Slides>27</Slides>
  <Notes>13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Allgemeine Präsentation DKRZ 2012</vt:lpstr>
      <vt:lpstr>Data Citation Service for CMIP6 and IPCC DDC Aspects</vt:lpstr>
      <vt:lpstr>I. Citation: Workflow Overview</vt:lpstr>
      <vt:lpstr>I. Citation: Motivation</vt:lpstr>
      <vt:lpstr>I. Citation: Situation in CMIP5</vt:lpstr>
      <vt:lpstr>I. Citation: Concept for CMIP6 (1)</vt:lpstr>
      <vt:lpstr>I. Citation: Concept for CMIP6 (2)</vt:lpstr>
      <vt:lpstr>I. Citation: Data Citation Service</vt:lpstr>
      <vt:lpstr>I. Citation: Human Users</vt:lpstr>
      <vt:lpstr>I. Citation: Data Creators</vt:lpstr>
      <vt:lpstr>I. Citation: Data Users</vt:lpstr>
      <vt:lpstr>I. Citation: Article Readers or Reviewers</vt:lpstr>
      <vt:lpstr>I. Citation: Machine Access (1)</vt:lpstr>
      <vt:lpstr>I. Citation: Machine Access (2)</vt:lpstr>
      <vt:lpstr>I. Citation: Machine Access (3)</vt:lpstr>
      <vt:lpstr>II. IPCC DDC: Workflow Overview</vt:lpstr>
      <vt:lpstr>II. IPCC DDC: Overview</vt:lpstr>
      <vt:lpstr>II. IPCC DDC at WDCC / DKRZ</vt:lpstr>
      <vt:lpstr>II. IPCC DDC: AR5 Reference Archive (1)</vt:lpstr>
      <vt:lpstr>II. IPCC DDC: AR5 Reference Archive (2)</vt:lpstr>
      <vt:lpstr>II. IPCC-DDC: Usage (1)</vt:lpstr>
      <vt:lpstr>II. IPCC-DDC: Usage (2)</vt:lpstr>
      <vt:lpstr>II. IPCC-AR6 DDC at WDCC / DKRZ</vt:lpstr>
      <vt:lpstr>II. IPCC DDC: 1. CMIP6 Data Repository</vt:lpstr>
      <vt:lpstr>II. IPCC DDC: 2. AR6 Reference Data Archive</vt:lpstr>
      <vt:lpstr>II. IPCC DDC: LTA Workflow</vt:lpstr>
      <vt:lpstr> </vt:lpstr>
      <vt:lpstr>II. IPCC DDC: LTA Motivation for AR6</vt:lpstr>
    </vt:vector>
  </TitlesOfParts>
  <Company>DKRZ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Citation Service for CMIP6 and IPCC DDC Aspects</dc:title>
  <dc:creator>Martina Stockhause</dc:creator>
  <cp:lastModifiedBy>Martina Stockhause</cp:lastModifiedBy>
  <cp:revision>74</cp:revision>
  <dcterms:created xsi:type="dcterms:W3CDTF">2016-05-23T13:57:13Z</dcterms:created>
  <dcterms:modified xsi:type="dcterms:W3CDTF">2016-07-18T13:32:50Z</dcterms:modified>
</cp:coreProperties>
</file>