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2.xml" ContentType="application/vnd.openxmlformats-officedocument.presentationml.notesSlide+xml"/>
  <Override PartName="/ppt/comments/comment2.xml" ContentType="application/vnd.openxmlformats-officedocument.presentationml.comments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83" r:id="rId3"/>
    <p:sldId id="309" r:id="rId4"/>
    <p:sldId id="308" r:id="rId5"/>
    <p:sldId id="302" r:id="rId6"/>
    <p:sldId id="307" r:id="rId7"/>
    <p:sldId id="310" r:id="rId8"/>
  </p:sldIdLst>
  <p:sldSz cx="9144000" cy="6858000" type="screen4x3"/>
  <p:notesSz cx="6858000" cy="9945688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tephanie Legutke" initials="SL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Keine Formatvorlage, kein Gitternetz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7582" autoAdjust="0"/>
  </p:normalViewPr>
  <p:slideViewPr>
    <p:cSldViewPr showGuides="1">
      <p:cViewPr>
        <p:scale>
          <a:sx n="85" d="100"/>
          <a:sy n="85" d="100"/>
        </p:scale>
        <p:origin x="-456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6-07-18T12:01:28.748" idx="1">
    <p:pos x="3021" y="2310"/>
    <p:text>Von was? Skripten, Modelle?</p:tex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6-07-18T12:01:28.748" idx="2">
    <p:pos x="3021" y="2310"/>
    <p:text>Von was? Skripten, Modelle?</p:text>
  </p:cm>
</p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BFE832-D812-467A-888E-F8DCF2A715FF}" type="datetimeFigureOut">
              <a:rPr lang="de-DE" smtClean="0"/>
              <a:pPr/>
              <a:t>18.07.2016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24CF79-9960-405A-96BF-51D3A253EDB2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909176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813FAA-482B-499B-9352-E5552C7FAD21}" type="datetimeFigureOut">
              <a:rPr lang="de-DE" smtClean="0"/>
              <a:pPr/>
              <a:t>18.07.2016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DC3F0C-35FD-457E-A1F3-2B29D2CCD425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820462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E95381A-5DE2-43E5-8A05-50E13B7F84A2}" type="slidenum">
              <a:rPr lang="en-US"/>
              <a:pPr/>
              <a:t>2</a:t>
            </a:fld>
            <a:endParaRPr lang="en-US"/>
          </a:p>
        </p:txBody>
      </p:sp>
      <p:sp>
        <p:nvSpPr>
          <p:cNvPr id="93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42975" y="747713"/>
            <a:ext cx="4972050" cy="3729037"/>
          </a:xfrm>
          <a:ln/>
        </p:spPr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724203"/>
            <a:ext cx="5486400" cy="4473833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E95381A-5DE2-43E5-8A05-50E13B7F84A2}" type="slidenum">
              <a:rPr lang="en-US"/>
              <a:pPr/>
              <a:t>3</a:t>
            </a:fld>
            <a:endParaRPr lang="en-US"/>
          </a:p>
        </p:txBody>
      </p:sp>
      <p:sp>
        <p:nvSpPr>
          <p:cNvPr id="93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42975" y="747713"/>
            <a:ext cx="4972050" cy="3729037"/>
          </a:xfrm>
          <a:ln/>
        </p:spPr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724203"/>
            <a:ext cx="5486400" cy="4473833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942975" y="746125"/>
            <a:ext cx="4972050" cy="3729038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AC9883-3B84-4C34-B9E2-006CCC61DF78}" type="slidenum">
              <a:rPr lang="de-DE" smtClean="0"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555342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Gerade Verbindung 3"/>
          <p:cNvCxnSpPr/>
          <p:nvPr/>
        </p:nvCxnSpPr>
        <p:spPr>
          <a:xfrm>
            <a:off x="1428750" y="3071813"/>
            <a:ext cx="64293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28662" y="1244595"/>
            <a:ext cx="7529538" cy="1470025"/>
          </a:xfrm>
        </p:spPr>
        <p:txBody>
          <a:bodyPr/>
          <a:lstStyle>
            <a:lvl1pPr>
              <a:defRPr sz="3200">
                <a:solidFill>
                  <a:schemeClr val="tx2">
                    <a:lumMod val="50000"/>
                  </a:schemeClr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443060" y="34290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 dirty="0"/>
          </a:p>
        </p:txBody>
      </p:sp>
      <p:sp>
        <p:nvSpPr>
          <p:cNvPr id="8" name="Datumsplatzhalter 3"/>
          <p:cNvSpPr txBox="1">
            <a:spLocks/>
          </p:cNvSpPr>
          <p:nvPr userDrawn="1"/>
        </p:nvSpPr>
        <p:spPr>
          <a:xfrm>
            <a:off x="1074738" y="6356350"/>
            <a:ext cx="16684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B. Fritzsch</a:t>
            </a:r>
            <a:endParaRPr kumimoji="0" lang="de-DE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Fußzeilenplatzhalter 4"/>
          <p:cNvSpPr txBox="1">
            <a:spLocks/>
          </p:cNvSpPr>
          <p:nvPr userDrawn="1"/>
        </p:nvSpPr>
        <p:spPr>
          <a:xfrm>
            <a:off x="2816188" y="6376243"/>
            <a:ext cx="38164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Kickoff CMIP6 19.07.2016</a:t>
            </a:r>
          </a:p>
        </p:txBody>
      </p:sp>
      <p:pic>
        <p:nvPicPr>
          <p:cNvPr id="7" name="Bild 11" descr="Logo_AWI_RGB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8587" y="467377"/>
            <a:ext cx="2621832" cy="37990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00125" y="357188"/>
            <a:ext cx="6884243" cy="500062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7" name="Datumsplatzhalter 3"/>
          <p:cNvSpPr txBox="1">
            <a:spLocks/>
          </p:cNvSpPr>
          <p:nvPr userDrawn="1"/>
        </p:nvSpPr>
        <p:spPr>
          <a:xfrm>
            <a:off x="899592" y="6309320"/>
            <a:ext cx="16684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B. Fritzsch </a:t>
            </a:r>
            <a:endParaRPr kumimoji="0" lang="de-DE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Fußzeilenplatzhalter 4"/>
          <p:cNvSpPr txBox="1">
            <a:spLocks/>
          </p:cNvSpPr>
          <p:nvPr userDrawn="1"/>
        </p:nvSpPr>
        <p:spPr>
          <a:xfrm>
            <a:off x="2555776" y="6309320"/>
            <a:ext cx="38164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Kickoff CMIP6 19.07.2016</a:t>
            </a:r>
            <a:endParaRPr kumimoji="0" lang="de-DE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Foliennummernplatzhalter 5"/>
          <p:cNvSpPr txBox="1">
            <a:spLocks/>
          </p:cNvSpPr>
          <p:nvPr userDrawn="1"/>
        </p:nvSpPr>
        <p:spPr>
          <a:xfrm>
            <a:off x="6588224" y="6309320"/>
            <a:ext cx="8271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E85F9EE-5F70-41AD-8B74-496A196F26CF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kumimoji="0" lang="de-DE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8" name="Bild 14" descr="AWI_WortBildmarke_Farbe_RGB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368" y="404664"/>
            <a:ext cx="1090955" cy="48683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er mit Wasserzeich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H:\doc\Vorlagen\Powerpoint\DKRZ Logo Einzelne Schwinge-238.png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05"/>
          <a:stretch/>
        </p:blipFill>
        <p:spPr bwMode="auto">
          <a:xfrm rot="10800000">
            <a:off x="2855674" y="4033637"/>
            <a:ext cx="6288327" cy="23330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H:\doc\Vorlagen\Powerpoint\DKRZ Logo Einzelne Schwinge-238.png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05"/>
          <a:stretch/>
        </p:blipFill>
        <p:spPr bwMode="auto">
          <a:xfrm>
            <a:off x="1" y="491075"/>
            <a:ext cx="6288327" cy="23330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1979712" y="6539745"/>
            <a:ext cx="5184576" cy="318256"/>
          </a:xfrm>
          <a:prstGeom prst="rect">
            <a:avLst/>
          </a:prstGeom>
        </p:spPr>
        <p:txBody>
          <a:bodyPr/>
          <a:lstStyle>
            <a:lvl1pPr algn="ctr">
              <a:defRPr sz="1100">
                <a:solidFill>
                  <a:schemeClr val="bg1"/>
                </a:solidFill>
                <a:latin typeface="Calibri" panose="020F0502020204030204" pitchFamily="34" charset="0"/>
                <a:ea typeface="CMU Bright" pitchFamily="50" charset="0"/>
                <a:cs typeface="CMU Bright" pitchFamily="50" charset="0"/>
              </a:defRPr>
            </a:lvl1pPr>
          </a:lstStyle>
          <a:p>
            <a:endParaRPr lang="de-DE" dirty="0"/>
          </a:p>
        </p:txBody>
      </p:sp>
      <p:sp>
        <p:nvSpPr>
          <p:cNvPr id="11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388424" y="6539747"/>
            <a:ext cx="755576" cy="318254"/>
          </a:xfrm>
          <a:prstGeom prst="rect">
            <a:avLst/>
          </a:prstGeom>
        </p:spPr>
        <p:txBody>
          <a:bodyPr/>
          <a:lstStyle>
            <a:lvl1pPr algn="r">
              <a:defRPr sz="1100">
                <a:solidFill>
                  <a:schemeClr val="bg1"/>
                </a:solidFill>
                <a:latin typeface="Calibri" panose="020F0502020204030204" pitchFamily="34" charset="0"/>
                <a:ea typeface="CMU Bright" pitchFamily="50" charset="0"/>
                <a:cs typeface="CMU Bright" pitchFamily="50" charset="0"/>
              </a:defRPr>
            </a:lvl1pPr>
          </a:lstStyle>
          <a:p>
            <a:fld id="{90442CE7-75D8-4B0E-B235-EC8EE16A1F7F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2" name="Datumsplatzhalter 4"/>
          <p:cNvSpPr>
            <a:spLocks noGrp="1"/>
          </p:cNvSpPr>
          <p:nvPr>
            <p:ph type="dt" sz="half" idx="2"/>
          </p:nvPr>
        </p:nvSpPr>
        <p:spPr>
          <a:xfrm>
            <a:off x="7236296" y="6539746"/>
            <a:ext cx="1053480" cy="3192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rgbClr val="F6F6F6"/>
                </a:solidFill>
                <a:latin typeface="Calibri" panose="020F0502020204030204" pitchFamily="34" charset="0"/>
                <a:ea typeface="CMU Bright" pitchFamily="50" charset="0"/>
                <a:cs typeface="CMU Bright" pitchFamily="50" charset="0"/>
              </a:defRPr>
            </a:lvl1pPr>
          </a:lstStyle>
          <a:p>
            <a:fld id="{461E497C-4A8A-4F58-8B11-7598144A4B6E}" type="datetime1">
              <a:rPr lang="de-DE" smtClean="0"/>
              <a:t>18.07.2016</a:t>
            </a:fld>
            <a:endParaRPr lang="en-US" dirty="0"/>
          </a:p>
        </p:txBody>
      </p:sp>
      <p:pic>
        <p:nvPicPr>
          <p:cNvPr id="2" name="Grafik 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8997" y="-27384"/>
            <a:ext cx="1751515" cy="8675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23322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elplatzhalter 1"/>
          <p:cNvSpPr>
            <a:spLocks noGrp="1"/>
          </p:cNvSpPr>
          <p:nvPr>
            <p:ph type="title"/>
          </p:nvPr>
        </p:nvSpPr>
        <p:spPr bwMode="auto">
          <a:xfrm>
            <a:off x="1000125" y="357188"/>
            <a:ext cx="7615237" cy="500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Titelmasterformat durch Klicken bearbeiten</a:t>
            </a:r>
          </a:p>
        </p:txBody>
      </p:sp>
      <p:sp>
        <p:nvSpPr>
          <p:cNvPr id="1027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928688" y="1214438"/>
            <a:ext cx="7758112" cy="4911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922338" y="6356350"/>
            <a:ext cx="16684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de-DE" dirty="0" smtClean="0"/>
              <a:t>B. Fritzsch  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2663788" y="6376243"/>
            <a:ext cx="38164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de-DE" dirty="0" smtClean="0"/>
              <a:t>Kickoff CMIP6 19.07.2016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804248" y="6356350"/>
            <a:ext cx="8271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E85F9EE-5F70-41AD-8B74-496A196F26CF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  <p:cxnSp>
        <p:nvCxnSpPr>
          <p:cNvPr id="8" name="Gerade Verbindung 7"/>
          <p:cNvCxnSpPr/>
          <p:nvPr/>
        </p:nvCxnSpPr>
        <p:spPr>
          <a:xfrm rot="5400000">
            <a:off x="-2250281" y="3821907"/>
            <a:ext cx="578643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Gerade Verbindung 9"/>
          <p:cNvCxnSpPr/>
          <p:nvPr/>
        </p:nvCxnSpPr>
        <p:spPr>
          <a:xfrm>
            <a:off x="357188" y="857250"/>
            <a:ext cx="835818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75" r:id="rId2"/>
    <p:sldLayoutId id="2147483680" r:id="rId3"/>
  </p:sldLayoutIdLst>
  <p:timing>
    <p:tnLst>
      <p:par>
        <p:cTn id="1" dur="indefinite" restart="never" nodeType="tmRoot"/>
      </p:par>
    </p:tnLst>
  </p:timing>
  <p:hf hdr="0"/>
  <p:txStyles>
    <p:titleStyle>
      <a:lvl1pPr algn="r" rtl="0" eaLnBrk="1" fontAlgn="base" hangingPunct="1">
        <a:spcBef>
          <a:spcPct val="0"/>
        </a:spcBef>
        <a:spcAft>
          <a:spcPct val="0"/>
        </a:spcAft>
        <a:defRPr sz="2800" kern="1200">
          <a:solidFill>
            <a:srgbClr val="10253F"/>
          </a:solidFill>
          <a:latin typeface="+mj-lt"/>
          <a:ea typeface="+mj-ea"/>
          <a:cs typeface="+mj-cs"/>
        </a:defRPr>
      </a:lvl1pPr>
      <a:lvl2pPr algn="r" rtl="0" eaLnBrk="1" fontAlgn="base" hangingPunct="1">
        <a:spcBef>
          <a:spcPct val="0"/>
        </a:spcBef>
        <a:spcAft>
          <a:spcPct val="0"/>
        </a:spcAft>
        <a:defRPr sz="2800">
          <a:solidFill>
            <a:srgbClr val="10253F"/>
          </a:solidFill>
          <a:latin typeface="Calibri" pitchFamily="34" charset="0"/>
        </a:defRPr>
      </a:lvl2pPr>
      <a:lvl3pPr algn="r" rtl="0" eaLnBrk="1" fontAlgn="base" hangingPunct="1">
        <a:spcBef>
          <a:spcPct val="0"/>
        </a:spcBef>
        <a:spcAft>
          <a:spcPct val="0"/>
        </a:spcAft>
        <a:defRPr sz="2800">
          <a:solidFill>
            <a:srgbClr val="10253F"/>
          </a:solidFill>
          <a:latin typeface="Calibri" pitchFamily="34" charset="0"/>
        </a:defRPr>
      </a:lvl3pPr>
      <a:lvl4pPr algn="r" rtl="0" eaLnBrk="1" fontAlgn="base" hangingPunct="1">
        <a:spcBef>
          <a:spcPct val="0"/>
        </a:spcBef>
        <a:spcAft>
          <a:spcPct val="0"/>
        </a:spcAft>
        <a:defRPr sz="2800">
          <a:solidFill>
            <a:srgbClr val="10253F"/>
          </a:solidFill>
          <a:latin typeface="Calibri" pitchFamily="34" charset="0"/>
        </a:defRPr>
      </a:lvl4pPr>
      <a:lvl5pPr algn="r" rtl="0" eaLnBrk="1" fontAlgn="base" hangingPunct="1">
        <a:spcBef>
          <a:spcPct val="0"/>
        </a:spcBef>
        <a:spcAft>
          <a:spcPct val="0"/>
        </a:spcAft>
        <a:defRPr sz="2800">
          <a:solidFill>
            <a:srgbClr val="10253F"/>
          </a:solidFill>
          <a:latin typeface="Calibri" pitchFamily="34" charset="0"/>
        </a:defRPr>
      </a:lvl5pPr>
      <a:lvl6pPr marL="457200" algn="r" rtl="0" eaLnBrk="1" fontAlgn="base" hangingPunct="1">
        <a:spcBef>
          <a:spcPct val="0"/>
        </a:spcBef>
        <a:spcAft>
          <a:spcPct val="0"/>
        </a:spcAft>
        <a:defRPr sz="2800">
          <a:solidFill>
            <a:srgbClr val="10253F"/>
          </a:solidFill>
          <a:latin typeface="Calibri" pitchFamily="34" charset="0"/>
        </a:defRPr>
      </a:lvl6pPr>
      <a:lvl7pPr marL="914400" algn="r" rtl="0" eaLnBrk="1" fontAlgn="base" hangingPunct="1">
        <a:spcBef>
          <a:spcPct val="0"/>
        </a:spcBef>
        <a:spcAft>
          <a:spcPct val="0"/>
        </a:spcAft>
        <a:defRPr sz="2800">
          <a:solidFill>
            <a:srgbClr val="10253F"/>
          </a:solidFill>
          <a:latin typeface="Calibri" pitchFamily="34" charset="0"/>
        </a:defRPr>
      </a:lvl7pPr>
      <a:lvl8pPr marL="1371600" algn="r" rtl="0" eaLnBrk="1" fontAlgn="base" hangingPunct="1">
        <a:spcBef>
          <a:spcPct val="0"/>
        </a:spcBef>
        <a:spcAft>
          <a:spcPct val="0"/>
        </a:spcAft>
        <a:defRPr sz="2800">
          <a:solidFill>
            <a:srgbClr val="10253F"/>
          </a:solidFill>
          <a:latin typeface="Calibri" pitchFamily="34" charset="0"/>
        </a:defRPr>
      </a:lvl8pPr>
      <a:lvl9pPr marL="1828800" algn="r" rtl="0" eaLnBrk="1" fontAlgn="base" hangingPunct="1">
        <a:spcBef>
          <a:spcPct val="0"/>
        </a:spcBef>
        <a:spcAft>
          <a:spcPct val="0"/>
        </a:spcAft>
        <a:defRPr sz="2800">
          <a:solidFill>
            <a:srgbClr val="10253F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rgbClr val="10253F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rgbClr val="10253F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rgbClr val="10253F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rgbClr val="10253F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kern="1200">
          <a:solidFill>
            <a:srgbClr val="10253F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redmine.dkrz.de/projects/cmip6-dicad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el 1"/>
          <p:cNvSpPr>
            <a:spLocks noGrp="1"/>
          </p:cNvSpPr>
          <p:nvPr>
            <p:ph type="ctrTitle"/>
          </p:nvPr>
        </p:nvSpPr>
        <p:spPr>
          <a:xfrm>
            <a:off x="897360" y="980728"/>
            <a:ext cx="7772400" cy="3744416"/>
          </a:xfrm>
        </p:spPr>
        <p:txBody>
          <a:bodyPr/>
          <a:lstStyle/>
          <a:p>
            <a:pPr algn="ctr"/>
            <a:r>
              <a:rPr lang="de-DE" b="1" dirty="0" smtClean="0"/>
              <a:t>Anwenderperspektive auf CMIP-</a:t>
            </a:r>
            <a:r>
              <a:rPr lang="de-DE" b="1" dirty="0" err="1" smtClean="0"/>
              <a:t>Prozessierungstools</a:t>
            </a:r>
            <a:r>
              <a:rPr lang="de-DE" b="1" dirty="0" smtClean="0"/>
              <a:t/>
            </a:r>
            <a:br>
              <a:rPr lang="de-DE" b="1" dirty="0" smtClean="0"/>
            </a:br>
            <a:r>
              <a:rPr lang="de-DE" b="1" dirty="0"/>
              <a:t/>
            </a:r>
            <a:br>
              <a:rPr lang="de-DE" b="1" dirty="0"/>
            </a:br>
            <a:r>
              <a:rPr lang="de-DE" b="1" dirty="0" smtClean="0"/>
              <a:t>Organisatorisches</a:t>
            </a:r>
            <a:endParaRPr lang="de-DE" b="1" dirty="0"/>
          </a:p>
        </p:txBody>
      </p:sp>
      <p:sp>
        <p:nvSpPr>
          <p:cNvPr id="3075" name="Untertitel 2"/>
          <p:cNvSpPr>
            <a:spLocks noGrp="1"/>
          </p:cNvSpPr>
          <p:nvPr>
            <p:ph type="subTitle" idx="1"/>
          </p:nvPr>
        </p:nvSpPr>
        <p:spPr>
          <a:xfrm>
            <a:off x="1215916" y="4437112"/>
            <a:ext cx="7488832" cy="2088232"/>
          </a:xfrm>
        </p:spPr>
        <p:txBody>
          <a:bodyPr numCol="1"/>
          <a:lstStyle/>
          <a:p>
            <a:r>
              <a:rPr lang="de-DE" sz="2000" b="1" dirty="0" smtClean="0">
                <a:solidFill>
                  <a:srgbClr val="10253F"/>
                </a:solidFill>
              </a:rPr>
              <a:t>Bernadette Fritzsch</a:t>
            </a:r>
          </a:p>
          <a:p>
            <a:r>
              <a:rPr lang="de-DE" sz="2000" b="1" dirty="0" smtClean="0">
                <a:solidFill>
                  <a:srgbClr val="10253F"/>
                </a:solidFill>
              </a:rPr>
              <a:t>Alfred-Wegener-Institut</a:t>
            </a:r>
          </a:p>
          <a:p>
            <a:r>
              <a:rPr lang="de-DE" sz="2000" b="1" dirty="0" err="1" smtClean="0">
                <a:solidFill>
                  <a:srgbClr val="10253F"/>
                </a:solidFill>
              </a:rPr>
              <a:t>Helmholtzzentrum</a:t>
            </a:r>
            <a:r>
              <a:rPr lang="de-DE" sz="2000" b="1" dirty="0" smtClean="0">
                <a:solidFill>
                  <a:srgbClr val="10253F"/>
                </a:solidFill>
              </a:rPr>
              <a:t> für Polar- und Meeresforschung Bremerhaven</a:t>
            </a:r>
            <a:endParaRPr lang="de-DE" sz="2000" dirty="0">
              <a:solidFill>
                <a:srgbClr val="10253F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000" b="1" dirty="0" smtClean="0">
              <a:solidFill>
                <a:srgbClr val="10253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>
          <a:xfrm>
            <a:off x="1290638" y="357188"/>
            <a:ext cx="6593730" cy="500062"/>
          </a:xfrm>
        </p:spPr>
        <p:txBody>
          <a:bodyPr/>
          <a:lstStyle/>
          <a:p>
            <a:pPr algn="l"/>
            <a:r>
              <a:rPr lang="en-US" sz="3200" dirty="0" err="1" smtClean="0">
                <a:solidFill>
                  <a:schemeClr val="tx1"/>
                </a:solidFill>
              </a:rPr>
              <a:t>Anforderungen</a:t>
            </a:r>
            <a:r>
              <a:rPr lang="en-US" sz="3200" dirty="0" smtClean="0">
                <a:solidFill>
                  <a:schemeClr val="tx1"/>
                </a:solidFill>
              </a:rPr>
              <a:t> der </a:t>
            </a:r>
            <a:r>
              <a:rPr lang="en-US" sz="3200" dirty="0" err="1" smtClean="0">
                <a:solidFill>
                  <a:schemeClr val="tx1"/>
                </a:solidFill>
              </a:rPr>
              <a:t>Anwender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92184" name="Text Box 24"/>
          <p:cNvSpPr txBox="1">
            <a:spLocks noChangeArrowheads="1"/>
          </p:cNvSpPr>
          <p:nvPr/>
        </p:nvSpPr>
        <p:spPr bwMode="auto">
          <a:xfrm>
            <a:off x="693440" y="980728"/>
            <a:ext cx="8062664" cy="51398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285750" indent="-285750">
              <a:buFontTx/>
              <a:buChar char="-"/>
            </a:pPr>
            <a:r>
              <a:rPr lang="en-US" sz="2000" dirty="0" smtClean="0">
                <a:solidFill>
                  <a:srgbClr val="FF0000"/>
                </a:solidFill>
              </a:rPr>
              <a:t>DICAD-</a:t>
            </a:r>
            <a:r>
              <a:rPr lang="en-US" sz="2000" dirty="0" err="1" smtClean="0">
                <a:solidFill>
                  <a:srgbClr val="FF0000"/>
                </a:solidFill>
              </a:rPr>
              <a:t>Projekt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smtClean="0"/>
              <a:t>interne/</a:t>
            </a:r>
            <a:r>
              <a:rPr lang="en-US" sz="2000" dirty="0" err="1" smtClean="0"/>
              <a:t>externe</a:t>
            </a:r>
            <a:r>
              <a:rPr lang="en-US" sz="2000" dirty="0" smtClean="0"/>
              <a:t> </a:t>
            </a:r>
            <a:r>
              <a:rPr lang="en-US" sz="2000" dirty="0" err="1" smtClean="0">
                <a:solidFill>
                  <a:srgbClr val="FF0000"/>
                </a:solidFill>
              </a:rPr>
              <a:t>Anforderungen</a:t>
            </a:r>
            <a:endParaRPr lang="en-US" sz="2000" dirty="0" smtClean="0">
              <a:solidFill>
                <a:srgbClr val="FF0000"/>
              </a:solidFill>
            </a:endParaRPr>
          </a:p>
          <a:p>
            <a:pPr marL="285750" indent="-285750">
              <a:buFontTx/>
              <a:buChar char="-"/>
            </a:pPr>
            <a:r>
              <a:rPr lang="en-US" sz="2000" dirty="0" err="1" smtClean="0"/>
              <a:t>Anforderungen</a:t>
            </a:r>
            <a:r>
              <a:rPr lang="en-US" sz="2000" dirty="0" smtClean="0"/>
              <a:t> </a:t>
            </a:r>
            <a:r>
              <a:rPr lang="en-US" sz="2000" dirty="0" err="1" smtClean="0"/>
              <a:t>aus</a:t>
            </a:r>
            <a:r>
              <a:rPr lang="en-US" sz="2000" dirty="0" smtClean="0"/>
              <a:t> </a:t>
            </a:r>
            <a:r>
              <a:rPr lang="en-US" sz="2000" dirty="0" err="1" smtClean="0"/>
              <a:t>unterschiedlichen</a:t>
            </a:r>
            <a:r>
              <a:rPr lang="en-US" sz="2000" dirty="0" smtClean="0"/>
              <a:t> </a:t>
            </a:r>
            <a:r>
              <a:rPr lang="en-US" sz="2000" dirty="0" err="1" smtClean="0"/>
              <a:t>Modellen</a:t>
            </a:r>
            <a:endParaRPr lang="en-US" sz="2000" dirty="0" smtClean="0"/>
          </a:p>
          <a:p>
            <a:pPr marL="742950" lvl="1" indent="-285750">
              <a:buFontTx/>
              <a:buChar char="-"/>
            </a:pPr>
            <a:r>
              <a:rPr lang="en-US" sz="2000" dirty="0" err="1" smtClean="0"/>
              <a:t>Zentrale</a:t>
            </a:r>
            <a:r>
              <a:rPr lang="en-US" sz="2000" dirty="0" smtClean="0"/>
              <a:t> Core-</a:t>
            </a:r>
            <a:r>
              <a:rPr lang="en-US" sz="2000" dirty="0" err="1" smtClean="0"/>
              <a:t>Routinen</a:t>
            </a:r>
            <a:endParaRPr lang="en-US" sz="2000" dirty="0"/>
          </a:p>
          <a:p>
            <a:pPr marL="1257300" lvl="2" indent="-342900">
              <a:buFont typeface="Wingdings" panose="05000000000000000000" pitchFamily="2" charset="2"/>
              <a:buChar char="ü"/>
            </a:pPr>
            <a:r>
              <a:rPr lang="en-US" sz="2000" dirty="0" err="1" smtClean="0">
                <a:sym typeface="Wingdings" panose="05000000000000000000" pitchFamily="2" charset="2"/>
              </a:rPr>
              <a:t>Liefern</a:t>
            </a:r>
            <a:r>
              <a:rPr lang="en-US" sz="2000" dirty="0" smtClean="0">
                <a:sym typeface="Wingdings" panose="05000000000000000000" pitchFamily="2" charset="2"/>
              </a:rPr>
              <a:t> Header, </a:t>
            </a:r>
            <a:r>
              <a:rPr lang="en-US" sz="2000" dirty="0" err="1" smtClean="0">
                <a:sym typeface="Wingdings" panose="05000000000000000000" pitchFamily="2" charset="2"/>
              </a:rPr>
              <a:t>Definitionen</a:t>
            </a:r>
            <a:r>
              <a:rPr lang="en-US" sz="2000" dirty="0" smtClean="0">
                <a:sym typeface="Wingdings" panose="05000000000000000000" pitchFamily="2" charset="2"/>
              </a:rPr>
              <a:t> von </a:t>
            </a:r>
            <a:r>
              <a:rPr lang="en-US" sz="2000" dirty="0" err="1" smtClean="0">
                <a:sym typeface="Wingdings" panose="05000000000000000000" pitchFamily="2" charset="2"/>
              </a:rPr>
              <a:t>Gitter</a:t>
            </a:r>
            <a:r>
              <a:rPr lang="en-US" sz="2000" dirty="0" smtClean="0">
                <a:sym typeface="Wingdings" panose="05000000000000000000" pitchFamily="2" charset="2"/>
              </a:rPr>
              <a:t>, </a:t>
            </a:r>
            <a:r>
              <a:rPr lang="en-US" sz="2000" dirty="0" err="1" smtClean="0">
                <a:sym typeface="Wingdings" panose="05000000000000000000" pitchFamily="2" charset="2"/>
              </a:rPr>
              <a:t>Variablen</a:t>
            </a:r>
            <a:r>
              <a:rPr lang="en-US" sz="2000" dirty="0" smtClean="0">
                <a:sym typeface="Wingdings" panose="05000000000000000000" pitchFamily="2" charset="2"/>
              </a:rPr>
              <a:t> etc.  output </a:t>
            </a:r>
            <a:r>
              <a:rPr lang="en-US" sz="2000" dirty="0" err="1" smtClean="0">
                <a:sym typeface="Wingdings" panose="05000000000000000000" pitchFamily="2" charset="2"/>
              </a:rPr>
              <a:t>gemäß</a:t>
            </a:r>
            <a:r>
              <a:rPr lang="en-US" sz="2000" dirty="0" smtClean="0">
                <a:sym typeface="Wingdings" panose="05000000000000000000" pitchFamily="2" charset="2"/>
              </a:rPr>
              <a:t> </a:t>
            </a:r>
            <a:r>
              <a:rPr lang="en-US" sz="2000" dirty="0" err="1" smtClean="0">
                <a:sym typeface="Wingdings" panose="05000000000000000000" pitchFamily="2" charset="2"/>
              </a:rPr>
              <a:t>Qualitätssicherungsanforderungen</a:t>
            </a:r>
            <a:r>
              <a:rPr lang="en-US" sz="2000" dirty="0">
                <a:sym typeface="Wingdings" panose="05000000000000000000" pitchFamily="2" charset="2"/>
              </a:rPr>
              <a:t/>
            </a:r>
            <a:br>
              <a:rPr lang="en-US" sz="2000" dirty="0">
                <a:sym typeface="Wingdings" panose="05000000000000000000" pitchFamily="2" charset="2"/>
              </a:rPr>
            </a:br>
            <a:r>
              <a:rPr lang="en-US" sz="1400" dirty="0" err="1" smtClean="0">
                <a:solidFill>
                  <a:srgbClr val="FF0000"/>
                </a:solidFill>
                <a:sym typeface="Wingdings" panose="05000000000000000000" pitchFamily="2" charset="2"/>
              </a:rPr>
              <a:t>es</a:t>
            </a:r>
            <a:r>
              <a:rPr lang="en-US" sz="1400" dirty="0" smtClean="0">
                <a:solidFill>
                  <a:srgbClr val="FF0000"/>
                </a:solidFill>
                <a:sym typeface="Wingdings" panose="05000000000000000000" pitchFamily="2" charset="2"/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  <a:sym typeface="Wingdings" panose="05000000000000000000" pitchFamily="2" charset="2"/>
              </a:rPr>
              <a:t>werden</a:t>
            </a:r>
            <a:r>
              <a:rPr lang="en-US" sz="1400" dirty="0" smtClean="0">
                <a:solidFill>
                  <a:srgbClr val="FF0000"/>
                </a:solidFill>
                <a:sym typeface="Wingdings" panose="05000000000000000000" pitchFamily="2" charset="2"/>
              </a:rPr>
              <a:t> Modell- und </a:t>
            </a:r>
            <a:r>
              <a:rPr lang="en-US" sz="1400" dirty="0" err="1" smtClean="0">
                <a:solidFill>
                  <a:srgbClr val="FF0000"/>
                </a:solidFill>
                <a:sym typeface="Wingdings" panose="05000000000000000000" pitchFamily="2" charset="2"/>
              </a:rPr>
              <a:t>Institutsunabhängige</a:t>
            </a:r>
            <a:r>
              <a:rPr lang="en-US" sz="1400" dirty="0" smtClean="0">
                <a:solidFill>
                  <a:srgbClr val="FF0000"/>
                </a:solidFill>
                <a:sym typeface="Wingdings" panose="05000000000000000000" pitchFamily="2" charset="2"/>
              </a:rPr>
              <a:t> Experiment-</a:t>
            </a:r>
            <a:r>
              <a:rPr lang="en-US" sz="1400" dirty="0" err="1" smtClean="0">
                <a:solidFill>
                  <a:srgbClr val="FF0000"/>
                </a:solidFill>
                <a:sym typeface="Wingdings" panose="05000000000000000000" pitchFamily="2" charset="2"/>
              </a:rPr>
              <a:t>Eingabedateien</a:t>
            </a:r>
            <a:r>
              <a:rPr lang="en-US" sz="1400" dirty="0" smtClean="0">
                <a:solidFill>
                  <a:srgbClr val="FF0000"/>
                </a:solidFill>
                <a:sym typeface="Wingdings" panose="05000000000000000000" pitchFamily="2" charset="2"/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  <a:sym typeface="Wingdings" panose="05000000000000000000" pitchFamily="2" charset="2"/>
              </a:rPr>
              <a:t>zur</a:t>
            </a:r>
            <a:r>
              <a:rPr lang="en-US" sz="1400" dirty="0" smtClean="0">
                <a:solidFill>
                  <a:srgbClr val="FF0000"/>
                </a:solidFill>
                <a:sym typeface="Wingdings" panose="05000000000000000000" pitchFamily="2" charset="2"/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  <a:sym typeface="Wingdings" panose="05000000000000000000" pitchFamily="2" charset="2"/>
              </a:rPr>
              <a:t>Verfügung</a:t>
            </a:r>
            <a:r>
              <a:rPr lang="en-US" sz="1400" dirty="0" smtClean="0">
                <a:solidFill>
                  <a:srgbClr val="FF0000"/>
                </a:solidFill>
                <a:sym typeface="Wingdings" panose="05000000000000000000" pitchFamily="2" charset="2"/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  <a:sym typeface="Wingdings" panose="05000000000000000000" pitchFamily="2" charset="2"/>
              </a:rPr>
              <a:t>gestellt</a:t>
            </a:r>
            <a:r>
              <a:rPr lang="en-US" sz="1400" dirty="0" smtClean="0">
                <a:solidFill>
                  <a:srgbClr val="FF0000"/>
                </a:solidFill>
                <a:sym typeface="Wingdings" panose="05000000000000000000" pitchFamily="2" charset="2"/>
              </a:rPr>
              <a:t>; </a:t>
            </a:r>
            <a:r>
              <a:rPr lang="en-US" sz="1400" dirty="0" err="1" smtClean="0">
                <a:solidFill>
                  <a:srgbClr val="FF0000"/>
                </a:solidFill>
                <a:sym typeface="Wingdings" panose="05000000000000000000" pitchFamily="2" charset="2"/>
              </a:rPr>
              <a:t>wenn</a:t>
            </a:r>
            <a:r>
              <a:rPr lang="en-US" sz="1400" dirty="0" smtClean="0">
                <a:solidFill>
                  <a:srgbClr val="FF0000"/>
                </a:solidFill>
                <a:sym typeface="Wingdings" panose="05000000000000000000" pitchFamily="2" charset="2"/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  <a:sym typeface="Wingdings" panose="05000000000000000000" pitchFamily="2" charset="2"/>
              </a:rPr>
              <a:t>nicht</a:t>
            </a:r>
            <a:r>
              <a:rPr lang="en-US" sz="1400" dirty="0" smtClean="0">
                <a:solidFill>
                  <a:srgbClr val="FF0000"/>
                </a:solidFill>
                <a:sym typeface="Wingdings" panose="05000000000000000000" pitchFamily="2" charset="2"/>
              </a:rPr>
              <a:t> von CMIP6, </a:t>
            </a:r>
            <a:r>
              <a:rPr lang="en-US" sz="1400" dirty="0" err="1" smtClean="0">
                <a:solidFill>
                  <a:srgbClr val="FF0000"/>
                </a:solidFill>
                <a:sym typeface="Wingdings" panose="05000000000000000000" pitchFamily="2" charset="2"/>
              </a:rPr>
              <a:t>dann</a:t>
            </a:r>
            <a:r>
              <a:rPr lang="en-US" sz="1400" dirty="0" smtClean="0">
                <a:solidFill>
                  <a:srgbClr val="FF0000"/>
                </a:solidFill>
                <a:sym typeface="Wingdings" panose="05000000000000000000" pitchFamily="2" charset="2"/>
              </a:rPr>
              <a:t> von </a:t>
            </a:r>
            <a:r>
              <a:rPr lang="en-US" sz="1400" dirty="0" err="1" smtClean="0">
                <a:solidFill>
                  <a:srgbClr val="FF0000"/>
                </a:solidFill>
                <a:sym typeface="Wingdings" panose="05000000000000000000" pitchFamily="2" charset="2"/>
              </a:rPr>
              <a:t>uns</a:t>
            </a:r>
            <a:endParaRPr lang="en-US" sz="1400" dirty="0" smtClean="0">
              <a:sym typeface="Wingdings" panose="05000000000000000000" pitchFamily="2" charset="2"/>
            </a:endParaRPr>
          </a:p>
          <a:p>
            <a:pPr marL="1257300" lvl="2" indent="-342900">
              <a:buFont typeface="Wingdings" panose="05000000000000000000" pitchFamily="2" charset="2"/>
              <a:buChar char="ü"/>
            </a:pPr>
            <a:r>
              <a:rPr lang="en-US" sz="2000" dirty="0" err="1" smtClean="0">
                <a:sym typeface="Wingdings" panose="05000000000000000000" pitchFamily="2" charset="2"/>
              </a:rPr>
              <a:t>Änderungen</a:t>
            </a:r>
            <a:r>
              <a:rPr lang="en-US" sz="2000" dirty="0" smtClean="0">
                <a:sym typeface="Wingdings" panose="05000000000000000000" pitchFamily="2" charset="2"/>
              </a:rPr>
              <a:t> in den </a:t>
            </a:r>
            <a:r>
              <a:rPr lang="en-US" sz="2000" dirty="0" err="1" smtClean="0">
                <a:sym typeface="Wingdings" panose="05000000000000000000" pitchFamily="2" charset="2"/>
              </a:rPr>
              <a:t>Definitionen</a:t>
            </a:r>
            <a:r>
              <a:rPr lang="en-US" sz="2000" dirty="0" smtClean="0">
                <a:sym typeface="Wingdings" panose="05000000000000000000" pitchFamily="2" charset="2"/>
              </a:rPr>
              <a:t> </a:t>
            </a:r>
            <a:r>
              <a:rPr lang="en-US" sz="2000" dirty="0" err="1" smtClean="0">
                <a:sym typeface="Wingdings" panose="05000000000000000000" pitchFamily="2" charset="2"/>
              </a:rPr>
              <a:t>müssen</a:t>
            </a:r>
            <a:r>
              <a:rPr lang="en-US" sz="2000" dirty="0" smtClean="0">
                <a:sym typeface="Wingdings" panose="05000000000000000000" pitchFamily="2" charset="2"/>
              </a:rPr>
              <a:t> </a:t>
            </a:r>
            <a:r>
              <a:rPr lang="en-US" sz="2000" dirty="0" err="1" smtClean="0">
                <a:sym typeface="Wingdings" panose="05000000000000000000" pitchFamily="2" charset="2"/>
              </a:rPr>
              <a:t>dann</a:t>
            </a:r>
            <a:r>
              <a:rPr lang="en-US" sz="2000" dirty="0" smtClean="0">
                <a:sym typeface="Wingdings" panose="05000000000000000000" pitchFamily="2" charset="2"/>
              </a:rPr>
              <a:t> </a:t>
            </a:r>
            <a:r>
              <a:rPr lang="en-US" sz="2000" dirty="0" err="1" smtClean="0">
                <a:sym typeface="Wingdings" panose="05000000000000000000" pitchFamily="2" charset="2"/>
              </a:rPr>
              <a:t>nur</a:t>
            </a:r>
            <a:r>
              <a:rPr lang="en-US" sz="2000" dirty="0" smtClean="0">
                <a:sym typeface="Wingdings" panose="05000000000000000000" pitchFamily="2" charset="2"/>
              </a:rPr>
              <a:t> EINMAL </a:t>
            </a:r>
            <a:r>
              <a:rPr lang="en-US" sz="2000" dirty="0" err="1" smtClean="0">
                <a:sym typeface="Wingdings" panose="05000000000000000000" pitchFamily="2" charset="2"/>
              </a:rPr>
              <a:t>eingepflegt</a:t>
            </a:r>
            <a:r>
              <a:rPr lang="en-US" sz="2000" dirty="0" smtClean="0">
                <a:sym typeface="Wingdings" panose="05000000000000000000" pitchFamily="2" charset="2"/>
              </a:rPr>
              <a:t> warden und </a:t>
            </a:r>
            <a:r>
              <a:rPr lang="en-US" sz="2000" dirty="0" err="1" smtClean="0">
                <a:sym typeface="Wingdings" panose="05000000000000000000" pitchFamily="2" charset="2"/>
              </a:rPr>
              <a:t>nicht</a:t>
            </a:r>
            <a:r>
              <a:rPr lang="en-US" sz="2000" dirty="0" smtClean="0">
                <a:sym typeface="Wingdings" panose="05000000000000000000" pitchFamily="2" charset="2"/>
              </a:rPr>
              <a:t> von </a:t>
            </a:r>
            <a:r>
              <a:rPr lang="en-US" sz="2000" dirty="0" err="1" smtClean="0">
                <a:sym typeface="Wingdings" panose="05000000000000000000" pitchFamily="2" charset="2"/>
              </a:rPr>
              <a:t>allen</a:t>
            </a:r>
            <a:r>
              <a:rPr lang="en-US" sz="2000" dirty="0" smtClean="0">
                <a:sym typeface="Wingdings" panose="05000000000000000000" pitchFamily="2" charset="2"/>
              </a:rPr>
              <a:t> </a:t>
            </a:r>
            <a:r>
              <a:rPr lang="en-US" sz="2000" dirty="0" err="1" smtClean="0">
                <a:sym typeface="Wingdings" panose="05000000000000000000" pitchFamily="2" charset="2"/>
              </a:rPr>
              <a:t>Gruppen</a:t>
            </a:r>
            <a:r>
              <a:rPr lang="en-US" sz="2000" dirty="0" smtClean="0">
                <a:sym typeface="Wingdings" panose="05000000000000000000" pitchFamily="2" charset="2"/>
              </a:rPr>
              <a:t> </a:t>
            </a:r>
            <a:r>
              <a:rPr lang="en-US" sz="2000" dirty="0" err="1" smtClean="0">
                <a:sym typeface="Wingdings" panose="05000000000000000000" pitchFamily="2" charset="2"/>
              </a:rPr>
              <a:t>einzeln</a:t>
            </a:r>
            <a:endParaRPr lang="en-US" sz="2000" dirty="0" smtClean="0">
              <a:sym typeface="Wingdings" panose="05000000000000000000" pitchFamily="2" charset="2"/>
            </a:endParaRPr>
          </a:p>
          <a:p>
            <a:pPr marL="1200150" lvl="2" indent="-285750">
              <a:buFontTx/>
              <a:buChar char="-"/>
            </a:pPr>
            <a:r>
              <a:rPr lang="en-US" sz="2000" dirty="0" err="1" smtClean="0">
                <a:sym typeface="Wingdings" panose="05000000000000000000" pitchFamily="2" charset="2"/>
              </a:rPr>
              <a:t>Interpolationen</a:t>
            </a:r>
            <a:r>
              <a:rPr lang="en-US" sz="2000" dirty="0">
                <a:sym typeface="Wingdings" panose="05000000000000000000" pitchFamily="2" charset="2"/>
              </a:rPr>
              <a:t/>
            </a:r>
            <a:br>
              <a:rPr lang="en-US" sz="2000" dirty="0">
                <a:sym typeface="Wingdings" panose="05000000000000000000" pitchFamily="2" charset="2"/>
              </a:rPr>
            </a:br>
            <a:r>
              <a:rPr lang="en-US" sz="1400" dirty="0" err="1" smtClean="0">
                <a:solidFill>
                  <a:srgbClr val="FF0000"/>
                </a:solidFill>
                <a:sym typeface="Wingdings" panose="05000000000000000000" pitchFamily="2" charset="2"/>
              </a:rPr>
              <a:t>es</a:t>
            </a:r>
            <a:r>
              <a:rPr lang="en-US" sz="1400" dirty="0" smtClean="0">
                <a:solidFill>
                  <a:srgbClr val="FF0000"/>
                </a:solidFill>
                <a:sym typeface="Wingdings" panose="05000000000000000000" pitchFamily="2" charset="2"/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  <a:sym typeface="Wingdings" panose="05000000000000000000" pitchFamily="2" charset="2"/>
              </a:rPr>
              <a:t>scheint</a:t>
            </a:r>
            <a:r>
              <a:rPr lang="en-US" sz="1400" dirty="0" smtClean="0">
                <a:solidFill>
                  <a:srgbClr val="FF0000"/>
                </a:solidFill>
                <a:sym typeface="Wingdings" panose="05000000000000000000" pitchFamily="2" charset="2"/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  <a:sym typeface="Wingdings" panose="05000000000000000000" pitchFamily="2" charset="2"/>
              </a:rPr>
              <a:t>noch</a:t>
            </a:r>
            <a:r>
              <a:rPr lang="en-US" sz="1400" dirty="0" smtClean="0">
                <a:solidFill>
                  <a:srgbClr val="FF0000"/>
                </a:solidFill>
                <a:sym typeface="Wingdings" panose="05000000000000000000" pitchFamily="2" charset="2"/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  <a:sym typeface="Wingdings" panose="05000000000000000000" pitchFamily="2" charset="2"/>
              </a:rPr>
              <a:t>nicht</a:t>
            </a:r>
            <a:r>
              <a:rPr lang="en-US" sz="1400" dirty="0" smtClean="0">
                <a:solidFill>
                  <a:srgbClr val="FF0000"/>
                </a:solidFill>
                <a:sym typeface="Wingdings" panose="05000000000000000000" pitchFamily="2" charset="2"/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  <a:sym typeface="Wingdings" panose="05000000000000000000" pitchFamily="2" charset="2"/>
              </a:rPr>
              <a:t>geklärt</a:t>
            </a:r>
            <a:r>
              <a:rPr lang="en-US" sz="1400" dirty="0" smtClean="0">
                <a:solidFill>
                  <a:srgbClr val="FF0000"/>
                </a:solidFill>
                <a:sym typeface="Wingdings" panose="05000000000000000000" pitchFamily="2" charset="2"/>
              </a:rPr>
              <a:t>, </a:t>
            </a:r>
            <a:r>
              <a:rPr lang="en-US" sz="1400" dirty="0" err="1" smtClean="0">
                <a:solidFill>
                  <a:srgbClr val="FF0000"/>
                </a:solidFill>
                <a:sym typeface="Wingdings" panose="05000000000000000000" pitchFamily="2" charset="2"/>
              </a:rPr>
              <a:t>wieweit</a:t>
            </a:r>
            <a:r>
              <a:rPr lang="en-US" sz="1400" dirty="0" smtClean="0">
                <a:solidFill>
                  <a:srgbClr val="FF0000"/>
                </a:solidFill>
                <a:sym typeface="Wingdings" panose="05000000000000000000" pitchFamily="2" charset="2"/>
              </a:rPr>
              <a:t> Interpolation von CMIP6 </a:t>
            </a:r>
            <a:r>
              <a:rPr lang="en-US" sz="1400" dirty="0" err="1" smtClean="0">
                <a:solidFill>
                  <a:srgbClr val="FF0000"/>
                </a:solidFill>
                <a:sym typeface="Wingdings" panose="05000000000000000000" pitchFamily="2" charset="2"/>
              </a:rPr>
              <a:t>verlangt</a:t>
            </a:r>
            <a:r>
              <a:rPr lang="en-US" sz="1400" dirty="0" smtClean="0">
                <a:solidFill>
                  <a:srgbClr val="FF0000"/>
                </a:solidFill>
                <a:sym typeface="Wingdings" panose="05000000000000000000" pitchFamily="2" charset="2"/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  <a:sym typeface="Wingdings" panose="05000000000000000000" pitchFamily="2" charset="2"/>
              </a:rPr>
              <a:t>wird</a:t>
            </a:r>
            <a:endParaRPr lang="en-US" sz="1400" dirty="0" smtClean="0">
              <a:sym typeface="Wingdings" panose="05000000000000000000" pitchFamily="2" charset="2"/>
            </a:endParaRPr>
          </a:p>
          <a:p>
            <a:pPr marL="1200150" lvl="2" indent="-285750">
              <a:buFontTx/>
              <a:buChar char="-"/>
            </a:pPr>
            <a:r>
              <a:rPr lang="en-US" sz="2000" dirty="0" err="1" smtClean="0">
                <a:sym typeface="Wingdings" panose="05000000000000000000" pitchFamily="2" charset="2"/>
              </a:rPr>
              <a:t>Unbedingt</a:t>
            </a:r>
            <a:r>
              <a:rPr lang="en-US" sz="2000" dirty="0" smtClean="0">
                <a:sym typeface="Wingdings" panose="05000000000000000000" pitchFamily="2" charset="2"/>
              </a:rPr>
              <a:t> </a:t>
            </a:r>
            <a:r>
              <a:rPr lang="en-US" sz="2000" dirty="0" err="1" smtClean="0">
                <a:sym typeface="Wingdings" panose="05000000000000000000" pitchFamily="2" charset="2"/>
              </a:rPr>
              <a:t>Optimierung</a:t>
            </a:r>
            <a:r>
              <a:rPr lang="en-US" sz="2000" dirty="0" smtClean="0">
                <a:sym typeface="Wingdings" panose="05000000000000000000" pitchFamily="2" charset="2"/>
              </a:rPr>
              <a:t>!!</a:t>
            </a:r>
          </a:p>
          <a:p>
            <a:pPr marL="1714500" lvl="3" indent="-342900">
              <a:buFont typeface="Wingdings" panose="05000000000000000000" pitchFamily="2" charset="2"/>
              <a:buChar char="Ø"/>
            </a:pPr>
            <a:r>
              <a:rPr lang="en-US" sz="1400" dirty="0" smtClean="0">
                <a:solidFill>
                  <a:srgbClr val="FF0000"/>
                </a:solidFill>
                <a:sym typeface="Wingdings" panose="05000000000000000000" pitchFamily="2" charset="2"/>
              </a:rPr>
              <a:t>CDO intern ?</a:t>
            </a:r>
          </a:p>
          <a:p>
            <a:pPr marL="1714500" lvl="3" indent="-342900">
              <a:buFont typeface="Wingdings" panose="05000000000000000000" pitchFamily="2" charset="2"/>
              <a:buChar char="Ø"/>
            </a:pPr>
            <a:r>
              <a:rPr lang="en-US" sz="1400" dirty="0" err="1" smtClean="0">
                <a:solidFill>
                  <a:srgbClr val="FF0000"/>
                </a:solidFill>
                <a:sym typeface="Wingdings" panose="05000000000000000000" pitchFamily="2" charset="2"/>
              </a:rPr>
              <a:t>Paralleles</a:t>
            </a:r>
            <a:r>
              <a:rPr lang="en-US" sz="1400" dirty="0" smtClean="0">
                <a:solidFill>
                  <a:srgbClr val="FF0000"/>
                </a:solidFill>
                <a:sym typeface="Wingdings" panose="05000000000000000000" pitchFamily="2" charset="2"/>
              </a:rPr>
              <a:t> </a:t>
            </a:r>
            <a:r>
              <a:rPr lang="en-US" sz="1400" dirty="0" err="1">
                <a:solidFill>
                  <a:srgbClr val="FF0000"/>
                </a:solidFill>
                <a:sym typeface="Wingdings" panose="05000000000000000000" pitchFamily="2" charset="2"/>
              </a:rPr>
              <a:t>P</a:t>
            </a:r>
            <a:r>
              <a:rPr lang="en-US" sz="1400" dirty="0" err="1" smtClean="0">
                <a:solidFill>
                  <a:srgbClr val="FF0000"/>
                </a:solidFill>
                <a:sym typeface="Wingdings" panose="05000000000000000000" pitchFamily="2" charset="2"/>
              </a:rPr>
              <a:t>rozessieren</a:t>
            </a:r>
            <a:r>
              <a:rPr lang="en-US" sz="1400" dirty="0" smtClean="0">
                <a:solidFill>
                  <a:srgbClr val="FF0000"/>
                </a:solidFill>
                <a:sym typeface="Wingdings" panose="05000000000000000000" pitchFamily="2" charset="2"/>
              </a:rPr>
              <a:t>?</a:t>
            </a:r>
          </a:p>
          <a:p>
            <a:pPr marL="1714500" lvl="3" indent="-342900">
              <a:buFont typeface="Wingdings" panose="05000000000000000000" pitchFamily="2" charset="2"/>
              <a:buChar char="Ø"/>
            </a:pPr>
            <a:r>
              <a:rPr lang="en-US" sz="1400" dirty="0" err="1" smtClean="0">
                <a:solidFill>
                  <a:srgbClr val="FF0000"/>
                </a:solidFill>
                <a:sym typeface="Wingdings" panose="05000000000000000000" pitchFamily="2" charset="2"/>
              </a:rPr>
              <a:t>Modellopt</a:t>
            </a:r>
            <a:r>
              <a:rPr lang="en-US" sz="1400" dirty="0" smtClean="0">
                <a:solidFill>
                  <a:srgbClr val="FF0000"/>
                </a:solidFill>
                <a:sym typeface="Wingdings" panose="05000000000000000000" pitchFamily="2" charset="2"/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  <a:sym typeface="Wingdings" panose="05000000000000000000" pitchFamily="2" charset="2"/>
              </a:rPr>
              <a:t>ist</a:t>
            </a:r>
            <a:r>
              <a:rPr lang="en-US" sz="1400" dirty="0" smtClean="0">
                <a:solidFill>
                  <a:srgbClr val="FF0000"/>
                </a:solidFill>
                <a:sym typeface="Wingdings" panose="05000000000000000000" pitchFamily="2" charset="2"/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  <a:sym typeface="Wingdings" panose="05000000000000000000" pitchFamily="2" charset="2"/>
              </a:rPr>
              <a:t>nicht</a:t>
            </a:r>
            <a:r>
              <a:rPr lang="en-US" sz="1400" dirty="0" smtClean="0">
                <a:solidFill>
                  <a:srgbClr val="FF0000"/>
                </a:solidFill>
                <a:sym typeface="Wingdings" panose="05000000000000000000" pitchFamily="2" charset="2"/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  <a:sym typeface="Wingdings" panose="05000000000000000000" pitchFamily="2" charset="2"/>
              </a:rPr>
              <a:t>Gegenstand</a:t>
            </a:r>
            <a:r>
              <a:rPr lang="en-US" sz="1400" dirty="0" smtClean="0">
                <a:solidFill>
                  <a:srgbClr val="FF0000"/>
                </a:solidFill>
                <a:sym typeface="Wingdings" panose="05000000000000000000" pitchFamily="2" charset="2"/>
              </a:rPr>
              <a:t> des </a:t>
            </a:r>
            <a:r>
              <a:rPr lang="en-US" sz="1400" dirty="0" err="1" smtClean="0">
                <a:solidFill>
                  <a:srgbClr val="FF0000"/>
                </a:solidFill>
                <a:sym typeface="Wingdings" panose="05000000000000000000" pitchFamily="2" charset="2"/>
              </a:rPr>
              <a:t>Projekt</a:t>
            </a:r>
            <a:r>
              <a:rPr lang="en-US" sz="2000" dirty="0" err="1" smtClean="0">
                <a:sym typeface="Wingdings" panose="05000000000000000000" pitchFamily="2" charset="2"/>
              </a:rPr>
              <a:t>s</a:t>
            </a:r>
            <a:endParaRPr lang="en-US" sz="2000" dirty="0" smtClean="0">
              <a:sym typeface="Wingdings" panose="05000000000000000000" pitchFamily="2" charset="2"/>
            </a:endParaRPr>
          </a:p>
          <a:p>
            <a:pPr marL="742950" lvl="1" indent="-285750">
              <a:buFontTx/>
              <a:buChar char="-"/>
            </a:pPr>
            <a:endParaRPr lang="en-US" sz="2000" dirty="0" smtClean="0">
              <a:sym typeface="Wingdings" panose="05000000000000000000" pitchFamily="2" charset="2"/>
            </a:endParaRPr>
          </a:p>
          <a:p>
            <a:pPr marL="742950" lvl="1" indent="-285750">
              <a:buFontTx/>
              <a:buChar char="-"/>
            </a:pPr>
            <a:endParaRPr lang="en-US" sz="2000" dirty="0" smtClean="0">
              <a:sym typeface="Wingdings" panose="05000000000000000000" pitchFamily="2" charset="2"/>
            </a:endParaRPr>
          </a:p>
          <a:p>
            <a:pPr marL="285750" indent="-285750">
              <a:buFontTx/>
              <a:buChar char="-"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>
          <a:xfrm>
            <a:off x="1290638" y="357188"/>
            <a:ext cx="6593730" cy="500062"/>
          </a:xfrm>
        </p:spPr>
        <p:txBody>
          <a:bodyPr/>
          <a:lstStyle/>
          <a:p>
            <a:pPr algn="l"/>
            <a:r>
              <a:rPr lang="en-US" sz="3200" dirty="0" err="1" smtClean="0">
                <a:solidFill>
                  <a:schemeClr val="tx1"/>
                </a:solidFill>
              </a:rPr>
              <a:t>Anforderungen</a:t>
            </a:r>
            <a:r>
              <a:rPr lang="en-US" sz="3200" dirty="0" smtClean="0">
                <a:solidFill>
                  <a:schemeClr val="tx1"/>
                </a:solidFill>
              </a:rPr>
              <a:t> der </a:t>
            </a:r>
            <a:r>
              <a:rPr lang="en-US" sz="3200" dirty="0" err="1" smtClean="0">
                <a:solidFill>
                  <a:schemeClr val="tx1"/>
                </a:solidFill>
              </a:rPr>
              <a:t>Anwender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92184" name="Text Box 24"/>
          <p:cNvSpPr txBox="1">
            <a:spLocks noChangeArrowheads="1"/>
          </p:cNvSpPr>
          <p:nvPr/>
        </p:nvSpPr>
        <p:spPr bwMode="auto">
          <a:xfrm>
            <a:off x="693440" y="980728"/>
            <a:ext cx="8062664" cy="4493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742950" lvl="1" indent="-285750">
              <a:buFontTx/>
              <a:buChar char="-"/>
            </a:pPr>
            <a:r>
              <a:rPr lang="en-US" sz="2000" dirty="0" err="1" smtClean="0">
                <a:sym typeface="Wingdings" panose="05000000000000000000" pitchFamily="2" charset="2"/>
              </a:rPr>
              <a:t>Modellabhängige</a:t>
            </a:r>
            <a:r>
              <a:rPr lang="en-US" sz="2000" dirty="0" smtClean="0">
                <a:sym typeface="Wingdings" panose="05000000000000000000" pitchFamily="2" charset="2"/>
              </a:rPr>
              <a:t> </a:t>
            </a:r>
            <a:r>
              <a:rPr lang="en-US" sz="2000" dirty="0" err="1" smtClean="0">
                <a:sym typeface="Wingdings" panose="05000000000000000000" pitchFamily="2" charset="2"/>
              </a:rPr>
              <a:t>Routinen</a:t>
            </a:r>
            <a:endParaRPr lang="en-US" sz="2000" dirty="0" smtClean="0">
              <a:sym typeface="Wingdings" panose="05000000000000000000" pitchFamily="2" charset="2"/>
            </a:endParaRPr>
          </a:p>
          <a:p>
            <a:pPr marL="1200150" lvl="2" indent="-285750">
              <a:buFontTx/>
              <a:buChar char="-"/>
            </a:pPr>
            <a:r>
              <a:rPr lang="en-US" sz="2000" dirty="0" err="1" smtClean="0">
                <a:sym typeface="Wingdings" panose="05000000000000000000" pitchFamily="2" charset="2"/>
              </a:rPr>
              <a:t>Sorgen</a:t>
            </a:r>
            <a:r>
              <a:rPr lang="en-US" sz="2000" dirty="0" smtClean="0">
                <a:sym typeface="Wingdings" panose="05000000000000000000" pitchFamily="2" charset="2"/>
              </a:rPr>
              <a:t> </a:t>
            </a:r>
            <a:r>
              <a:rPr lang="en-US" sz="2000" dirty="0" err="1" smtClean="0">
                <a:sym typeface="Wingdings" panose="05000000000000000000" pitchFamily="2" charset="2"/>
              </a:rPr>
              <a:t>für</a:t>
            </a:r>
            <a:r>
              <a:rPr lang="en-US" sz="2000" dirty="0" smtClean="0">
                <a:sym typeface="Wingdings" panose="05000000000000000000" pitchFamily="2" charset="2"/>
              </a:rPr>
              <a:t> das </a:t>
            </a:r>
            <a:r>
              <a:rPr lang="en-US" sz="2000" dirty="0" err="1" smtClean="0">
                <a:sym typeface="Wingdings" panose="05000000000000000000" pitchFamily="2" charset="2"/>
              </a:rPr>
              <a:t>Einlesen</a:t>
            </a:r>
            <a:r>
              <a:rPr lang="en-US" sz="2000" dirty="0" smtClean="0">
                <a:sym typeface="Wingdings" panose="05000000000000000000" pitchFamily="2" charset="2"/>
              </a:rPr>
              <a:t> der </a:t>
            </a:r>
            <a:r>
              <a:rPr lang="en-US" sz="2000" dirty="0" err="1" smtClean="0">
                <a:sym typeface="Wingdings" panose="05000000000000000000" pitchFamily="2" charset="2"/>
              </a:rPr>
              <a:t>spezifischen</a:t>
            </a:r>
            <a:r>
              <a:rPr lang="en-US" sz="2000" dirty="0" smtClean="0">
                <a:sym typeface="Wingdings" panose="05000000000000000000" pitchFamily="2" charset="2"/>
              </a:rPr>
              <a:t> </a:t>
            </a:r>
            <a:r>
              <a:rPr lang="en-US" sz="2000" dirty="0" err="1" smtClean="0">
                <a:sym typeface="Wingdings" panose="05000000000000000000" pitchFamily="2" charset="2"/>
              </a:rPr>
              <a:t>Modelloutputs</a:t>
            </a:r>
            <a:r>
              <a:rPr lang="en-US" sz="2000" dirty="0" smtClean="0">
                <a:sym typeface="Wingdings" panose="05000000000000000000" pitchFamily="2" charset="2"/>
              </a:rPr>
              <a:t> und </a:t>
            </a:r>
            <a:r>
              <a:rPr lang="en-US" sz="2000" dirty="0" err="1" smtClean="0">
                <a:sym typeface="Wingdings" panose="05000000000000000000" pitchFamily="2" charset="2"/>
              </a:rPr>
              <a:t>Zu</a:t>
            </a:r>
            <a:r>
              <a:rPr lang="en-US" sz="2000" dirty="0" smtClean="0">
                <a:sym typeface="Wingdings" panose="05000000000000000000" pitchFamily="2" charset="2"/>
              </a:rPr>
              <a:t> </a:t>
            </a:r>
            <a:r>
              <a:rPr lang="en-US" sz="2000" dirty="0" err="1" smtClean="0">
                <a:sym typeface="Wingdings" panose="05000000000000000000" pitchFamily="2" charset="2"/>
              </a:rPr>
              <a:t>ordnung</a:t>
            </a:r>
            <a:r>
              <a:rPr lang="en-US" sz="2000" dirty="0" smtClean="0">
                <a:sym typeface="Wingdings" panose="05000000000000000000" pitchFamily="2" charset="2"/>
              </a:rPr>
              <a:t> </a:t>
            </a:r>
            <a:r>
              <a:rPr lang="en-US" sz="2000" dirty="0" err="1" smtClean="0">
                <a:sym typeface="Wingdings" panose="05000000000000000000" pitchFamily="2" charset="2"/>
              </a:rPr>
              <a:t>zu</a:t>
            </a:r>
            <a:r>
              <a:rPr lang="en-US" sz="2000" dirty="0" smtClean="0">
                <a:sym typeface="Wingdings" panose="05000000000000000000" pitchFamily="2" charset="2"/>
              </a:rPr>
              <a:t> den </a:t>
            </a:r>
            <a:r>
              <a:rPr lang="en-US" sz="2000" dirty="0" err="1" smtClean="0">
                <a:sym typeface="Wingdings" panose="05000000000000000000" pitchFamily="2" charset="2"/>
              </a:rPr>
              <a:t>geforderten</a:t>
            </a:r>
            <a:r>
              <a:rPr lang="en-US" sz="2000" dirty="0" smtClean="0">
                <a:sym typeface="Wingdings" panose="05000000000000000000" pitchFamily="2" charset="2"/>
              </a:rPr>
              <a:t> </a:t>
            </a:r>
            <a:r>
              <a:rPr lang="en-US" sz="2000" dirty="0" err="1" smtClean="0">
                <a:sym typeface="Wingdings" panose="05000000000000000000" pitchFamily="2" charset="2"/>
              </a:rPr>
              <a:t>Variablennamen</a:t>
            </a:r>
            <a:r>
              <a:rPr lang="en-US" sz="2000" dirty="0" smtClean="0">
                <a:sym typeface="Wingdings" panose="05000000000000000000" pitchFamily="2" charset="2"/>
              </a:rPr>
              <a:t/>
            </a:r>
            <a:br>
              <a:rPr lang="en-US" sz="2000" dirty="0" smtClean="0">
                <a:sym typeface="Wingdings" panose="05000000000000000000" pitchFamily="2" charset="2"/>
              </a:rPr>
            </a:br>
            <a:r>
              <a:rPr lang="en-US" sz="1400" dirty="0" err="1" smtClean="0">
                <a:sym typeface="Wingdings" panose="05000000000000000000" pitchFamily="2" charset="2"/>
              </a:rPr>
              <a:t>es</a:t>
            </a:r>
            <a:r>
              <a:rPr lang="en-US" sz="1400" dirty="0" smtClean="0">
                <a:sym typeface="Wingdings" panose="05000000000000000000" pitchFamily="2" charset="2"/>
              </a:rPr>
              <a:t> </a:t>
            </a:r>
            <a:r>
              <a:rPr lang="en-US" sz="1400" dirty="0" err="1" smtClean="0">
                <a:sym typeface="Wingdings" panose="05000000000000000000" pitchFamily="2" charset="2"/>
              </a:rPr>
              <a:t>wird</a:t>
            </a:r>
            <a:r>
              <a:rPr lang="en-US" sz="1400" dirty="0" smtClean="0">
                <a:sym typeface="Wingdings" panose="05000000000000000000" pitchFamily="2" charset="2"/>
              </a:rPr>
              <a:t> </a:t>
            </a:r>
            <a:r>
              <a:rPr lang="en-US" sz="1400" dirty="0" err="1" smtClean="0">
                <a:sym typeface="Wingdings" panose="05000000000000000000" pitchFamily="2" charset="2"/>
              </a:rPr>
              <a:t>Variablen-Zuordnungstabellen</a:t>
            </a:r>
            <a:endParaRPr lang="en-US" sz="1400" dirty="0" smtClean="0">
              <a:sym typeface="Wingdings" panose="05000000000000000000" pitchFamily="2" charset="2"/>
            </a:endParaRPr>
          </a:p>
          <a:p>
            <a:pPr marL="1200150" lvl="2" indent="-285750">
              <a:buFontTx/>
              <a:buChar char="-"/>
            </a:pPr>
            <a:r>
              <a:rPr lang="en-US" sz="2000" dirty="0" err="1" smtClean="0">
                <a:sym typeface="Wingdings" panose="05000000000000000000" pitchFamily="2" charset="2"/>
              </a:rPr>
              <a:t>Möglichkeit</a:t>
            </a:r>
            <a:r>
              <a:rPr lang="en-US" sz="2000" dirty="0" smtClean="0">
                <a:sym typeface="Wingdings" panose="05000000000000000000" pitchFamily="2" charset="2"/>
              </a:rPr>
              <a:t> </a:t>
            </a:r>
            <a:r>
              <a:rPr lang="en-US" sz="2000" dirty="0" err="1" smtClean="0">
                <a:sym typeface="Wingdings" panose="05000000000000000000" pitchFamily="2" charset="2"/>
              </a:rPr>
              <a:t>für</a:t>
            </a:r>
            <a:r>
              <a:rPr lang="en-US" sz="2000" dirty="0" smtClean="0">
                <a:sym typeface="Wingdings" panose="05000000000000000000" pitchFamily="2" charset="2"/>
              </a:rPr>
              <a:t> </a:t>
            </a:r>
            <a:r>
              <a:rPr lang="en-US" sz="2000" dirty="0" err="1" smtClean="0">
                <a:sym typeface="Wingdings" panose="05000000000000000000" pitchFamily="2" charset="2"/>
              </a:rPr>
              <a:t>eigene</a:t>
            </a:r>
            <a:r>
              <a:rPr lang="en-US" sz="2000" dirty="0" smtClean="0">
                <a:sym typeface="Wingdings" panose="05000000000000000000" pitchFamily="2" charset="2"/>
              </a:rPr>
              <a:t> </a:t>
            </a:r>
            <a:r>
              <a:rPr lang="en-US" sz="2000" dirty="0" err="1" smtClean="0">
                <a:sym typeface="Wingdings" panose="05000000000000000000" pitchFamily="2" charset="2"/>
              </a:rPr>
              <a:t>Interpolationen</a:t>
            </a:r>
            <a:r>
              <a:rPr lang="en-US" sz="2000" dirty="0" smtClean="0">
                <a:sym typeface="Wingdings" panose="05000000000000000000" pitchFamily="2" charset="2"/>
              </a:rPr>
              <a:t> (</a:t>
            </a:r>
            <a:r>
              <a:rPr lang="en-US" sz="2000" dirty="0" err="1" smtClean="0">
                <a:sym typeface="Wingdings" panose="05000000000000000000" pitchFamily="2" charset="2"/>
              </a:rPr>
              <a:t>z.B</a:t>
            </a:r>
            <a:r>
              <a:rPr lang="en-US" sz="2000" dirty="0" smtClean="0">
                <a:sym typeface="Wingdings" panose="05000000000000000000" pitchFamily="2" charset="2"/>
              </a:rPr>
              <a:t>. </a:t>
            </a:r>
            <a:r>
              <a:rPr lang="en-US" sz="2000" dirty="0" err="1" smtClean="0">
                <a:sym typeface="Wingdings" panose="05000000000000000000" pitchFamily="2" charset="2"/>
              </a:rPr>
              <a:t>für</a:t>
            </a:r>
            <a:r>
              <a:rPr lang="en-US" sz="2000" dirty="0" smtClean="0">
                <a:sym typeface="Wingdings" panose="05000000000000000000" pitchFamily="2" charset="2"/>
              </a:rPr>
              <a:t> </a:t>
            </a:r>
            <a:r>
              <a:rPr lang="en-US" sz="2000" dirty="0" err="1" smtClean="0">
                <a:sym typeface="Wingdings" panose="05000000000000000000" pitchFamily="2" charset="2"/>
              </a:rPr>
              <a:t>Flüsse</a:t>
            </a:r>
            <a:r>
              <a:rPr lang="en-US" sz="2000" dirty="0" smtClean="0">
                <a:sym typeface="Wingdings" panose="05000000000000000000" pitchFamily="2" charset="2"/>
              </a:rPr>
              <a:t>)</a:t>
            </a:r>
            <a:br>
              <a:rPr lang="en-US" sz="2000" dirty="0" smtClean="0">
                <a:sym typeface="Wingdings" panose="05000000000000000000" pitchFamily="2" charset="2"/>
              </a:rPr>
            </a:br>
            <a:r>
              <a:rPr lang="en-US" sz="1400" dirty="0" err="1" smtClean="0">
                <a:solidFill>
                  <a:srgbClr val="FF0000"/>
                </a:solidFill>
                <a:sym typeface="Wingdings" panose="05000000000000000000" pitchFamily="2" charset="2"/>
              </a:rPr>
              <a:t>s.o</a:t>
            </a:r>
            <a:r>
              <a:rPr lang="en-US" sz="1400" dirty="0" smtClean="0">
                <a:solidFill>
                  <a:srgbClr val="FF0000"/>
                </a:solidFill>
                <a:sym typeface="Wingdings" panose="05000000000000000000" pitchFamily="2" charset="2"/>
              </a:rPr>
              <a:t>.</a:t>
            </a:r>
            <a:endParaRPr lang="en-US" sz="1400" dirty="0" smtClean="0">
              <a:solidFill>
                <a:srgbClr val="FF0000"/>
              </a:solidFill>
              <a:sym typeface="Wingdings" panose="05000000000000000000" pitchFamily="2" charset="2"/>
            </a:endParaRPr>
          </a:p>
          <a:p>
            <a:pPr marL="285750" indent="-285750">
              <a:buFontTx/>
              <a:buChar char="-"/>
            </a:pPr>
            <a:r>
              <a:rPr lang="en-US" sz="2000" dirty="0" err="1" smtClean="0">
                <a:sym typeface="Wingdings" panose="05000000000000000000" pitchFamily="2" charset="2"/>
              </a:rPr>
              <a:t>Gute</a:t>
            </a:r>
            <a:r>
              <a:rPr lang="en-US" sz="2000" dirty="0" smtClean="0">
                <a:sym typeface="Wingdings" panose="05000000000000000000" pitchFamily="2" charset="2"/>
              </a:rPr>
              <a:t> Dokumentation der Tools</a:t>
            </a:r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en-US" sz="2000" dirty="0" err="1" smtClean="0">
                <a:sym typeface="Wingdings" panose="05000000000000000000" pitchFamily="2" charset="2"/>
              </a:rPr>
              <a:t>Im</a:t>
            </a:r>
            <a:r>
              <a:rPr lang="en-US" sz="2000" dirty="0" smtClean="0">
                <a:sym typeface="Wingdings" panose="05000000000000000000" pitchFamily="2" charset="2"/>
              </a:rPr>
              <a:t> Tool </a:t>
            </a:r>
            <a:r>
              <a:rPr lang="en-US" sz="2000" dirty="0" err="1" smtClean="0">
                <a:sym typeface="Wingdings" panose="05000000000000000000" pitchFamily="2" charset="2"/>
              </a:rPr>
              <a:t>bei</a:t>
            </a:r>
            <a:r>
              <a:rPr lang="en-US" sz="2000" dirty="0" smtClean="0">
                <a:sym typeface="Wingdings" panose="05000000000000000000" pitchFamily="2" charset="2"/>
              </a:rPr>
              <a:t> </a:t>
            </a:r>
            <a:r>
              <a:rPr lang="en-US" sz="2000" dirty="0" err="1" smtClean="0">
                <a:sym typeface="Wingdings" panose="05000000000000000000" pitchFamily="2" charset="2"/>
              </a:rPr>
              <a:t>Benutzung</a:t>
            </a:r>
            <a:r>
              <a:rPr lang="en-US" sz="2000" dirty="0" smtClean="0">
                <a:sym typeface="Wingdings" panose="05000000000000000000" pitchFamily="2" charset="2"/>
              </a:rPr>
              <a:t> (</a:t>
            </a:r>
            <a:r>
              <a:rPr lang="en-US" sz="2000" dirty="0" err="1" smtClean="0">
                <a:sym typeface="Wingdings" panose="05000000000000000000" pitchFamily="2" charset="2"/>
              </a:rPr>
              <a:t>kommentare</a:t>
            </a:r>
            <a:r>
              <a:rPr lang="en-US" sz="2000" dirty="0" smtClean="0">
                <a:sym typeface="Wingdings" panose="05000000000000000000" pitchFamily="2" charset="2"/>
              </a:rPr>
              <a:t> in </a:t>
            </a:r>
            <a:r>
              <a:rPr lang="en-US" sz="2000" dirty="0" err="1" smtClean="0">
                <a:sym typeface="Wingdings" panose="05000000000000000000" pitchFamily="2" charset="2"/>
              </a:rPr>
              <a:t>Skripten</a:t>
            </a:r>
            <a:r>
              <a:rPr lang="en-US" sz="2000" dirty="0" smtClean="0">
                <a:sym typeface="Wingdings" panose="05000000000000000000" pitchFamily="2" charset="2"/>
              </a:rPr>
              <a:t>, </a:t>
            </a:r>
            <a:r>
              <a:rPr lang="en-US" sz="2000" dirty="0" err="1" smtClean="0">
                <a:sym typeface="Wingdings" panose="05000000000000000000" pitchFamily="2" charset="2"/>
              </a:rPr>
              <a:t>Hilfe-</a:t>
            </a:r>
            <a:r>
              <a:rPr lang="en-US" sz="2000" dirty="0" err="1" smtClean="0">
                <a:solidFill>
                  <a:srgbClr val="FF0000"/>
                </a:solidFill>
                <a:sym typeface="Wingdings" panose="05000000000000000000" pitchFamily="2" charset="2"/>
              </a:rPr>
              <a:t>Funktion</a:t>
            </a:r>
            <a:r>
              <a:rPr lang="en-US" sz="2000" dirty="0" smtClean="0">
                <a:sym typeface="Wingdings" panose="05000000000000000000" pitchFamily="2" charset="2"/>
              </a:rPr>
              <a:t>)</a:t>
            </a:r>
            <a:endParaRPr lang="en-US" sz="2000" dirty="0" smtClean="0">
              <a:sym typeface="Wingdings" panose="05000000000000000000" pitchFamily="2" charset="2"/>
            </a:endParaRPr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en-US" sz="2000" dirty="0" err="1" smtClean="0">
                <a:sym typeface="Wingdings" panose="05000000000000000000" pitchFamily="2" charset="2"/>
              </a:rPr>
              <a:t>Bedienungsanleitungen</a:t>
            </a:r>
            <a:r>
              <a:rPr lang="en-US" sz="2000" dirty="0" smtClean="0">
                <a:sym typeface="Wingdings" panose="05000000000000000000" pitchFamily="2" charset="2"/>
              </a:rPr>
              <a:t>/Manuals </a:t>
            </a:r>
            <a:r>
              <a:rPr lang="en-US" sz="2000" dirty="0" err="1" smtClean="0">
                <a:sym typeface="Wingdings" panose="05000000000000000000" pitchFamily="2" charset="2"/>
              </a:rPr>
              <a:t>für</a:t>
            </a:r>
            <a:r>
              <a:rPr lang="en-US" sz="2000" dirty="0" smtClean="0">
                <a:sym typeface="Wingdings" panose="05000000000000000000" pitchFamily="2" charset="2"/>
              </a:rPr>
              <a:t> </a:t>
            </a:r>
            <a:r>
              <a:rPr lang="en-US" sz="2000" dirty="0" err="1" smtClean="0">
                <a:sym typeface="Wingdings" panose="05000000000000000000" pitchFamily="2" charset="2"/>
              </a:rPr>
              <a:t>Anwender</a:t>
            </a:r>
            <a:r>
              <a:rPr lang="en-US" sz="2000" dirty="0" smtClean="0">
                <a:sym typeface="Wingdings" panose="05000000000000000000" pitchFamily="2" charset="2"/>
              </a:rPr>
              <a:t> und </a:t>
            </a:r>
            <a:r>
              <a:rPr lang="en-US" sz="2000" dirty="0" err="1" smtClean="0">
                <a:sym typeface="Wingdings" panose="05000000000000000000" pitchFamily="2" charset="2"/>
              </a:rPr>
              <a:t>Entwickler</a:t>
            </a:r>
            <a:r>
              <a:rPr lang="en-US" sz="2000" dirty="0" smtClean="0">
                <a:sym typeface="Wingdings" panose="05000000000000000000" pitchFamily="2" charset="2"/>
              </a:rPr>
              <a:t> (der </a:t>
            </a:r>
            <a:r>
              <a:rPr lang="en-US" sz="2000" dirty="0" err="1" smtClean="0">
                <a:sym typeface="Wingdings" panose="05000000000000000000" pitchFamily="2" charset="2"/>
              </a:rPr>
              <a:t>modellspezifischen</a:t>
            </a:r>
            <a:r>
              <a:rPr lang="en-US" sz="2000" dirty="0" smtClean="0">
                <a:sym typeface="Wingdings" panose="05000000000000000000" pitchFamily="2" charset="2"/>
              </a:rPr>
              <a:t> Module)</a:t>
            </a:r>
          </a:p>
          <a:p>
            <a:pPr marL="742950" lvl="1" indent="-285750">
              <a:buFontTx/>
              <a:buChar char="-"/>
            </a:pPr>
            <a:endParaRPr lang="en-US" sz="2000" dirty="0" smtClean="0">
              <a:sym typeface="Wingdings" panose="05000000000000000000" pitchFamily="2" charset="2"/>
            </a:endParaRPr>
          </a:p>
          <a:p>
            <a:pPr marL="742950" lvl="1" indent="-285750">
              <a:buFontTx/>
              <a:buChar char="-"/>
            </a:pPr>
            <a:endParaRPr lang="en-US" sz="2000" dirty="0" smtClean="0">
              <a:sym typeface="Wingdings" panose="05000000000000000000" pitchFamily="2" charset="2"/>
            </a:endParaRPr>
          </a:p>
          <a:p>
            <a:pPr marL="742950" lvl="1" indent="-285750">
              <a:buFontTx/>
              <a:buChar char="-"/>
            </a:pPr>
            <a:endParaRPr lang="en-US" sz="2000" dirty="0" smtClean="0">
              <a:sym typeface="Wingdings" panose="05000000000000000000" pitchFamily="2" charset="2"/>
            </a:endParaRPr>
          </a:p>
          <a:p>
            <a:pPr marL="285750" indent="-285750">
              <a:buFontTx/>
              <a:buChar char="-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592089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de-DE" dirty="0" smtClean="0"/>
              <a:t>Anwender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Anforderungen sammeln </a:t>
            </a:r>
            <a:r>
              <a:rPr lang="de-DE" dirty="0" smtClean="0">
                <a:sym typeface="Wingdings" panose="05000000000000000000" pitchFamily="2" charset="2"/>
              </a:rPr>
              <a:t> Workshop, Fragebogen, …?</a:t>
            </a:r>
          </a:p>
          <a:p>
            <a:r>
              <a:rPr lang="de-DE" dirty="0" smtClean="0">
                <a:sym typeface="Wingdings" panose="05000000000000000000" pitchFamily="2" charset="2"/>
              </a:rPr>
              <a:t>Frühzeitig Tools mit Nutzern testen</a:t>
            </a:r>
          </a:p>
          <a:p>
            <a:r>
              <a:rPr lang="de-DE" dirty="0" smtClean="0">
                <a:sym typeface="Wingdings" panose="05000000000000000000" pitchFamily="2" charset="2"/>
              </a:rPr>
              <a:t>Schulungen</a:t>
            </a:r>
          </a:p>
          <a:p>
            <a:r>
              <a:rPr lang="de-DE" dirty="0" smtClean="0">
                <a:sym typeface="Wingdings" panose="05000000000000000000" pitchFamily="2" charset="2"/>
              </a:rPr>
              <a:t>Thema auf geplantem DKRZ Nutzerworkshop Herbst </a:t>
            </a:r>
            <a:r>
              <a:rPr lang="de-DE" dirty="0" smtClean="0">
                <a:sym typeface="Wingdings" panose="05000000000000000000" pitchFamily="2" charset="2"/>
              </a:rPr>
              <a:t>2017</a:t>
            </a:r>
            <a:br>
              <a:rPr lang="de-DE" dirty="0" smtClean="0">
                <a:sym typeface="Wingdings" panose="05000000000000000000" pitchFamily="2" charset="2"/>
              </a:rPr>
            </a:br>
            <a:r>
              <a:rPr lang="de-DE" sz="1400" dirty="0" smtClean="0">
                <a:solidFill>
                  <a:srgbClr val="FF0000"/>
                </a:solidFill>
                <a:sym typeface="Wingdings" panose="05000000000000000000" pitchFamily="2" charset="2"/>
              </a:rPr>
              <a:t>(Mathis fragen)</a:t>
            </a:r>
            <a:endParaRPr lang="de-DE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1894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0125" y="284998"/>
            <a:ext cx="6884243" cy="500062"/>
          </a:xfrm>
        </p:spPr>
        <p:txBody>
          <a:bodyPr/>
          <a:lstStyle/>
          <a:p>
            <a:pPr marL="0" indent="0" algn="l"/>
            <a:r>
              <a:rPr lang="en-US" dirty="0" err="1" smtClean="0"/>
              <a:t>Organisatorisches</a:t>
            </a:r>
            <a:r>
              <a:rPr lang="en-US" dirty="0" smtClean="0"/>
              <a:t> (1)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idx="1"/>
          </p:nvPr>
        </p:nvSpPr>
        <p:spPr>
          <a:xfrm>
            <a:off x="1000125" y="1052736"/>
            <a:ext cx="7748339" cy="4894262"/>
          </a:xfrm>
        </p:spPr>
        <p:txBody>
          <a:bodyPr/>
          <a:lstStyle/>
          <a:p>
            <a:pPr marL="87312" indent="0">
              <a:buNone/>
            </a:pPr>
            <a:r>
              <a:rPr lang="en-US" dirty="0" err="1" smtClean="0"/>
              <a:t>Kommunikation</a:t>
            </a:r>
            <a:endParaRPr lang="en-US" dirty="0" smtClean="0"/>
          </a:p>
          <a:p>
            <a:pPr marL="430212"/>
            <a:r>
              <a:rPr lang="en-US" dirty="0" err="1" smtClean="0"/>
              <a:t>Mailinglisten</a:t>
            </a:r>
            <a:endParaRPr lang="en-US" dirty="0" smtClean="0"/>
          </a:p>
          <a:p>
            <a:pPr marL="830262" lvl="1"/>
            <a:r>
              <a:rPr lang="en-US" dirty="0" smtClean="0"/>
              <a:t>Intern: </a:t>
            </a:r>
          </a:p>
          <a:p>
            <a:pPr marL="1230312" lvl="2"/>
            <a:r>
              <a:rPr lang="en-US" dirty="0" err="1" smtClean="0"/>
              <a:t>möglichst</a:t>
            </a:r>
            <a:r>
              <a:rPr lang="en-US" dirty="0" smtClean="0"/>
              <a:t> </a:t>
            </a:r>
            <a:r>
              <a:rPr lang="en-US" dirty="0" err="1" smtClean="0"/>
              <a:t>nicht</a:t>
            </a:r>
            <a:r>
              <a:rPr lang="en-US" dirty="0" smtClean="0"/>
              <a:t> </a:t>
            </a:r>
            <a:r>
              <a:rPr lang="en-US" dirty="0" err="1" smtClean="0"/>
              <a:t>zu</a:t>
            </a:r>
            <a:r>
              <a:rPr lang="en-US" dirty="0" smtClean="0"/>
              <a:t> </a:t>
            </a:r>
            <a:r>
              <a:rPr lang="en-US" dirty="0" err="1" smtClean="0"/>
              <a:t>feingranular</a:t>
            </a:r>
            <a:endParaRPr lang="en-US" dirty="0" smtClean="0"/>
          </a:p>
          <a:p>
            <a:pPr marL="1230312" lvl="2"/>
            <a:r>
              <a:rPr lang="en-US" dirty="0" smtClean="0"/>
              <a:t>Subject/</a:t>
            </a:r>
            <a:r>
              <a:rPr lang="en-US" dirty="0" err="1" smtClean="0"/>
              <a:t>Betreff</a:t>
            </a:r>
            <a:r>
              <a:rPr lang="en-US" dirty="0" smtClean="0"/>
              <a:t> gut </a:t>
            </a:r>
            <a:r>
              <a:rPr lang="en-US" dirty="0" err="1" smtClean="0"/>
              <a:t>wählen</a:t>
            </a:r>
            <a:endParaRPr lang="en-US" dirty="0" smtClean="0"/>
          </a:p>
          <a:p>
            <a:pPr marL="830262" lvl="1"/>
            <a:r>
              <a:rPr lang="en-US" dirty="0" smtClean="0"/>
              <a:t>Extern – </a:t>
            </a:r>
            <a:r>
              <a:rPr lang="en-US" dirty="0" err="1" smtClean="0"/>
              <a:t>Interessenten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sz="1400" dirty="0" smtClean="0">
                <a:solidFill>
                  <a:srgbClr val="FF0000"/>
                </a:solidFill>
              </a:rPr>
              <a:t>(de.cmip6?)</a:t>
            </a:r>
            <a:endParaRPr lang="en-US" sz="1400" dirty="0" smtClean="0">
              <a:solidFill>
                <a:srgbClr val="FF0000"/>
              </a:solidFill>
            </a:endParaRPr>
          </a:p>
          <a:p>
            <a:pPr marL="430212"/>
            <a:r>
              <a:rPr lang="en-US" dirty="0" err="1" smtClean="0"/>
              <a:t>Informationsaustausch</a:t>
            </a:r>
            <a:endParaRPr lang="en-US" dirty="0" smtClean="0"/>
          </a:p>
          <a:p>
            <a:pPr marL="830262" lvl="1"/>
            <a:r>
              <a:rPr lang="en-US" dirty="0" err="1" smtClean="0"/>
              <a:t>Redmine</a:t>
            </a:r>
            <a:r>
              <a:rPr lang="en-US" dirty="0" smtClean="0"/>
              <a:t> am DKRZ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1400" dirty="0" err="1" smtClean="0">
                <a:solidFill>
                  <a:srgbClr val="FF0000"/>
                </a:solidFill>
              </a:rPr>
              <a:t>eingerichtet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für</a:t>
            </a:r>
            <a:r>
              <a:rPr lang="en-US" sz="1400" dirty="0" smtClean="0">
                <a:solidFill>
                  <a:srgbClr val="FF0000"/>
                </a:solidFill>
              </a:rPr>
              <a:t> interne </a:t>
            </a:r>
            <a:r>
              <a:rPr lang="en-US" sz="1400" dirty="0" err="1" smtClean="0">
                <a:solidFill>
                  <a:srgbClr val="FF0000"/>
                </a:solidFill>
              </a:rPr>
              <a:t>Kommunikation</a:t>
            </a:r>
            <a:r>
              <a:rPr lang="en-US" sz="1400" dirty="0" smtClean="0">
                <a:solidFill>
                  <a:srgbClr val="FF0000"/>
                </a:solidFill>
              </a:rPr>
              <a:t>: </a:t>
            </a:r>
            <a:br>
              <a:rPr lang="en-US" sz="1400" dirty="0" smtClean="0">
                <a:solidFill>
                  <a:srgbClr val="FF0000"/>
                </a:solidFill>
              </a:rPr>
            </a:br>
            <a:r>
              <a:rPr lang="de-DE" sz="1600" u="sng" dirty="0" smtClean="0">
                <a:hlinkClick r:id="rId2"/>
              </a:rPr>
              <a:t>https</a:t>
            </a:r>
            <a:r>
              <a:rPr lang="de-DE" sz="1600" u="sng" dirty="0">
                <a:hlinkClick r:id="rId2"/>
              </a:rPr>
              <a:t>://</a:t>
            </a:r>
            <a:r>
              <a:rPr lang="de-DE" sz="1600" u="sng" dirty="0" smtClean="0">
                <a:hlinkClick r:id="rId2"/>
              </a:rPr>
              <a:t>redmine.dkrz.de/projects/cmip6-dicad</a:t>
            </a:r>
            <a:endParaRPr lang="en-US" dirty="0" smtClean="0"/>
          </a:p>
          <a:p>
            <a:pPr marL="430212"/>
            <a:r>
              <a:rPr lang="en-US" dirty="0" smtClean="0"/>
              <a:t>VC/Telco + F2F</a:t>
            </a:r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87312" lvl="1" indent="0">
              <a:buNone/>
            </a:pPr>
            <a:endParaRPr lang="en-US" sz="1600" dirty="0">
              <a:ea typeface="+mn-ea"/>
              <a:cs typeface="+mn-cs"/>
            </a:endParaRP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6147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0125" y="284998"/>
            <a:ext cx="6884243" cy="500062"/>
          </a:xfrm>
        </p:spPr>
        <p:txBody>
          <a:bodyPr/>
          <a:lstStyle/>
          <a:p>
            <a:pPr marL="0" indent="0" algn="l"/>
            <a:r>
              <a:rPr lang="en-US" dirty="0" err="1" smtClean="0"/>
              <a:t>Organisatorisches</a:t>
            </a:r>
            <a:r>
              <a:rPr lang="en-US" dirty="0" smtClean="0"/>
              <a:t> (2)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idx="1"/>
          </p:nvPr>
        </p:nvSpPr>
        <p:spPr>
          <a:xfrm>
            <a:off x="1000125" y="1052736"/>
            <a:ext cx="7748339" cy="4894262"/>
          </a:xfrm>
        </p:spPr>
        <p:txBody>
          <a:bodyPr/>
          <a:lstStyle/>
          <a:p>
            <a:pPr marL="87312" indent="0">
              <a:buNone/>
            </a:pPr>
            <a:r>
              <a:rPr lang="en-US" dirty="0" smtClean="0"/>
              <a:t>Software</a:t>
            </a:r>
          </a:p>
          <a:p>
            <a:pPr marL="430212"/>
            <a:r>
              <a:rPr lang="en-US" dirty="0" smtClean="0">
                <a:solidFill>
                  <a:srgbClr val="FF0000"/>
                </a:solidFill>
              </a:rPr>
              <a:t>extern: </a:t>
            </a:r>
            <a:r>
              <a:rPr lang="en-US" dirty="0" smtClean="0"/>
              <a:t>GitHub</a:t>
            </a:r>
          </a:p>
          <a:p>
            <a:pPr marL="430212"/>
            <a:r>
              <a:rPr lang="en-US" dirty="0" smtClean="0">
                <a:solidFill>
                  <a:srgbClr val="FF0000"/>
                </a:solidFill>
              </a:rPr>
              <a:t>intern: </a:t>
            </a:r>
            <a:r>
              <a:rPr lang="en-US" dirty="0" err="1" smtClean="0">
                <a:solidFill>
                  <a:srgbClr val="FF0000"/>
                </a:solidFill>
              </a:rPr>
              <a:t>GitLab</a:t>
            </a:r>
            <a:r>
              <a:rPr lang="en-US" dirty="0" smtClean="0">
                <a:solidFill>
                  <a:srgbClr val="FF0000"/>
                </a:solidFill>
              </a:rPr>
              <a:t> am DKRZ (</a:t>
            </a:r>
            <a:r>
              <a:rPr lang="en-US" dirty="0" err="1" smtClean="0">
                <a:solidFill>
                  <a:srgbClr val="FF0000"/>
                </a:solidFill>
              </a:rPr>
              <a:t>nur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mit</a:t>
            </a:r>
            <a:r>
              <a:rPr lang="en-US" dirty="0" smtClean="0">
                <a:solidFill>
                  <a:srgbClr val="FF0000"/>
                </a:solidFill>
              </a:rPr>
              <a:t> DKRZ Account)</a:t>
            </a:r>
            <a:endParaRPr lang="en-US" dirty="0" smtClean="0">
              <a:solidFill>
                <a:srgbClr val="FF0000"/>
              </a:solidFill>
            </a:endParaRPr>
          </a:p>
          <a:p>
            <a:pPr marL="430212"/>
            <a:r>
              <a:rPr lang="en-US" dirty="0" smtClean="0"/>
              <a:t>Dokumentation</a:t>
            </a:r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87312" lvl="1" indent="0">
              <a:buNone/>
            </a:pPr>
            <a:endParaRPr lang="en-US" sz="1600" dirty="0">
              <a:ea typeface="+mn-ea"/>
              <a:cs typeface="+mn-cs"/>
            </a:endParaRP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64668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prstGeom prst="rect">
            <a:avLst/>
          </a:prstGeom>
        </p:spPr>
        <p:txBody>
          <a:bodyPr/>
          <a:lstStyle/>
          <a:p>
            <a:fld id="{81754BB6-6472-485F-B1C1-97C34EAE4436}" type="datetime1">
              <a:rPr lang="de-DE" smtClean="0"/>
              <a:t>18.07.2016</a:t>
            </a:fld>
            <a:endParaRPr lang="en-US" dirty="0"/>
          </a:p>
        </p:txBody>
      </p:sp>
      <p:sp>
        <p:nvSpPr>
          <p:cNvPr id="6" name="Textfeld 5"/>
          <p:cNvSpPr txBox="1"/>
          <p:nvPr/>
        </p:nvSpPr>
        <p:spPr>
          <a:xfrm>
            <a:off x="755576" y="895727"/>
            <a:ext cx="8064896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de-DE" dirty="0" smtClean="0"/>
          </a:p>
          <a:p>
            <a:r>
              <a:rPr lang="de-DE" b="1" dirty="0"/>
              <a:t>Diskussionsrunde:</a:t>
            </a:r>
          </a:p>
          <a:p>
            <a:r>
              <a:rPr lang="de-DE" dirty="0"/>
              <a:t> 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DKRZ CMIP </a:t>
            </a:r>
            <a:r>
              <a:rPr lang="de-DE" dirty="0" err="1"/>
              <a:t>Datapool</a:t>
            </a:r>
            <a:r>
              <a:rPr lang="de-DE" dirty="0"/>
              <a:t>:</a:t>
            </a:r>
          </a:p>
          <a:p>
            <a:pPr lvl="1"/>
            <a:r>
              <a:rPr lang="de-DE" dirty="0"/>
              <a:t>Wahl eines </a:t>
            </a:r>
            <a:r>
              <a:rPr lang="de-DE" dirty="0" smtClean="0"/>
              <a:t>Ausschusses:</a:t>
            </a:r>
            <a:endParaRPr lang="de-DE" dirty="0"/>
          </a:p>
          <a:p>
            <a:pPr lvl="2"/>
            <a:r>
              <a:rPr lang="de-DE" dirty="0"/>
              <a:t>Wahl </a:t>
            </a:r>
            <a:r>
              <a:rPr lang="de-DE" dirty="0" smtClean="0"/>
              <a:t>? der Mitglieder; 1 pro Partner ?</a:t>
            </a:r>
            <a:endParaRPr lang="de-DE" dirty="0"/>
          </a:p>
          <a:p>
            <a:pPr lvl="3"/>
            <a:r>
              <a:rPr lang="de-DE" dirty="0"/>
              <a:t>Wahl </a:t>
            </a:r>
            <a:r>
              <a:rPr lang="de-DE" dirty="0" smtClean="0"/>
              <a:t>einer/s Koordinatorin/s</a:t>
            </a:r>
          </a:p>
          <a:p>
            <a:pPr lvl="1"/>
            <a:r>
              <a:rPr lang="de-DE" dirty="0" smtClean="0"/>
              <a:t>Aufgaben:</a:t>
            </a:r>
            <a:endParaRPr lang="de-DE" dirty="0"/>
          </a:p>
          <a:p>
            <a:pPr lvl="2"/>
            <a:r>
              <a:rPr lang="de-DE" dirty="0"/>
              <a:t>Festsetzung des Dateninhalts (</a:t>
            </a:r>
            <a:r>
              <a:rPr lang="de-DE" dirty="0" err="1"/>
              <a:t>zusätzl</a:t>
            </a:r>
            <a:r>
              <a:rPr lang="de-DE" dirty="0"/>
              <a:t>. zu auf dem DKRZ Knoten publizierten Daten), d.h. Datenreplikation</a:t>
            </a:r>
          </a:p>
          <a:p>
            <a:pPr lvl="2"/>
            <a:endParaRPr lang="de-DE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CIM:</a:t>
            </a:r>
          </a:p>
          <a:p>
            <a:pPr lvl="1"/>
            <a:r>
              <a:rPr lang="de-DE" dirty="0"/>
              <a:t>pro Modell ein verantwortlicher für die CIMs</a:t>
            </a:r>
          </a:p>
          <a:p>
            <a:pPr lvl="1"/>
            <a:r>
              <a:rPr lang="de-DE" dirty="0"/>
              <a:t>Ausschuss für die </a:t>
            </a:r>
            <a:r>
              <a:rPr lang="de-DE" dirty="0" smtClean="0"/>
              <a:t>Internetseite</a:t>
            </a:r>
          </a:p>
          <a:p>
            <a:pPr lvl="1"/>
            <a:endParaRPr lang="de-D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Strategien zur Verbesserung der Einbindung der </a:t>
            </a:r>
            <a:r>
              <a:rPr lang="de-DE" dirty="0" smtClean="0"/>
              <a:t>Community:</a:t>
            </a:r>
            <a:endParaRPr lang="de-DE" dirty="0"/>
          </a:p>
          <a:p>
            <a:pPr lvl="1"/>
            <a:r>
              <a:rPr lang="de-DE" dirty="0"/>
              <a:t>Welche?</a:t>
            </a:r>
          </a:p>
          <a:p>
            <a:r>
              <a:rPr lang="de-DE" u="sng" dirty="0"/>
              <a:t/>
            </a:r>
            <a:br>
              <a:rPr lang="de-DE" u="sng" dirty="0"/>
            </a:br>
            <a:r>
              <a:rPr lang="de-DE" dirty="0"/>
              <a:t> 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151082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äsentation-WissGrid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Präsentation-WissGrid</Template>
  <TotalTime>0</TotalTime>
  <Words>123</Words>
  <Application>Microsoft Office PowerPoint</Application>
  <PresentationFormat>Bildschirmpräsentation (4:3)</PresentationFormat>
  <Paragraphs>72</Paragraphs>
  <Slides>7</Slides>
  <Notes>3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8" baseType="lpstr">
      <vt:lpstr>Präsentation-WissGrid</vt:lpstr>
      <vt:lpstr>Anwenderperspektive auf CMIP-Prozessierungstools  Organisatorisches</vt:lpstr>
      <vt:lpstr>Anforderungen der Anwender</vt:lpstr>
      <vt:lpstr>Anforderungen der Anwender</vt:lpstr>
      <vt:lpstr>Anwender</vt:lpstr>
      <vt:lpstr>Organisatorisches (1)</vt:lpstr>
      <vt:lpstr>Organisatorisches (2)</vt:lpstr>
      <vt:lpstr>PowerPoint-Präsentation</vt:lpstr>
    </vt:vector>
  </TitlesOfParts>
  <Company>AWI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Bernadette Fritzsch</dc:creator>
  <cp:lastModifiedBy>Stephanie Legutke</cp:lastModifiedBy>
  <cp:revision>140</cp:revision>
  <dcterms:created xsi:type="dcterms:W3CDTF">2010-08-02T09:41:33Z</dcterms:created>
  <dcterms:modified xsi:type="dcterms:W3CDTF">2016-07-18T10:45:15Z</dcterms:modified>
</cp:coreProperties>
</file>