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3" r:id="rId3"/>
    <p:sldId id="309" r:id="rId4"/>
    <p:sldId id="308" r:id="rId5"/>
    <p:sldId id="302" r:id="rId6"/>
    <p:sldId id="307" r:id="rId7"/>
    <p:sldId id="310" r:id="rId8"/>
  </p:sldIdLst>
  <p:sldSz cx="9144000" cy="6858000" type="screen4x3"/>
  <p:notesSz cx="6858000" cy="99456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anie Legutke" initials="S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82" autoAdjust="0"/>
  </p:normalViewPr>
  <p:slideViewPr>
    <p:cSldViewPr showGuides="1">
      <p:cViewPr>
        <p:scale>
          <a:sx n="85" d="100"/>
          <a:sy n="85" d="100"/>
        </p:scale>
        <p:origin x="-45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7-18T12:01:28.748" idx="1">
    <p:pos x="3021" y="2310"/>
    <p:text>Von was? Skripten, Modelle?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7-18T12:01:28.748" idx="2">
    <p:pos x="3021" y="2310"/>
    <p:text>Von was? Skripten, Modelle?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FE832-D812-467A-888E-F8DCF2A715FF}" type="datetimeFigureOut">
              <a:rPr lang="de-DE" smtClean="0"/>
              <a:pPr/>
              <a:t>18.07.2016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4CF79-9960-405A-96BF-51D3A253EDB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0917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13FAA-482B-499B-9352-E5552C7FAD21}" type="datetimeFigureOut">
              <a:rPr lang="de-DE" smtClean="0"/>
              <a:pPr/>
              <a:t>18.07.2016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C3F0C-35FD-457E-A1F3-2B29D2CCD42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046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95381A-5DE2-43E5-8A05-50E13B7F84A2}" type="slidenum">
              <a:rPr lang="en-US"/>
              <a:pPr/>
              <a:t>2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7713"/>
            <a:ext cx="4972050" cy="3729037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24203"/>
            <a:ext cx="5486400" cy="447383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95381A-5DE2-43E5-8A05-50E13B7F84A2}" type="slidenum">
              <a:rPr lang="en-US"/>
              <a:pPr/>
              <a:t>3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7713"/>
            <a:ext cx="4972050" cy="3729037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24203"/>
            <a:ext cx="5486400" cy="447383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9883-3B84-4C34-B9E2-006CCC61DF7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53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1428750" y="3071813"/>
            <a:ext cx="6429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28662" y="1244595"/>
            <a:ext cx="7529538" cy="1470025"/>
          </a:xfrm>
        </p:spPr>
        <p:txBody>
          <a:bodyPr/>
          <a:lstStyle>
            <a:lvl1pPr>
              <a:defRPr sz="3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43060" y="3429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" name="Datumsplatzhalter 3"/>
          <p:cNvSpPr txBox="1">
            <a:spLocks/>
          </p:cNvSpPr>
          <p:nvPr userDrawn="1"/>
        </p:nvSpPr>
        <p:spPr>
          <a:xfrm>
            <a:off x="1074738" y="6356350"/>
            <a:ext cx="1668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Fritzsch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ußzeilenplatzhalter 4"/>
          <p:cNvSpPr txBox="1">
            <a:spLocks/>
          </p:cNvSpPr>
          <p:nvPr userDrawn="1"/>
        </p:nvSpPr>
        <p:spPr>
          <a:xfrm>
            <a:off x="2816188" y="6376243"/>
            <a:ext cx="3816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Kickoff CMIP6 19.07.2016</a:t>
            </a:r>
          </a:p>
        </p:txBody>
      </p:sp>
      <p:pic>
        <p:nvPicPr>
          <p:cNvPr id="7" name="Bild 11" descr="Logo_AWI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587" y="467377"/>
            <a:ext cx="2621832" cy="379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0125" y="357188"/>
            <a:ext cx="6884243" cy="5000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3"/>
          <p:cNvSpPr txBox="1">
            <a:spLocks/>
          </p:cNvSpPr>
          <p:nvPr userDrawn="1"/>
        </p:nvSpPr>
        <p:spPr>
          <a:xfrm>
            <a:off x="899592" y="6309320"/>
            <a:ext cx="1668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Fritzsch 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ußzeilenplatzhalter 4"/>
          <p:cNvSpPr txBox="1">
            <a:spLocks/>
          </p:cNvSpPr>
          <p:nvPr userDrawn="1"/>
        </p:nvSpPr>
        <p:spPr>
          <a:xfrm>
            <a:off x="2555776" y="6309320"/>
            <a:ext cx="3816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Kickoff CMIP6 19.07.2016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liennummernplatzhalter 5"/>
          <p:cNvSpPr txBox="1">
            <a:spLocks/>
          </p:cNvSpPr>
          <p:nvPr userDrawn="1"/>
        </p:nvSpPr>
        <p:spPr>
          <a:xfrm>
            <a:off x="6588224" y="6309320"/>
            <a:ext cx="827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85F9EE-5F70-41AD-8B74-496A196F26CF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Bild 14" descr="AWI_WortBildmarke_Farb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404664"/>
            <a:ext cx="1090955" cy="4868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 mit Wasser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 rot="10800000">
            <a:off x="2855674" y="4033637"/>
            <a:ext cx="6288327" cy="23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>
            <a:off x="1" y="491075"/>
            <a:ext cx="6288327" cy="23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79712" y="6539745"/>
            <a:ext cx="5184576" cy="318256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88424" y="6539747"/>
            <a:ext cx="755576" cy="31825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39746"/>
            <a:ext cx="1053480" cy="319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461E497C-4A8A-4F58-8B11-7598144A4B6E}" type="datetime1">
              <a:rPr lang="de-DE" smtClean="0"/>
              <a:t>18.07.2016</a:t>
            </a:fld>
            <a:endParaRPr lang="en-US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997" y="-27384"/>
            <a:ext cx="1751515" cy="86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33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000125" y="357188"/>
            <a:ext cx="76152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928688" y="1214438"/>
            <a:ext cx="7758112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22338" y="6356350"/>
            <a:ext cx="1668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 dirty="0" smtClean="0"/>
              <a:t>B. Fritzsch  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63788" y="6376243"/>
            <a:ext cx="3816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 dirty="0" smtClean="0"/>
              <a:t>Kickoff CMIP6 19.07.2016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804248" y="6356350"/>
            <a:ext cx="827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85F9EE-5F70-41AD-8B74-496A196F26C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 rot="5400000">
            <a:off x="-2250281" y="3821907"/>
            <a:ext cx="5786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357188" y="857250"/>
            <a:ext cx="83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5" r:id="rId2"/>
    <p:sldLayoutId id="2147483680" r:id="rId3"/>
  </p:sldLayoutIdLst>
  <p:timing>
    <p:tnLst>
      <p:par>
        <p:cTn id="1" dur="indefinite" restart="never" nodeType="tmRoot"/>
      </p:par>
    </p:tnLst>
  </p:timing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10253F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Calibri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Calibri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Calibri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10253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10253F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10253F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0253F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10253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edmine.dkrz.de/projects/cmip6-dica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897360" y="980728"/>
            <a:ext cx="7772400" cy="3744416"/>
          </a:xfrm>
        </p:spPr>
        <p:txBody>
          <a:bodyPr/>
          <a:lstStyle/>
          <a:p>
            <a:pPr algn="ctr"/>
            <a:r>
              <a:rPr lang="de-DE" b="1" dirty="0" smtClean="0"/>
              <a:t>Anwenderperspektive auf CMIP-</a:t>
            </a:r>
            <a:r>
              <a:rPr lang="de-DE" b="1" dirty="0" err="1" smtClean="0"/>
              <a:t>Prozessierungstools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>Organisatorisches</a:t>
            </a:r>
            <a:endParaRPr lang="de-DE" b="1" dirty="0"/>
          </a:p>
        </p:txBody>
      </p:sp>
      <p:sp>
        <p:nvSpPr>
          <p:cNvPr id="3075" name="Untertitel 2"/>
          <p:cNvSpPr>
            <a:spLocks noGrp="1"/>
          </p:cNvSpPr>
          <p:nvPr>
            <p:ph type="subTitle" idx="1"/>
          </p:nvPr>
        </p:nvSpPr>
        <p:spPr>
          <a:xfrm>
            <a:off x="1215916" y="4437112"/>
            <a:ext cx="7488832" cy="2088232"/>
          </a:xfrm>
        </p:spPr>
        <p:txBody>
          <a:bodyPr numCol="1"/>
          <a:lstStyle/>
          <a:p>
            <a:r>
              <a:rPr lang="de-DE" sz="2000" b="1" dirty="0" smtClean="0">
                <a:solidFill>
                  <a:srgbClr val="10253F"/>
                </a:solidFill>
              </a:rPr>
              <a:t>Bernadette Fritzsch</a:t>
            </a:r>
          </a:p>
          <a:p>
            <a:r>
              <a:rPr lang="de-DE" sz="2000" b="1" dirty="0" smtClean="0">
                <a:solidFill>
                  <a:srgbClr val="10253F"/>
                </a:solidFill>
              </a:rPr>
              <a:t>Alfred-Wegener-Institut</a:t>
            </a:r>
          </a:p>
          <a:p>
            <a:r>
              <a:rPr lang="de-DE" sz="2000" b="1" dirty="0" err="1" smtClean="0">
                <a:solidFill>
                  <a:srgbClr val="10253F"/>
                </a:solidFill>
              </a:rPr>
              <a:t>Helmholtzzentrum</a:t>
            </a:r>
            <a:r>
              <a:rPr lang="de-DE" sz="2000" b="1" dirty="0" smtClean="0">
                <a:solidFill>
                  <a:srgbClr val="10253F"/>
                </a:solidFill>
              </a:rPr>
              <a:t> für Polar- und Meeresforschung Bremerhaven</a:t>
            </a:r>
            <a:endParaRPr lang="de-DE" sz="2000" dirty="0">
              <a:solidFill>
                <a:srgbClr val="10253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 smtClean="0">
              <a:solidFill>
                <a:srgbClr val="10253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0638" y="357188"/>
            <a:ext cx="6593730" cy="500062"/>
          </a:xfrm>
        </p:spPr>
        <p:txBody>
          <a:bodyPr/>
          <a:lstStyle/>
          <a:p>
            <a:pPr algn="l"/>
            <a:r>
              <a:rPr lang="en-US" sz="3200" dirty="0" err="1" smtClean="0">
                <a:solidFill>
                  <a:schemeClr val="tx1"/>
                </a:solidFill>
              </a:rPr>
              <a:t>Anforderungen</a:t>
            </a:r>
            <a:r>
              <a:rPr lang="en-US" sz="3200" dirty="0" smtClean="0">
                <a:solidFill>
                  <a:schemeClr val="tx1"/>
                </a:solidFill>
              </a:rPr>
              <a:t> der </a:t>
            </a:r>
            <a:r>
              <a:rPr lang="en-US" sz="3200" dirty="0" err="1" smtClean="0">
                <a:solidFill>
                  <a:schemeClr val="tx1"/>
                </a:solidFill>
              </a:rPr>
              <a:t>Anwender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693440" y="980728"/>
            <a:ext cx="806266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FF0000"/>
                </a:solidFill>
              </a:rPr>
              <a:t>DICAD-</a:t>
            </a:r>
            <a:r>
              <a:rPr lang="en-US" sz="2000" dirty="0" err="1" smtClean="0">
                <a:solidFill>
                  <a:srgbClr val="FF0000"/>
                </a:solidFill>
              </a:rPr>
              <a:t>Projekt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interne/</a:t>
            </a:r>
            <a:r>
              <a:rPr lang="en-US" sz="2000" dirty="0" err="1" smtClean="0"/>
              <a:t>externe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Anforderungen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000" dirty="0" err="1" smtClean="0"/>
              <a:t>Anforderungen</a:t>
            </a:r>
            <a:r>
              <a:rPr lang="en-US" sz="2000" dirty="0" smtClean="0"/>
              <a:t> </a:t>
            </a:r>
            <a:r>
              <a:rPr lang="en-US" sz="2000" dirty="0" err="1" smtClean="0"/>
              <a:t>aus</a:t>
            </a:r>
            <a:r>
              <a:rPr lang="en-US" sz="2000" dirty="0" smtClean="0"/>
              <a:t> </a:t>
            </a:r>
            <a:r>
              <a:rPr lang="en-US" sz="2000" dirty="0" err="1" smtClean="0"/>
              <a:t>unterschiedlichen</a:t>
            </a:r>
            <a:r>
              <a:rPr lang="en-US" sz="2000" dirty="0" smtClean="0"/>
              <a:t> </a:t>
            </a:r>
            <a:r>
              <a:rPr lang="en-US" sz="2000" dirty="0" err="1" smtClean="0"/>
              <a:t>Modellen</a:t>
            </a:r>
            <a:endParaRPr lang="en-US" sz="2000" dirty="0" smtClean="0"/>
          </a:p>
          <a:p>
            <a:pPr marL="742950" lvl="1" indent="-285750">
              <a:buFontTx/>
              <a:buChar char="-"/>
            </a:pPr>
            <a:r>
              <a:rPr lang="en-US" sz="2000" dirty="0" err="1" smtClean="0"/>
              <a:t>Zentrale</a:t>
            </a:r>
            <a:r>
              <a:rPr lang="en-US" sz="2000" dirty="0" smtClean="0"/>
              <a:t> Core-</a:t>
            </a:r>
            <a:r>
              <a:rPr lang="en-US" sz="2000" dirty="0" err="1" smtClean="0"/>
              <a:t>Routinen</a:t>
            </a:r>
            <a:endParaRPr lang="en-US" sz="2000" dirty="0"/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000" dirty="0" err="1" smtClean="0">
                <a:sym typeface="Wingdings" panose="05000000000000000000" pitchFamily="2" charset="2"/>
              </a:rPr>
              <a:t>Liefern</a:t>
            </a:r>
            <a:r>
              <a:rPr lang="en-US" sz="2000" dirty="0" smtClean="0">
                <a:sym typeface="Wingdings" panose="05000000000000000000" pitchFamily="2" charset="2"/>
              </a:rPr>
              <a:t> Header, </a:t>
            </a:r>
            <a:r>
              <a:rPr lang="en-US" sz="2000" dirty="0" err="1" smtClean="0">
                <a:sym typeface="Wingdings" panose="05000000000000000000" pitchFamily="2" charset="2"/>
              </a:rPr>
              <a:t>Definitionen</a:t>
            </a:r>
            <a:r>
              <a:rPr lang="en-US" sz="2000" dirty="0" smtClean="0">
                <a:sym typeface="Wingdings" panose="05000000000000000000" pitchFamily="2" charset="2"/>
              </a:rPr>
              <a:t> von </a:t>
            </a:r>
            <a:r>
              <a:rPr lang="en-US" sz="2000" dirty="0" err="1" smtClean="0">
                <a:sym typeface="Wingdings" panose="05000000000000000000" pitchFamily="2" charset="2"/>
              </a:rPr>
              <a:t>Gitter</a:t>
            </a:r>
            <a:r>
              <a:rPr lang="en-US" sz="2000" dirty="0" smtClean="0">
                <a:sym typeface="Wingdings" panose="05000000000000000000" pitchFamily="2" charset="2"/>
              </a:rPr>
              <a:t>, </a:t>
            </a:r>
            <a:r>
              <a:rPr lang="en-US" sz="2000" dirty="0" err="1" smtClean="0">
                <a:sym typeface="Wingdings" panose="05000000000000000000" pitchFamily="2" charset="2"/>
              </a:rPr>
              <a:t>Variablen</a:t>
            </a:r>
            <a:r>
              <a:rPr lang="en-US" sz="2000" dirty="0" smtClean="0">
                <a:sym typeface="Wingdings" panose="05000000000000000000" pitchFamily="2" charset="2"/>
              </a:rPr>
              <a:t> etc.  output </a:t>
            </a:r>
            <a:r>
              <a:rPr lang="en-US" sz="2000" dirty="0" err="1" smtClean="0">
                <a:sym typeface="Wingdings" panose="05000000000000000000" pitchFamily="2" charset="2"/>
              </a:rPr>
              <a:t>gemäß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Qualitätssicherungsanforderungen</a:t>
            </a:r>
            <a:r>
              <a:rPr lang="en-US" sz="2000" dirty="0">
                <a:sym typeface="Wingdings" panose="05000000000000000000" pitchFamily="2" charset="2"/>
              </a:rPr>
              <a:t/>
            </a:r>
            <a:br>
              <a:rPr lang="en-US" sz="2000" dirty="0">
                <a:sym typeface="Wingdings" panose="05000000000000000000" pitchFamily="2" charset="2"/>
              </a:rPr>
            </a:b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es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werden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Modell- und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Institutsunabhängige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Experiment-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Eingabedateien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zur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Verfügung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gestellt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;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wenn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nicht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von CMIP6,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dann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von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uns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000" dirty="0" err="1" smtClean="0">
                <a:sym typeface="Wingdings" panose="05000000000000000000" pitchFamily="2" charset="2"/>
              </a:rPr>
              <a:t>Änderungen</a:t>
            </a:r>
            <a:r>
              <a:rPr lang="en-US" sz="2000" dirty="0" smtClean="0">
                <a:sym typeface="Wingdings" panose="05000000000000000000" pitchFamily="2" charset="2"/>
              </a:rPr>
              <a:t> in den </a:t>
            </a:r>
            <a:r>
              <a:rPr lang="en-US" sz="2000" dirty="0" err="1" smtClean="0">
                <a:sym typeface="Wingdings" panose="05000000000000000000" pitchFamily="2" charset="2"/>
              </a:rPr>
              <a:t>Definitionen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müssen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dann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nur</a:t>
            </a:r>
            <a:r>
              <a:rPr lang="en-US" sz="2000" dirty="0" smtClean="0">
                <a:sym typeface="Wingdings" panose="05000000000000000000" pitchFamily="2" charset="2"/>
              </a:rPr>
              <a:t> EINMAL </a:t>
            </a:r>
            <a:r>
              <a:rPr lang="en-US" sz="2000" dirty="0" err="1" smtClean="0">
                <a:sym typeface="Wingdings" panose="05000000000000000000" pitchFamily="2" charset="2"/>
              </a:rPr>
              <a:t>eingepflegt</a:t>
            </a:r>
            <a:r>
              <a:rPr lang="en-US" sz="2000" dirty="0" smtClean="0">
                <a:sym typeface="Wingdings" panose="05000000000000000000" pitchFamily="2" charset="2"/>
              </a:rPr>
              <a:t> warden und </a:t>
            </a:r>
            <a:r>
              <a:rPr lang="en-US" sz="2000" dirty="0" err="1" smtClean="0">
                <a:sym typeface="Wingdings" panose="05000000000000000000" pitchFamily="2" charset="2"/>
              </a:rPr>
              <a:t>nicht</a:t>
            </a:r>
            <a:r>
              <a:rPr lang="en-US" sz="2000" dirty="0" smtClean="0">
                <a:sym typeface="Wingdings" panose="05000000000000000000" pitchFamily="2" charset="2"/>
              </a:rPr>
              <a:t> von </a:t>
            </a:r>
            <a:r>
              <a:rPr lang="en-US" sz="2000" dirty="0" err="1" smtClean="0">
                <a:sym typeface="Wingdings" panose="05000000000000000000" pitchFamily="2" charset="2"/>
              </a:rPr>
              <a:t>allen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Gruppen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einzeln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 marL="1200150" lvl="2" indent="-285750">
              <a:buFontTx/>
              <a:buChar char="-"/>
            </a:pPr>
            <a:r>
              <a:rPr lang="en-US" sz="2000" dirty="0" err="1" smtClean="0">
                <a:sym typeface="Wingdings" panose="05000000000000000000" pitchFamily="2" charset="2"/>
              </a:rPr>
              <a:t>Interpolationen</a:t>
            </a:r>
            <a:r>
              <a:rPr lang="en-US" sz="2000" dirty="0">
                <a:sym typeface="Wingdings" panose="05000000000000000000" pitchFamily="2" charset="2"/>
              </a:rPr>
              <a:t/>
            </a:r>
            <a:br>
              <a:rPr lang="en-US" sz="2000" dirty="0">
                <a:sym typeface="Wingdings" panose="05000000000000000000" pitchFamily="2" charset="2"/>
              </a:rPr>
            </a:b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es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scheint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noch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nicht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geklärt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wieweit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Interpolation von CMIP6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verlangt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wird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marL="1200150" lvl="2" indent="-285750">
              <a:buFontTx/>
              <a:buChar char="-"/>
            </a:pPr>
            <a:r>
              <a:rPr lang="en-US" sz="2000" dirty="0" err="1" smtClean="0">
                <a:sym typeface="Wingdings" panose="05000000000000000000" pitchFamily="2" charset="2"/>
              </a:rPr>
              <a:t>Unbedingt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Optimierung</a:t>
            </a:r>
            <a:r>
              <a:rPr lang="en-US" sz="2000" dirty="0" smtClean="0">
                <a:sym typeface="Wingdings" panose="05000000000000000000" pitchFamily="2" charset="2"/>
              </a:rPr>
              <a:t>!!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CDO intern ?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Paralleles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>
                <a:solidFill>
                  <a:srgbClr val="FF0000"/>
                </a:solidFill>
                <a:sym typeface="Wingdings" panose="05000000000000000000" pitchFamily="2" charset="2"/>
              </a:rPr>
              <a:t>P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rozessieren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?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Modellopt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ist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nicht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Gegenstand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des </a:t>
            </a: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Projekt</a:t>
            </a:r>
            <a:r>
              <a:rPr lang="en-US" sz="2000" dirty="0" err="1" smtClean="0">
                <a:sym typeface="Wingdings" panose="05000000000000000000" pitchFamily="2" charset="2"/>
              </a:rPr>
              <a:t>s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 marL="742950" lvl="1" indent="-285750">
              <a:buFontTx/>
              <a:buChar char="-"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742950" lvl="1" indent="-285750">
              <a:buFontTx/>
              <a:buChar char="-"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0638" y="357188"/>
            <a:ext cx="6593730" cy="500062"/>
          </a:xfrm>
        </p:spPr>
        <p:txBody>
          <a:bodyPr/>
          <a:lstStyle/>
          <a:p>
            <a:pPr algn="l"/>
            <a:r>
              <a:rPr lang="en-US" sz="3200" dirty="0" err="1" smtClean="0">
                <a:solidFill>
                  <a:schemeClr val="tx1"/>
                </a:solidFill>
              </a:rPr>
              <a:t>Anforderungen</a:t>
            </a:r>
            <a:r>
              <a:rPr lang="en-US" sz="3200" dirty="0" smtClean="0">
                <a:solidFill>
                  <a:schemeClr val="tx1"/>
                </a:solidFill>
              </a:rPr>
              <a:t> der </a:t>
            </a:r>
            <a:r>
              <a:rPr lang="en-US" sz="3200" dirty="0" err="1" smtClean="0">
                <a:solidFill>
                  <a:schemeClr val="tx1"/>
                </a:solidFill>
              </a:rPr>
              <a:t>Anwender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693440" y="980728"/>
            <a:ext cx="8062664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lvl="1" indent="-285750">
              <a:buFontTx/>
              <a:buChar char="-"/>
            </a:pPr>
            <a:r>
              <a:rPr lang="en-US" sz="2000" dirty="0" err="1" smtClean="0">
                <a:sym typeface="Wingdings" panose="05000000000000000000" pitchFamily="2" charset="2"/>
              </a:rPr>
              <a:t>Modellabhängige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Routinen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 marL="1200150" lvl="2" indent="-285750">
              <a:buFontTx/>
              <a:buChar char="-"/>
            </a:pPr>
            <a:r>
              <a:rPr lang="en-US" sz="2000" dirty="0" err="1" smtClean="0">
                <a:sym typeface="Wingdings" panose="05000000000000000000" pitchFamily="2" charset="2"/>
              </a:rPr>
              <a:t>Sorgen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für</a:t>
            </a:r>
            <a:r>
              <a:rPr lang="en-US" sz="2000" dirty="0" smtClean="0">
                <a:sym typeface="Wingdings" panose="05000000000000000000" pitchFamily="2" charset="2"/>
              </a:rPr>
              <a:t> das </a:t>
            </a:r>
            <a:r>
              <a:rPr lang="en-US" sz="2000" dirty="0" err="1" smtClean="0">
                <a:sym typeface="Wingdings" panose="05000000000000000000" pitchFamily="2" charset="2"/>
              </a:rPr>
              <a:t>Einlesen</a:t>
            </a:r>
            <a:r>
              <a:rPr lang="en-US" sz="2000" dirty="0" smtClean="0">
                <a:sym typeface="Wingdings" panose="05000000000000000000" pitchFamily="2" charset="2"/>
              </a:rPr>
              <a:t> der </a:t>
            </a:r>
            <a:r>
              <a:rPr lang="en-US" sz="2000" dirty="0" err="1" smtClean="0">
                <a:sym typeface="Wingdings" panose="05000000000000000000" pitchFamily="2" charset="2"/>
              </a:rPr>
              <a:t>spezifischen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Modelloutputs</a:t>
            </a:r>
            <a:r>
              <a:rPr lang="en-US" sz="2000" dirty="0" smtClean="0">
                <a:sym typeface="Wingdings" panose="05000000000000000000" pitchFamily="2" charset="2"/>
              </a:rPr>
              <a:t> und </a:t>
            </a:r>
            <a:r>
              <a:rPr lang="en-US" sz="2000" dirty="0" err="1" smtClean="0">
                <a:sym typeface="Wingdings" panose="05000000000000000000" pitchFamily="2" charset="2"/>
              </a:rPr>
              <a:t>Zu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ordnung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zu</a:t>
            </a:r>
            <a:r>
              <a:rPr lang="en-US" sz="2000" dirty="0" smtClean="0">
                <a:sym typeface="Wingdings" panose="05000000000000000000" pitchFamily="2" charset="2"/>
              </a:rPr>
              <a:t> den </a:t>
            </a:r>
            <a:r>
              <a:rPr lang="en-US" sz="2000" dirty="0" err="1" smtClean="0">
                <a:sym typeface="Wingdings" panose="05000000000000000000" pitchFamily="2" charset="2"/>
              </a:rPr>
              <a:t>geforderten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Variablennamen</a:t>
            </a:r>
            <a:r>
              <a:rPr lang="en-US" sz="2000" dirty="0" smtClean="0">
                <a:sym typeface="Wingdings" panose="05000000000000000000" pitchFamily="2" charset="2"/>
              </a:rPr>
              <a:t/>
            </a:r>
            <a:br>
              <a:rPr lang="en-US" sz="2000" dirty="0" smtClean="0">
                <a:sym typeface="Wingdings" panose="05000000000000000000" pitchFamily="2" charset="2"/>
              </a:rPr>
            </a:br>
            <a:r>
              <a:rPr lang="en-US" sz="1400" dirty="0" err="1" smtClean="0">
                <a:sym typeface="Wingdings" panose="05000000000000000000" pitchFamily="2" charset="2"/>
              </a:rPr>
              <a:t>es</a:t>
            </a:r>
            <a:r>
              <a:rPr lang="en-US" sz="1400" dirty="0" smtClean="0"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ym typeface="Wingdings" panose="05000000000000000000" pitchFamily="2" charset="2"/>
              </a:rPr>
              <a:t>wird</a:t>
            </a:r>
            <a:r>
              <a:rPr lang="en-US" sz="1400" dirty="0" smtClean="0"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ym typeface="Wingdings" panose="05000000000000000000" pitchFamily="2" charset="2"/>
              </a:rPr>
              <a:t>Variablen-Zuordnungstabellen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marL="1200150" lvl="2" indent="-285750">
              <a:buFontTx/>
              <a:buChar char="-"/>
            </a:pPr>
            <a:r>
              <a:rPr lang="en-US" sz="2000" dirty="0" err="1" smtClean="0">
                <a:sym typeface="Wingdings" panose="05000000000000000000" pitchFamily="2" charset="2"/>
              </a:rPr>
              <a:t>Möglichkeit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für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eigene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Interpolationen</a:t>
            </a:r>
            <a:r>
              <a:rPr lang="en-US" sz="2000" dirty="0" smtClean="0">
                <a:sym typeface="Wingdings" panose="05000000000000000000" pitchFamily="2" charset="2"/>
              </a:rPr>
              <a:t> (</a:t>
            </a:r>
            <a:r>
              <a:rPr lang="en-US" sz="2000" dirty="0" err="1" smtClean="0">
                <a:sym typeface="Wingdings" panose="05000000000000000000" pitchFamily="2" charset="2"/>
              </a:rPr>
              <a:t>z.B</a:t>
            </a:r>
            <a:r>
              <a:rPr lang="en-US" sz="2000" dirty="0" smtClean="0">
                <a:sym typeface="Wingdings" panose="05000000000000000000" pitchFamily="2" charset="2"/>
              </a:rPr>
              <a:t>. </a:t>
            </a:r>
            <a:r>
              <a:rPr lang="en-US" sz="2000" dirty="0" err="1" smtClean="0">
                <a:sym typeface="Wingdings" panose="05000000000000000000" pitchFamily="2" charset="2"/>
              </a:rPr>
              <a:t>für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Flüsse</a:t>
            </a:r>
            <a:r>
              <a:rPr lang="en-US" sz="2000" dirty="0" smtClean="0">
                <a:sym typeface="Wingdings" panose="05000000000000000000" pitchFamily="2" charset="2"/>
              </a:rPr>
              <a:t>)</a:t>
            </a:r>
            <a:br>
              <a:rPr lang="en-US" sz="2000" dirty="0" smtClean="0">
                <a:sym typeface="Wingdings" panose="05000000000000000000" pitchFamily="2" charset="2"/>
              </a:rPr>
            </a:br>
            <a:r>
              <a:rPr lang="en-US" sz="1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s.o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.</a:t>
            </a:r>
            <a:endParaRPr lang="en-US" sz="14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en-US" sz="2000" dirty="0" err="1" smtClean="0">
                <a:sym typeface="Wingdings" panose="05000000000000000000" pitchFamily="2" charset="2"/>
              </a:rPr>
              <a:t>Gute</a:t>
            </a:r>
            <a:r>
              <a:rPr lang="en-US" sz="2000" dirty="0" smtClean="0">
                <a:sym typeface="Wingdings" panose="05000000000000000000" pitchFamily="2" charset="2"/>
              </a:rPr>
              <a:t> Dokumentation der Tools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err="1" smtClean="0">
                <a:sym typeface="Wingdings" panose="05000000000000000000" pitchFamily="2" charset="2"/>
              </a:rPr>
              <a:t>Im</a:t>
            </a:r>
            <a:r>
              <a:rPr lang="en-US" sz="2000" dirty="0" smtClean="0">
                <a:sym typeface="Wingdings" panose="05000000000000000000" pitchFamily="2" charset="2"/>
              </a:rPr>
              <a:t> Tool </a:t>
            </a:r>
            <a:r>
              <a:rPr lang="en-US" sz="2000" dirty="0" err="1" smtClean="0">
                <a:sym typeface="Wingdings" panose="05000000000000000000" pitchFamily="2" charset="2"/>
              </a:rPr>
              <a:t>bei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Benutzung</a:t>
            </a:r>
            <a:r>
              <a:rPr lang="en-US" sz="2000" dirty="0" smtClean="0">
                <a:sym typeface="Wingdings" panose="05000000000000000000" pitchFamily="2" charset="2"/>
              </a:rPr>
              <a:t> (</a:t>
            </a:r>
            <a:r>
              <a:rPr lang="en-US" sz="2000" dirty="0" err="1" smtClean="0">
                <a:sym typeface="Wingdings" panose="05000000000000000000" pitchFamily="2" charset="2"/>
              </a:rPr>
              <a:t>kommentare</a:t>
            </a:r>
            <a:r>
              <a:rPr lang="en-US" sz="2000" dirty="0" smtClean="0">
                <a:sym typeface="Wingdings" panose="05000000000000000000" pitchFamily="2" charset="2"/>
              </a:rPr>
              <a:t> in </a:t>
            </a:r>
            <a:r>
              <a:rPr lang="en-US" sz="2000" dirty="0" err="1" smtClean="0">
                <a:sym typeface="Wingdings" panose="05000000000000000000" pitchFamily="2" charset="2"/>
              </a:rPr>
              <a:t>Skripten</a:t>
            </a:r>
            <a:r>
              <a:rPr lang="en-US" sz="2000" dirty="0" smtClean="0">
                <a:sym typeface="Wingdings" panose="05000000000000000000" pitchFamily="2" charset="2"/>
              </a:rPr>
              <a:t>, </a:t>
            </a:r>
            <a:r>
              <a:rPr lang="en-US" sz="2000" dirty="0" err="1" smtClean="0">
                <a:sym typeface="Wingdings" panose="05000000000000000000" pitchFamily="2" charset="2"/>
              </a:rPr>
              <a:t>Hilfe-</a:t>
            </a:r>
            <a:r>
              <a:rPr lang="en-US" sz="2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Funktion</a:t>
            </a:r>
            <a:r>
              <a:rPr lang="en-US" sz="2000" dirty="0" smtClean="0">
                <a:sym typeface="Wingdings" panose="05000000000000000000" pitchFamily="2" charset="2"/>
              </a:rPr>
              <a:t>)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err="1" smtClean="0">
                <a:sym typeface="Wingdings" panose="05000000000000000000" pitchFamily="2" charset="2"/>
              </a:rPr>
              <a:t>Bedienungsanleitungen</a:t>
            </a:r>
            <a:r>
              <a:rPr lang="en-US" sz="2000" dirty="0" smtClean="0">
                <a:sym typeface="Wingdings" panose="05000000000000000000" pitchFamily="2" charset="2"/>
              </a:rPr>
              <a:t>/Manuals </a:t>
            </a:r>
            <a:r>
              <a:rPr lang="en-US" sz="2000" dirty="0" err="1" smtClean="0">
                <a:sym typeface="Wingdings" panose="05000000000000000000" pitchFamily="2" charset="2"/>
              </a:rPr>
              <a:t>für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Anwender</a:t>
            </a:r>
            <a:r>
              <a:rPr lang="en-US" sz="2000" dirty="0" smtClean="0">
                <a:sym typeface="Wingdings" panose="05000000000000000000" pitchFamily="2" charset="2"/>
              </a:rPr>
              <a:t> und </a:t>
            </a:r>
            <a:r>
              <a:rPr lang="en-US" sz="2000" dirty="0" err="1" smtClean="0">
                <a:sym typeface="Wingdings" panose="05000000000000000000" pitchFamily="2" charset="2"/>
              </a:rPr>
              <a:t>Entwickler</a:t>
            </a:r>
            <a:r>
              <a:rPr lang="en-US" sz="2000" dirty="0" smtClean="0">
                <a:sym typeface="Wingdings" panose="05000000000000000000" pitchFamily="2" charset="2"/>
              </a:rPr>
              <a:t> (der </a:t>
            </a:r>
            <a:r>
              <a:rPr lang="en-US" sz="2000" dirty="0" err="1" smtClean="0">
                <a:sym typeface="Wingdings" panose="05000000000000000000" pitchFamily="2" charset="2"/>
              </a:rPr>
              <a:t>modellspezifischen</a:t>
            </a:r>
            <a:r>
              <a:rPr lang="en-US" sz="2000" dirty="0" smtClean="0">
                <a:sym typeface="Wingdings" panose="05000000000000000000" pitchFamily="2" charset="2"/>
              </a:rPr>
              <a:t> Module)</a:t>
            </a:r>
          </a:p>
          <a:p>
            <a:pPr marL="742950" lvl="1" indent="-285750">
              <a:buFontTx/>
              <a:buChar char="-"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742950" lvl="1" indent="-285750">
              <a:buFontTx/>
              <a:buChar char="-"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742950" lvl="1" indent="-285750">
              <a:buFontTx/>
              <a:buChar char="-"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208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Anwender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Anforderungen sammeln </a:t>
            </a:r>
            <a:r>
              <a:rPr lang="de-DE" dirty="0" smtClean="0">
                <a:sym typeface="Wingdings" panose="05000000000000000000" pitchFamily="2" charset="2"/>
              </a:rPr>
              <a:t> Workshop, Fragebogen, …?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Frühzeitig Tools mit Nutzern testen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Schulungen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Thema auf geplantem DKRZ Nutzerworkshop Herbst </a:t>
            </a:r>
            <a:r>
              <a:rPr lang="de-DE" dirty="0" smtClean="0">
                <a:sym typeface="Wingdings" panose="05000000000000000000" pitchFamily="2" charset="2"/>
              </a:rPr>
              <a:t>2017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(Mathis fragen)</a:t>
            </a:r>
            <a:endParaRPr lang="de-DE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5" y="284998"/>
            <a:ext cx="6884243" cy="500062"/>
          </a:xfrm>
        </p:spPr>
        <p:txBody>
          <a:bodyPr/>
          <a:lstStyle/>
          <a:p>
            <a:pPr marL="0" indent="0" algn="l"/>
            <a:r>
              <a:rPr lang="en-US" dirty="0" err="1" smtClean="0"/>
              <a:t>Organisatorisches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000125" y="1052736"/>
            <a:ext cx="7748339" cy="4894262"/>
          </a:xfrm>
        </p:spPr>
        <p:txBody>
          <a:bodyPr/>
          <a:lstStyle/>
          <a:p>
            <a:pPr marL="87312" indent="0">
              <a:buNone/>
            </a:pPr>
            <a:r>
              <a:rPr lang="en-US" dirty="0" err="1" smtClean="0"/>
              <a:t>Kommunikation</a:t>
            </a:r>
            <a:endParaRPr lang="en-US" dirty="0" smtClean="0"/>
          </a:p>
          <a:p>
            <a:pPr marL="430212"/>
            <a:r>
              <a:rPr lang="en-US" dirty="0" err="1" smtClean="0"/>
              <a:t>Mailinglisten</a:t>
            </a:r>
            <a:endParaRPr lang="en-US" dirty="0" smtClean="0"/>
          </a:p>
          <a:p>
            <a:pPr marL="830262" lvl="1"/>
            <a:r>
              <a:rPr lang="en-US" dirty="0" smtClean="0"/>
              <a:t>Intern: </a:t>
            </a:r>
          </a:p>
          <a:p>
            <a:pPr marL="1230312" lvl="2"/>
            <a:r>
              <a:rPr lang="en-US" dirty="0" err="1" smtClean="0"/>
              <a:t>möglichst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feingranular</a:t>
            </a:r>
            <a:endParaRPr lang="en-US" dirty="0" smtClean="0"/>
          </a:p>
          <a:p>
            <a:pPr marL="1230312" lvl="2"/>
            <a:r>
              <a:rPr lang="en-US" dirty="0" smtClean="0"/>
              <a:t>Subject/</a:t>
            </a:r>
            <a:r>
              <a:rPr lang="en-US" dirty="0" err="1" smtClean="0"/>
              <a:t>Betreff</a:t>
            </a:r>
            <a:r>
              <a:rPr lang="en-US" dirty="0" smtClean="0"/>
              <a:t> gut </a:t>
            </a:r>
            <a:r>
              <a:rPr lang="en-US" dirty="0" err="1" smtClean="0"/>
              <a:t>wählen</a:t>
            </a:r>
            <a:endParaRPr lang="en-US" dirty="0" smtClean="0"/>
          </a:p>
          <a:p>
            <a:pPr marL="830262" lvl="1"/>
            <a:r>
              <a:rPr lang="en-US" dirty="0" smtClean="0"/>
              <a:t>Extern – </a:t>
            </a:r>
            <a:r>
              <a:rPr lang="en-US" dirty="0" err="1" smtClean="0"/>
              <a:t>Interessenten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1400" dirty="0" smtClean="0">
                <a:solidFill>
                  <a:srgbClr val="FF0000"/>
                </a:solidFill>
              </a:rPr>
              <a:t>(de.cmip6?)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430212"/>
            <a:r>
              <a:rPr lang="en-US" dirty="0" err="1" smtClean="0"/>
              <a:t>Informationsaustausch</a:t>
            </a:r>
            <a:endParaRPr lang="en-US" dirty="0" smtClean="0"/>
          </a:p>
          <a:p>
            <a:pPr marL="830262" lvl="1"/>
            <a:r>
              <a:rPr lang="en-US" dirty="0" err="1" smtClean="0"/>
              <a:t>Redmine</a:t>
            </a:r>
            <a:r>
              <a:rPr lang="en-US" dirty="0" smtClean="0"/>
              <a:t> am DKRZ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err="1" smtClean="0">
                <a:solidFill>
                  <a:srgbClr val="FF0000"/>
                </a:solidFill>
              </a:rPr>
              <a:t>eingerichtet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für</a:t>
            </a:r>
            <a:r>
              <a:rPr lang="en-US" sz="1400" dirty="0" smtClean="0">
                <a:solidFill>
                  <a:srgbClr val="FF0000"/>
                </a:solidFill>
              </a:rPr>
              <a:t> interne </a:t>
            </a:r>
            <a:r>
              <a:rPr lang="en-US" sz="1400" dirty="0" err="1" smtClean="0">
                <a:solidFill>
                  <a:srgbClr val="FF0000"/>
                </a:solidFill>
              </a:rPr>
              <a:t>Kommunikation</a:t>
            </a:r>
            <a:r>
              <a:rPr lang="en-US" sz="1400" dirty="0" smtClean="0">
                <a:solidFill>
                  <a:srgbClr val="FF0000"/>
                </a:solidFill>
              </a:rPr>
              <a:t>: </a:t>
            </a:r>
            <a:br>
              <a:rPr lang="en-US" sz="1400" dirty="0" smtClean="0">
                <a:solidFill>
                  <a:srgbClr val="FF0000"/>
                </a:solidFill>
              </a:rPr>
            </a:br>
            <a:r>
              <a:rPr lang="de-DE" sz="1600" u="sng" dirty="0" smtClean="0">
                <a:hlinkClick r:id="rId2"/>
              </a:rPr>
              <a:t>https</a:t>
            </a:r>
            <a:r>
              <a:rPr lang="de-DE" sz="1600" u="sng" dirty="0">
                <a:hlinkClick r:id="rId2"/>
              </a:rPr>
              <a:t>://</a:t>
            </a:r>
            <a:r>
              <a:rPr lang="de-DE" sz="1600" u="sng" dirty="0" smtClean="0">
                <a:hlinkClick r:id="rId2"/>
              </a:rPr>
              <a:t>redmine.dkrz.de/projects/cmip6-dicad</a:t>
            </a:r>
            <a:endParaRPr lang="en-US" dirty="0" smtClean="0"/>
          </a:p>
          <a:p>
            <a:pPr marL="430212"/>
            <a:r>
              <a:rPr lang="en-US" dirty="0" smtClean="0"/>
              <a:t>VC/Telco + F2F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87312" lvl="1" indent="0">
              <a:buNone/>
            </a:pPr>
            <a:endParaRPr lang="en-US" sz="1600" dirty="0">
              <a:ea typeface="+mn-ea"/>
              <a:cs typeface="+mn-cs"/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14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5" y="284998"/>
            <a:ext cx="6884243" cy="500062"/>
          </a:xfrm>
        </p:spPr>
        <p:txBody>
          <a:bodyPr/>
          <a:lstStyle/>
          <a:p>
            <a:pPr marL="0" indent="0" algn="l"/>
            <a:r>
              <a:rPr lang="en-US" dirty="0" err="1" smtClean="0"/>
              <a:t>Organisatorisches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000125" y="1052736"/>
            <a:ext cx="7748339" cy="4894262"/>
          </a:xfrm>
        </p:spPr>
        <p:txBody>
          <a:bodyPr/>
          <a:lstStyle/>
          <a:p>
            <a:pPr marL="87312" indent="0">
              <a:buNone/>
            </a:pPr>
            <a:r>
              <a:rPr lang="en-US" dirty="0" smtClean="0"/>
              <a:t>Software</a:t>
            </a:r>
          </a:p>
          <a:p>
            <a:pPr marL="430212"/>
            <a:r>
              <a:rPr lang="en-US" dirty="0" smtClean="0">
                <a:solidFill>
                  <a:srgbClr val="FF0000"/>
                </a:solidFill>
              </a:rPr>
              <a:t>extern: </a:t>
            </a:r>
            <a:r>
              <a:rPr lang="en-US" dirty="0" smtClean="0"/>
              <a:t>GitHub</a:t>
            </a:r>
          </a:p>
          <a:p>
            <a:pPr marL="430212"/>
            <a:r>
              <a:rPr lang="en-US" dirty="0" smtClean="0">
                <a:solidFill>
                  <a:srgbClr val="FF0000"/>
                </a:solidFill>
              </a:rPr>
              <a:t>intern: </a:t>
            </a:r>
            <a:r>
              <a:rPr lang="en-US" dirty="0" err="1" smtClean="0">
                <a:solidFill>
                  <a:srgbClr val="FF0000"/>
                </a:solidFill>
              </a:rPr>
              <a:t>GitLab</a:t>
            </a:r>
            <a:r>
              <a:rPr lang="en-US" dirty="0" smtClean="0">
                <a:solidFill>
                  <a:srgbClr val="FF0000"/>
                </a:solidFill>
              </a:rPr>
              <a:t> am DKRZ (</a:t>
            </a:r>
            <a:r>
              <a:rPr lang="en-US" dirty="0" err="1" smtClean="0">
                <a:solidFill>
                  <a:srgbClr val="FF0000"/>
                </a:solidFill>
              </a:rPr>
              <a:t>nur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r>
              <a:rPr lang="en-US" dirty="0" smtClean="0">
                <a:solidFill>
                  <a:srgbClr val="FF0000"/>
                </a:solidFill>
              </a:rPr>
              <a:t> DKRZ Account)</a:t>
            </a:r>
            <a:endParaRPr lang="en-US" dirty="0" smtClean="0">
              <a:solidFill>
                <a:srgbClr val="FF0000"/>
              </a:solidFill>
            </a:endParaRPr>
          </a:p>
          <a:p>
            <a:pPr marL="430212"/>
            <a:r>
              <a:rPr lang="en-US" dirty="0" smtClean="0"/>
              <a:t>Dokumentation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87312" lvl="1" indent="0">
              <a:buNone/>
            </a:pPr>
            <a:endParaRPr lang="en-US" sz="1600" dirty="0">
              <a:ea typeface="+mn-ea"/>
              <a:cs typeface="+mn-cs"/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66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/>
          <a:p>
            <a:fld id="{81754BB6-6472-485F-B1C1-97C34EAE4436}" type="datetime1">
              <a:rPr lang="de-DE" smtClean="0"/>
              <a:t>18.07.2016</a:t>
            </a:fld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755576" y="895727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r>
              <a:rPr lang="de-DE" b="1" dirty="0"/>
              <a:t>Diskussionsrunde:</a:t>
            </a:r>
          </a:p>
          <a:p>
            <a:r>
              <a:rPr lang="de-DE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DKRZ CMIP </a:t>
            </a:r>
            <a:r>
              <a:rPr lang="de-DE" dirty="0" err="1"/>
              <a:t>Datapool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Wahl eines </a:t>
            </a:r>
            <a:r>
              <a:rPr lang="de-DE" dirty="0" smtClean="0"/>
              <a:t>Ausschusses:</a:t>
            </a:r>
            <a:endParaRPr lang="de-DE" dirty="0"/>
          </a:p>
          <a:p>
            <a:pPr lvl="2"/>
            <a:r>
              <a:rPr lang="de-DE" dirty="0"/>
              <a:t>Wahl </a:t>
            </a:r>
            <a:r>
              <a:rPr lang="de-DE" dirty="0" smtClean="0"/>
              <a:t>? der Mitglieder; 1 pro Partner ?</a:t>
            </a:r>
            <a:endParaRPr lang="de-DE" dirty="0"/>
          </a:p>
          <a:p>
            <a:pPr lvl="3"/>
            <a:r>
              <a:rPr lang="de-DE" dirty="0"/>
              <a:t>Wahl </a:t>
            </a:r>
            <a:r>
              <a:rPr lang="de-DE" dirty="0" smtClean="0"/>
              <a:t>einer/s Koordinatorin/s</a:t>
            </a:r>
          </a:p>
          <a:p>
            <a:pPr lvl="1"/>
            <a:r>
              <a:rPr lang="de-DE" dirty="0" smtClean="0"/>
              <a:t>Aufgaben:</a:t>
            </a:r>
            <a:endParaRPr lang="de-DE" dirty="0"/>
          </a:p>
          <a:p>
            <a:pPr lvl="2"/>
            <a:r>
              <a:rPr lang="de-DE" dirty="0"/>
              <a:t>Festsetzung des Dateninhalts (</a:t>
            </a:r>
            <a:r>
              <a:rPr lang="de-DE" dirty="0" err="1"/>
              <a:t>zusätzl</a:t>
            </a:r>
            <a:r>
              <a:rPr lang="de-DE" dirty="0"/>
              <a:t>. zu auf dem DKRZ Knoten publizierten Daten), d.h. Datenreplikation</a:t>
            </a:r>
          </a:p>
          <a:p>
            <a:pPr lvl="2"/>
            <a:endParaRPr lang="de-D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CIM:</a:t>
            </a:r>
          </a:p>
          <a:p>
            <a:pPr lvl="1"/>
            <a:r>
              <a:rPr lang="de-DE" dirty="0"/>
              <a:t>pro Modell ein verantwortlicher für die CIMs</a:t>
            </a:r>
          </a:p>
          <a:p>
            <a:pPr lvl="1"/>
            <a:r>
              <a:rPr lang="de-DE" dirty="0"/>
              <a:t>Ausschuss für die </a:t>
            </a:r>
            <a:r>
              <a:rPr lang="de-DE" dirty="0" smtClean="0"/>
              <a:t>Internetseite</a:t>
            </a:r>
          </a:p>
          <a:p>
            <a:pPr lvl="1"/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Strategien zur Verbesserung der Einbindung der </a:t>
            </a:r>
            <a:r>
              <a:rPr lang="de-DE" dirty="0" smtClean="0"/>
              <a:t>Community:</a:t>
            </a:r>
            <a:endParaRPr lang="de-DE" dirty="0"/>
          </a:p>
          <a:p>
            <a:pPr lvl="1"/>
            <a:r>
              <a:rPr lang="de-DE" dirty="0"/>
              <a:t>Welche?</a:t>
            </a:r>
          </a:p>
          <a:p>
            <a:r>
              <a:rPr lang="de-DE" u="sng" dirty="0"/>
              <a:t/>
            </a:r>
            <a:br>
              <a:rPr lang="de-DE" u="sng" dirty="0"/>
            </a:br>
            <a:r>
              <a:rPr lang="de-DE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510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-WissGri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Präsentation-WissGrid</Template>
  <TotalTime>0</TotalTime>
  <Words>123</Words>
  <Application>Microsoft Office PowerPoint</Application>
  <PresentationFormat>Bildschirmpräsentation (4:3)</PresentationFormat>
  <Paragraphs>72</Paragraphs>
  <Slides>7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Präsentation-WissGrid</vt:lpstr>
      <vt:lpstr>Anwenderperspektive auf CMIP-Prozessierungstools  Organisatorisches</vt:lpstr>
      <vt:lpstr>Anforderungen der Anwender</vt:lpstr>
      <vt:lpstr>Anforderungen der Anwender</vt:lpstr>
      <vt:lpstr>Anwender</vt:lpstr>
      <vt:lpstr>Organisatorisches (1)</vt:lpstr>
      <vt:lpstr>Organisatorisches (2)</vt:lpstr>
      <vt:lpstr>PowerPoint-Präsentation</vt:lpstr>
    </vt:vector>
  </TitlesOfParts>
  <Company>AWI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Bernadette Fritzsch</dc:creator>
  <cp:lastModifiedBy>Stephanie Legutke</cp:lastModifiedBy>
  <cp:revision>140</cp:revision>
  <dcterms:created xsi:type="dcterms:W3CDTF">2010-08-02T09:41:33Z</dcterms:created>
  <dcterms:modified xsi:type="dcterms:W3CDTF">2016-07-18T10:45:15Z</dcterms:modified>
</cp:coreProperties>
</file>