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5" r:id="rId2"/>
    <p:sldMasterId id="2147483996" r:id="rId3"/>
    <p:sldMasterId id="2147484043" r:id="rId4"/>
    <p:sldMasterId id="2147484051" r:id="rId5"/>
    <p:sldMasterId id="2147484067" r:id="rId6"/>
    <p:sldMasterId id="2147484077" r:id="rId7"/>
    <p:sldMasterId id="2147484105" r:id="rId8"/>
    <p:sldMasterId id="2147484151" r:id="rId9"/>
    <p:sldMasterId id="2147484174" r:id="rId10"/>
    <p:sldMasterId id="2147484182" r:id="rId11"/>
    <p:sldMasterId id="2147484237" r:id="rId12"/>
  </p:sldMasterIdLst>
  <p:notesMasterIdLst>
    <p:notesMasterId r:id="rId32"/>
  </p:notesMasterIdLst>
  <p:handoutMasterIdLst>
    <p:handoutMasterId r:id="rId33"/>
  </p:handoutMasterIdLst>
  <p:sldIdLst>
    <p:sldId id="274" r:id="rId13"/>
    <p:sldId id="590" r:id="rId14"/>
    <p:sldId id="584" r:id="rId15"/>
    <p:sldId id="578" r:id="rId16"/>
    <p:sldId id="583" r:id="rId17"/>
    <p:sldId id="580" r:id="rId18"/>
    <p:sldId id="579" r:id="rId19"/>
    <p:sldId id="604" r:id="rId20"/>
    <p:sldId id="608" r:id="rId21"/>
    <p:sldId id="605" r:id="rId22"/>
    <p:sldId id="606" r:id="rId23"/>
    <p:sldId id="574" r:id="rId24"/>
    <p:sldId id="598" r:id="rId25"/>
    <p:sldId id="602" r:id="rId26"/>
    <p:sldId id="597" r:id="rId27"/>
    <p:sldId id="596" r:id="rId28"/>
    <p:sldId id="600" r:id="rId29"/>
    <p:sldId id="599" r:id="rId30"/>
    <p:sldId id="601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C0504D"/>
    <a:srgbClr val="FFFFFF"/>
    <a:srgbClr val="FFCC00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39" autoAdjust="0"/>
    <p:restoredTop sz="88099" autoAdjust="0"/>
  </p:normalViewPr>
  <p:slideViewPr>
    <p:cSldViewPr>
      <p:cViewPr>
        <p:scale>
          <a:sx n="60" d="100"/>
          <a:sy n="60" d="100"/>
        </p:scale>
        <p:origin x="-142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6ED7-FFA6-47F1-ACDE-914C1EDD79FA}" type="datetimeFigureOut">
              <a:rPr lang="de-DE" smtClean="0"/>
              <a:t>19.07.2016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B008-60CF-4C21-8932-E19259CF98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3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AA7DA0-57C6-496A-B43A-BBF66AE6DD1F}" type="datetimeFigureOut">
              <a:rPr lang="de-DE"/>
              <a:pPr>
                <a:defRPr/>
              </a:pPr>
              <a:t>19.07.2016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F18FF3-3C60-4C3E-8590-C1E46092D9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79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8008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7"/>
            <a:ext cx="7342188" cy="741363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132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B2EDC576-4697-4F96-A898-E7924B0EA8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759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96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1982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804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58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8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287723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2731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with Bullet</a:t>
            </a:r>
          </a:p>
          <a:p>
            <a:pPr lvl="1"/>
            <a:r>
              <a:rPr lang="en-US" dirty="0" smtClean="0"/>
              <a:t>Text with Bullet</a:t>
            </a:r>
          </a:p>
        </p:txBody>
      </p:sp>
    </p:spTree>
    <p:extLst>
      <p:ext uri="{BB962C8B-B14F-4D97-AF65-F5344CB8AC3E}">
        <p14:creationId xmlns:p14="http://schemas.microsoft.com/office/powerpoint/2010/main" val="158765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55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804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 dirty="0" err="1" smtClean="0"/>
              <a:t>Graphic</a:t>
            </a:r>
            <a:r>
              <a:rPr lang="de-CH" dirty="0" smtClean="0"/>
              <a:t>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11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070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24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1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991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54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4457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3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3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4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9" y="1124751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812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8814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16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382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695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49149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64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804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2584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44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D49B731-B3EE-4BB4-8282-DF0749CD06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18044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9407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with Bullet</a:t>
            </a:r>
          </a:p>
          <a:p>
            <a:pPr lvl="1"/>
            <a:r>
              <a:rPr lang="en-US" dirty="0" smtClean="0"/>
              <a:t>Text with Bullet</a:t>
            </a:r>
          </a:p>
        </p:txBody>
      </p:sp>
    </p:spTree>
    <p:extLst>
      <p:ext uri="{BB962C8B-B14F-4D97-AF65-F5344CB8AC3E}">
        <p14:creationId xmlns:p14="http://schemas.microsoft.com/office/powerpoint/2010/main" val="78274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785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 dirty="0" err="1" smtClean="0"/>
              <a:t>Graphic</a:t>
            </a:r>
            <a:r>
              <a:rPr lang="de-CH" dirty="0" smtClean="0"/>
              <a:t>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5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6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9" y="1951793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en-US" smtClean="0"/>
              <a:t>Slide Divider Title</a:t>
            </a:r>
            <a:br>
              <a:rPr lang="en-US" smtClean="0"/>
            </a:br>
            <a:r>
              <a:rPr lang="en-US" smtClean="0"/>
              <a:t>Center Horizontally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C146809-014C-4D95-BEF1-76AC1F3DFF2E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11E6A4-6CA9-4770-B63B-A9DD3D67AF9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 userDrawn="1"/>
        </p:nvGrpSpPr>
        <p:grpSpPr bwMode="auto">
          <a:xfrm>
            <a:off x="6443670" y="9527"/>
            <a:ext cx="2674937" cy="1763713"/>
            <a:chOff x="0" y="0"/>
            <a:chExt cx="1835" cy="124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0"/>
              <a:ext cx="1835" cy="657"/>
              <a:chOff x="0" y="0"/>
              <a:chExt cx="1835" cy="657"/>
            </a:xfrm>
          </p:grpSpPr>
          <p:pic>
            <p:nvPicPr>
              <p:cNvPr id="18441" name="Picture 3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21" y="171"/>
                <a:ext cx="1014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3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71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3" name="Rectangle 34"/>
            <p:cNvSpPr>
              <a:spLocks/>
            </p:cNvSpPr>
            <p:nvPr/>
          </p:nvSpPr>
          <p:spPr bwMode="auto">
            <a:xfrm>
              <a:off x="40" y="686"/>
              <a:ext cx="177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>
                <a:spcBef>
                  <a:spcPts val="775"/>
                </a:spcBef>
              </a:pP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Joint Weather and Climate</a:t>
              </a:r>
              <a:b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Research Programme</a:t>
              </a:r>
              <a:b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 </a:t>
              </a:r>
              <a:r>
                <a:rPr lang="en-US" sz="8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A partnership in climate research </a:t>
              </a:r>
            </a:p>
          </p:txBody>
        </p:sp>
        <p:sp>
          <p:nvSpPr>
            <p:cNvPr id="18444" name="Line 35"/>
            <p:cNvSpPr>
              <a:spLocks noChangeShapeType="1"/>
            </p:cNvSpPr>
            <p:nvPr/>
          </p:nvSpPr>
          <p:spPr bwMode="auto">
            <a:xfrm>
              <a:off x="21" y="653"/>
              <a:ext cx="1798" cy="2"/>
            </a:xfrm>
            <a:prstGeom prst="line">
              <a:avLst/>
            </a:prstGeom>
            <a:noFill/>
            <a:ln w="19050">
              <a:solidFill>
                <a:srgbClr val="13264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8445" name="Line 36"/>
            <p:cNvSpPr>
              <a:spLocks noChangeShapeType="1"/>
            </p:cNvSpPr>
            <p:nvPr/>
          </p:nvSpPr>
          <p:spPr bwMode="auto">
            <a:xfrm>
              <a:off x="755" y="47"/>
              <a:ext cx="2" cy="556"/>
            </a:xfrm>
            <a:prstGeom prst="line">
              <a:avLst/>
            </a:prstGeom>
            <a:noFill/>
            <a:ln w="19050">
              <a:solidFill>
                <a:srgbClr val="13264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602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FB7B-4A86-4CC5-A1C3-DCBAC1FBAF6E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BB50-9D79-470E-8E20-E5BD425E795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69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CD09A-C112-4B6D-89D3-739815F3F074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53A15-A52C-463D-A6ED-8EF77E89E93F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48818BF-4F64-4283-A27F-190D23E78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E24AE-CA05-427E-9F78-EA980A45C44D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3229-BFC4-41FB-A546-0220CBA94434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5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F57B0-0DE1-4260-B000-CAF980966CBC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87B0-AB3E-470B-9D94-B701412FC2F4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27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B7C02-1948-4597-8725-ED2BC21D2EF9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979B-BE75-4C58-ADFE-D5BD081824B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9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6DCE0-04A5-4892-BDC3-9E4421953C41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454DE-43C3-439F-9497-8554DF59BCE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56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2EF09-C9D9-452C-BED1-58C18E5FB239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6950-2045-40BB-A423-BF8CF005E68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48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0D08-2B1E-4CE0-A215-91F11F94DAA3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B838-1A3F-429C-8746-3FF5E56F7751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76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3229F-4F1C-460D-8531-7638D93F38F3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AA69-189C-443A-BB42-229B5BE36E7D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4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D27E6-8CC2-409D-92BB-375ABB9F903E}" type="datetimeFigureOut">
              <a:rPr lang="en-GB">
                <a:solidFill>
                  <a:srgbClr val="000000"/>
                </a:solidFill>
              </a:rPr>
              <a:pPr/>
              <a:t>19/07/2016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3055-374A-4899-A747-DEAA19DB471F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25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79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341960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87503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with Bullet</a:t>
            </a:r>
          </a:p>
          <a:p>
            <a:pPr lvl="1"/>
            <a:r>
              <a:rPr lang="en-US" dirty="0" smtClean="0"/>
              <a:t>Text with Bullet</a:t>
            </a:r>
          </a:p>
        </p:txBody>
      </p:sp>
    </p:spTree>
    <p:extLst>
      <p:ext uri="{BB962C8B-B14F-4D97-AF65-F5344CB8AC3E}">
        <p14:creationId xmlns:p14="http://schemas.microsoft.com/office/powerpoint/2010/main" val="438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5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769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 dirty="0" err="1" smtClean="0"/>
              <a:t>Graphic</a:t>
            </a:r>
            <a:r>
              <a:rPr lang="de-CH" dirty="0" smtClean="0"/>
              <a:t>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2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914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4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78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028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641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1608B717-2EFD-47A3-B8A6-8E3D7DB4B720}" type="datetimeFigureOut">
              <a:rPr lang="sv-SE"/>
              <a:pPr>
                <a:defRPr/>
              </a:pPr>
              <a:t>2016-07-19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72D8F9-E491-4021-A403-5546848B712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164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10663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364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9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520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08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40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201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120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93151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487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9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13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C11DEF-EF26-4E98-8709-36CCFAC5747B}" type="datetimeFigureOut">
              <a:rPr lang="en-US" smtClean="0"/>
              <a:pPr/>
              <a:t>7/19/2016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192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096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884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4623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7"/>
            <a:ext cx="8642350" cy="792499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6270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57269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7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7434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9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7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9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3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07138"/>
            <a:ext cx="9144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68" y="1884362"/>
            <a:ext cx="7694613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1852" y="6143758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68" y="122256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52C54212-2FC2-4ADA-A086-477B9FAC4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56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6" r:id="rId4"/>
    <p:sldLayoutId id="2147483657" r:id="rId5"/>
    <p:sldLayoutId id="2147483661" r:id="rId6"/>
    <p:sldLayoutId id="2147484245" r:id="rId7"/>
    <p:sldLayoutId id="214748424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409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7" y="6145214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7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7" y="6145214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7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4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11267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7" y="6145214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7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921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4" y="6145248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510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1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6340630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321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409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1" y="6145239"/>
            <a:ext cx="337624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340502"/>
            <a:ext cx="2516066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321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5123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1" y="6145235"/>
            <a:ext cx="337624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6340498"/>
            <a:ext cx="2516066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2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1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6340612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0" y="6143889"/>
            <a:ext cx="3376800" cy="518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4" y="6340340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7200"/>
            <a:fld id="{C0F546BB-BEF9-4B67-927E-6FB80ED4A2E6}" type="datetimeFigureOut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/>
              <a:t>19/07/2016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7200"/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/>
            <a:fld id="{FFAC5D04-CD78-4A09-8905-C6EC6CC5F9E4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/>
              <a:t>‹Nr.›</a:t>
            </a:fld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30"/>
          <p:cNvGrpSpPr>
            <a:grpSpLocks/>
          </p:cNvGrpSpPr>
          <p:nvPr userDrawn="1"/>
        </p:nvGrpSpPr>
        <p:grpSpPr bwMode="auto">
          <a:xfrm>
            <a:off x="7092950" y="9526"/>
            <a:ext cx="2025650" cy="1474788"/>
            <a:chOff x="0" y="0"/>
            <a:chExt cx="1835" cy="124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0"/>
              <a:ext cx="1835" cy="657"/>
              <a:chOff x="0" y="0"/>
              <a:chExt cx="1835" cy="657"/>
            </a:xfrm>
          </p:grpSpPr>
          <p:pic>
            <p:nvPicPr>
              <p:cNvPr id="17417" name="Picture 32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21" y="171"/>
                <a:ext cx="1014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33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0"/>
                <a:ext cx="71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19" name="Rectangle 34"/>
            <p:cNvSpPr>
              <a:spLocks/>
            </p:cNvSpPr>
            <p:nvPr/>
          </p:nvSpPr>
          <p:spPr bwMode="auto">
            <a:xfrm>
              <a:off x="40" y="686"/>
              <a:ext cx="177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>
                <a:spcBef>
                  <a:spcPts val="775"/>
                </a:spcBef>
              </a:pP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Joint Weather and Climate</a:t>
              </a:r>
              <a:b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Research Programme</a:t>
              </a:r>
              <a:b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 </a:t>
              </a:r>
              <a:r>
                <a:rPr lang="en-US" sz="800">
                  <a:solidFill>
                    <a:srgbClr val="000000"/>
                  </a:solidFill>
                  <a:ea typeface="ＭＳ Ｐゴシック" pitchFamily="34" charset="-128"/>
                  <a:cs typeface="Arial" charset="0"/>
                  <a:sym typeface="Arial" charset="0"/>
                </a:rPr>
                <a:t>A partnership in climate research </a:t>
              </a:r>
            </a:p>
          </p:txBody>
        </p:sp>
        <p:sp>
          <p:nvSpPr>
            <p:cNvPr id="17420" name="Line 35"/>
            <p:cNvSpPr>
              <a:spLocks noChangeShapeType="1"/>
            </p:cNvSpPr>
            <p:nvPr/>
          </p:nvSpPr>
          <p:spPr bwMode="auto">
            <a:xfrm>
              <a:off x="21" y="653"/>
              <a:ext cx="1798" cy="2"/>
            </a:xfrm>
            <a:prstGeom prst="line">
              <a:avLst/>
            </a:prstGeom>
            <a:noFill/>
            <a:ln w="19050">
              <a:solidFill>
                <a:srgbClr val="13264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7421" name="Line 36"/>
            <p:cNvSpPr>
              <a:spLocks noChangeShapeType="1"/>
            </p:cNvSpPr>
            <p:nvPr/>
          </p:nvSpPr>
          <p:spPr bwMode="auto">
            <a:xfrm>
              <a:off x="755" y="47"/>
              <a:ext cx="2" cy="556"/>
            </a:xfrm>
            <a:prstGeom prst="line">
              <a:avLst/>
            </a:prstGeom>
            <a:noFill/>
            <a:ln w="19050">
              <a:solidFill>
                <a:srgbClr val="13264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1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6340596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ctrTitle" sz="quarter"/>
          </p:nvPr>
        </p:nvSpPr>
        <p:spPr>
          <a:xfrm>
            <a:off x="323534" y="587925"/>
            <a:ext cx="8712968" cy="968868"/>
          </a:xfrm>
        </p:spPr>
        <p:txBody>
          <a:bodyPr/>
          <a:lstStyle/>
          <a:p>
            <a:pPr eaLnBrk="1" hangingPunct="1"/>
            <a:r>
              <a:rPr lang="de-DE" sz="2800" noProof="0" dirty="0" smtClean="0">
                <a:latin typeface="Arial" charset="0"/>
                <a:cs typeface="Arial" charset="0"/>
              </a:rPr>
              <a:t>ESMValTool: Kopplung an ESGF und geplante Anwendung in CMIP6-DICAD (WP 6)</a:t>
            </a:r>
            <a:br>
              <a:rPr lang="de-DE" sz="2800" noProof="0" dirty="0" smtClean="0">
                <a:latin typeface="Arial" charset="0"/>
                <a:cs typeface="Arial" charset="0"/>
              </a:rPr>
            </a:br>
            <a:endParaRPr lang="de-DE" sz="2800" noProof="0" dirty="0" smtClean="0">
              <a:latin typeface="Arial" charset="0"/>
              <a:cs typeface="Arial" charset="0"/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6324" cy="3384376"/>
          </a:xfrm>
        </p:spPr>
        <p:txBody>
          <a:bodyPr/>
          <a:lstStyle/>
          <a:p>
            <a:pPr eaLnBrk="1" hangingPunct="1"/>
            <a:r>
              <a:rPr lang="de-DE" sz="2000" b="1" i="1" noProof="0" dirty="0" smtClean="0">
                <a:latin typeface="Arial" charset="0"/>
                <a:cs typeface="Arial" charset="0"/>
              </a:rPr>
              <a:t>Björn </a:t>
            </a:r>
            <a:r>
              <a:rPr lang="de-DE" sz="2000" b="1" i="1" noProof="0" dirty="0" err="1" smtClean="0">
                <a:latin typeface="Arial" charset="0"/>
                <a:cs typeface="Arial" charset="0"/>
              </a:rPr>
              <a:t>Brötz</a:t>
            </a:r>
            <a:r>
              <a:rPr lang="de-DE" sz="2000" b="1" i="1" noProof="0" dirty="0" smtClean="0">
                <a:latin typeface="Arial" charset="0"/>
                <a:cs typeface="Arial" charset="0"/>
              </a:rPr>
              <a:t> </a:t>
            </a:r>
            <a:r>
              <a:rPr lang="de-DE" sz="2000" b="1" i="1" noProof="0" dirty="0" err="1" smtClean="0">
                <a:latin typeface="Arial" charset="0"/>
                <a:cs typeface="Arial" charset="0"/>
              </a:rPr>
              <a:t>and</a:t>
            </a:r>
            <a:r>
              <a:rPr lang="de-DE" sz="2000" b="1" i="1" noProof="0" dirty="0" smtClean="0">
                <a:latin typeface="Arial" charset="0"/>
                <a:cs typeface="Arial" charset="0"/>
              </a:rPr>
              <a:t> Veronika </a:t>
            </a:r>
            <a:r>
              <a:rPr lang="de-DE" sz="2000" b="1" i="1" noProof="0" dirty="0" err="1" smtClean="0">
                <a:latin typeface="Arial" charset="0"/>
                <a:cs typeface="Arial" charset="0"/>
              </a:rPr>
              <a:t>Eyring</a:t>
            </a:r>
            <a:endParaRPr lang="de-DE" sz="2000" b="1" i="1" noProof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sz="2000" i="1" noProof="0" dirty="0" smtClean="0">
                <a:latin typeface="Arial" charset="0"/>
                <a:cs typeface="Arial" charset="0"/>
              </a:rPr>
              <a:t>Deutsches Zentrum für Luft- und Raumfahrt e.V. (DLR)</a:t>
            </a:r>
          </a:p>
          <a:p>
            <a:pPr>
              <a:lnSpc>
                <a:spcPct val="100000"/>
              </a:lnSpc>
            </a:pPr>
            <a:r>
              <a:rPr lang="de-DE" sz="2000" i="1" spc="-1" noProof="0" dirty="0" smtClean="0">
                <a:uFill>
                  <a:solidFill>
                    <a:srgbClr val="FFFFFF"/>
                  </a:solidFill>
                </a:uFill>
                <a:latin typeface="Arial"/>
              </a:rPr>
              <a:t>Institut für Physik der Atmosphäre</a:t>
            </a:r>
            <a:endParaRPr lang="de-DE" sz="3200" spc="-1" noProof="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eaLnBrk="1" hangingPunct="1"/>
            <a:r>
              <a:rPr lang="de-DE" sz="2000" i="1" noProof="0" dirty="0" smtClean="0">
                <a:latin typeface="Arial" charset="0"/>
                <a:cs typeface="Arial" charset="0"/>
              </a:rPr>
              <a:t>Oberpfaffenhofen, Germany </a:t>
            </a:r>
          </a:p>
          <a:p>
            <a:pPr eaLnBrk="1" hangingPunct="1"/>
            <a:endParaRPr lang="de-DE" sz="2000" noProof="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DE" sz="2000" noProof="0" dirty="0" smtClean="0">
                <a:latin typeface="Arial" charset="0"/>
                <a:cs typeface="Arial" charset="0"/>
              </a:rPr>
              <a:t>CMIP6-DICAD Kick-Off Meeting</a:t>
            </a:r>
          </a:p>
          <a:p>
            <a:pPr eaLnBrk="1" hangingPunct="1"/>
            <a:r>
              <a:rPr lang="de-DE" sz="2000" noProof="0" dirty="0" smtClean="0">
                <a:latin typeface="Arial" charset="0"/>
                <a:cs typeface="Arial" charset="0"/>
              </a:rPr>
              <a:t>19 Juli 2016</a:t>
            </a:r>
            <a:endParaRPr lang="de-DE" sz="2000" noProof="0" dirty="0" smtClean="0"/>
          </a:p>
          <a:p>
            <a:pPr eaLnBrk="1" hangingPunct="1"/>
            <a:r>
              <a:rPr lang="de-DE" sz="2000" noProof="0" dirty="0" smtClean="0">
                <a:latin typeface="Arial" charset="0"/>
                <a:cs typeface="Arial" charset="0"/>
              </a:rPr>
              <a:t>DKRZ Hamburg</a:t>
            </a:r>
            <a:endParaRPr lang="de-DE" sz="2000" noProof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Example Namelist – Clouds</a:t>
            </a:r>
          </a:p>
        </p:txBody>
      </p:sp>
      <p:pic>
        <p:nvPicPr>
          <p:cNvPr id="11" name="Grafik 10" descr="clouds_lw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6380"/>
            <a:ext cx="351160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clouds_taylor_cl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0" y="3980014"/>
            <a:ext cx="2959474" cy="2136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3846475" y="3816329"/>
            <a:ext cx="2088232" cy="2398645"/>
            <a:chOff x="351773" y="1880592"/>
            <a:chExt cx="4229100" cy="4857750"/>
          </a:xfrm>
        </p:grpSpPr>
        <p:pic>
          <p:nvPicPr>
            <p:cNvPr id="10243" name="Grafik 26" descr="clouds_ipcc_SW_C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73" y="1880592"/>
              <a:ext cx="4219575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Grafik 27" descr="clouds_ipcc_LW_CR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73" y="3518892"/>
              <a:ext cx="42291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" name="Grafik 28" descr="clouds_ipcc_NET_C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73" y="5157192"/>
              <a:ext cx="4229100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Grafik 20" descr="clouds_interannual_pr-mmda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6380"/>
            <a:ext cx="3505817" cy="281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ww09_metric_multimode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68" y="3861048"/>
            <a:ext cx="2915920" cy="218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6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Example Namelist – IPCC AR5 Chapter 9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Grafik 20" descr="figure_04_9.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942"/>
            <a:ext cx="4387850" cy="157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figure_04_9.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4387850" cy="157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rafik 24" descr="figure_12_9.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01" y="974570"/>
            <a:ext cx="3420150" cy="411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rafik 28" descr="figure_23_9.2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0" t="-7195" r="-4228" b="-7198"/>
          <a:stretch/>
        </p:blipFill>
        <p:spPr bwMode="auto">
          <a:xfrm>
            <a:off x="5148064" y="1832343"/>
            <a:ext cx="3700800" cy="22896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30" name="Grafik 29" descr="figure_05_9.3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0" t="-3953" r="-3699" b="-3958"/>
          <a:stretch/>
        </p:blipFill>
        <p:spPr bwMode="auto">
          <a:xfrm>
            <a:off x="654650" y="1153984"/>
            <a:ext cx="4190400" cy="39312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28" name="Grafik 27" descr="figure_17_9.24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5" t="-7235" r="-4217" b="-7237"/>
          <a:stretch/>
        </p:blipFill>
        <p:spPr bwMode="auto">
          <a:xfrm>
            <a:off x="457200" y="4005064"/>
            <a:ext cx="3704400" cy="2278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26" name="Grafik 25" descr="figure_02_9.7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8" t="-4119" r="-3025" b="-4119"/>
          <a:stretch/>
        </p:blipFill>
        <p:spPr bwMode="auto">
          <a:xfrm>
            <a:off x="2123728" y="1871315"/>
            <a:ext cx="5076000" cy="37836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grpSp>
        <p:nvGrpSpPr>
          <p:cNvPr id="8" name="Gruppieren 7"/>
          <p:cNvGrpSpPr/>
          <p:nvPr/>
        </p:nvGrpSpPr>
        <p:grpSpPr>
          <a:xfrm>
            <a:off x="2915816" y="974570"/>
            <a:ext cx="5688632" cy="2788545"/>
            <a:chOff x="2915816" y="974570"/>
            <a:chExt cx="5688632" cy="2788545"/>
          </a:xfrm>
        </p:grpSpPr>
        <p:sp>
          <p:nvSpPr>
            <p:cNvPr id="6" name="Rechteck 5"/>
            <p:cNvSpPr/>
            <p:nvPr/>
          </p:nvSpPr>
          <p:spPr>
            <a:xfrm>
              <a:off x="2915816" y="974570"/>
              <a:ext cx="5688632" cy="27885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Grafik 30" descr="namelist_wenzel14jgr_FIG4a.pn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718" y="1056462"/>
              <a:ext cx="2729091" cy="2588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rafik 31" descr="namelist_wenzel14jgr_FIG4b.pn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133" y="1204190"/>
              <a:ext cx="2716383" cy="2415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rafik 26" descr="eyring13jgr_fig02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1" t="-4286" r="-3317" b="-4253"/>
          <a:stretch/>
        </p:blipFill>
        <p:spPr bwMode="auto">
          <a:xfrm>
            <a:off x="4115289" y="2564904"/>
            <a:ext cx="4636800" cy="3646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34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ubrik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811213"/>
          </a:xfrm>
        </p:spPr>
        <p:txBody>
          <a:bodyPr/>
          <a:lstStyle/>
          <a:p>
            <a:pPr lvl="0" algn="ctr"/>
            <a:r>
              <a:rPr lang="de-DE" altLang="de-DE" noProof="0" dirty="0" err="1" smtClean="0">
                <a:ea typeface="ＭＳ Ｐゴシック" pitchFamily="34" charset="-128"/>
              </a:rPr>
              <a:t>ESMValTool</a:t>
            </a:r>
            <a:r>
              <a:rPr lang="de-DE" altLang="de-DE" noProof="0" dirty="0" smtClean="0">
                <a:ea typeface="ＭＳ Ｐゴシック" pitchFamily="34" charset="-128"/>
              </a:rPr>
              <a:t>  </a:t>
            </a:r>
            <a:r>
              <a:rPr lang="de-DE" altLang="de-DE" noProof="0" dirty="0" err="1" smtClean="0">
                <a:ea typeface="ＭＳ Ｐゴシック" pitchFamily="34" charset="-128"/>
              </a:rPr>
              <a:t>Activities</a:t>
            </a:r>
            <a:r>
              <a:rPr lang="de-DE" altLang="de-DE" noProof="0" dirty="0" smtClean="0">
                <a:ea typeface="ＭＳ Ｐゴシック" pitchFamily="34" charset="-128"/>
              </a:rPr>
              <a:t> </a:t>
            </a:r>
            <a:r>
              <a:rPr lang="de-DE" altLang="de-DE" noProof="0" dirty="0" err="1" smtClean="0">
                <a:ea typeface="ＭＳ Ｐゴシック" pitchFamily="34" charset="-128"/>
              </a:rPr>
              <a:t>within</a:t>
            </a:r>
            <a:r>
              <a:rPr lang="de-DE" altLang="de-DE" noProof="0" dirty="0" smtClean="0">
                <a:ea typeface="ＭＳ Ｐゴシック" pitchFamily="34" charset="-128"/>
              </a:rPr>
              <a:t> CMIP6-DICAD</a:t>
            </a:r>
            <a:br>
              <a:rPr lang="de-DE" altLang="de-DE" noProof="0" dirty="0" smtClean="0">
                <a:ea typeface="ＭＳ Ｐゴシック" pitchFamily="34" charset="-128"/>
              </a:rPr>
            </a:br>
            <a:r>
              <a:rPr lang="de-DE" altLang="de-DE" sz="1800" noProof="0" dirty="0" smtClean="0"/>
              <a:t>- </a:t>
            </a:r>
            <a:r>
              <a:rPr lang="de-DE" sz="1800" noProof="0" dirty="0" smtClean="0"/>
              <a:t>Standardisierte Diagnostiken und Modellevaluation (AP6) -</a:t>
            </a:r>
            <a:br>
              <a:rPr lang="de-DE" sz="1800" noProof="0" dirty="0" smtClean="0"/>
            </a:br>
            <a:endParaRPr lang="de-DE" altLang="de-DE" sz="1800" noProof="0" dirty="0"/>
          </a:p>
        </p:txBody>
      </p:sp>
      <p:sp>
        <p:nvSpPr>
          <p:cNvPr id="74755" name="Platshållare för innehåll 2"/>
          <p:cNvSpPr>
            <a:spLocks noGrp="1"/>
          </p:cNvSpPr>
          <p:nvPr>
            <p:ph idx="4294967295"/>
          </p:nvPr>
        </p:nvSpPr>
        <p:spPr>
          <a:xfrm>
            <a:off x="229739" y="1412776"/>
            <a:ext cx="8878765" cy="5256584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noProof="0" dirty="0" smtClean="0"/>
              <a:t>WP </a:t>
            </a:r>
            <a:r>
              <a:rPr lang="de-DE" altLang="de-DE" b="1" noProof="0" dirty="0"/>
              <a:t>6.1 </a:t>
            </a:r>
            <a:r>
              <a:rPr lang="de-DE" altLang="de-DE" noProof="0" dirty="0"/>
              <a:t>Installation </a:t>
            </a:r>
            <a:r>
              <a:rPr lang="de-DE" altLang="de-DE" noProof="0" dirty="0" smtClean="0"/>
              <a:t>und </a:t>
            </a:r>
            <a:r>
              <a:rPr lang="de-DE" altLang="de-DE" noProof="0" dirty="0"/>
              <a:t>Betrieb des </a:t>
            </a:r>
            <a:r>
              <a:rPr lang="de-DE" altLang="de-DE" noProof="0" dirty="0" err="1"/>
              <a:t>ESMValTools</a:t>
            </a:r>
            <a:r>
              <a:rPr lang="de-DE" altLang="de-DE" noProof="0" dirty="0"/>
              <a:t> in </a:t>
            </a:r>
            <a:r>
              <a:rPr lang="de-DE" altLang="de-DE" noProof="0" dirty="0" smtClean="0"/>
              <a:t>ESGF </a:t>
            </a:r>
            <a:r>
              <a:rPr lang="de-DE" altLang="de-DE" noProof="0" dirty="0"/>
              <a:t>DKRZ </a:t>
            </a:r>
            <a:r>
              <a:rPr lang="de-DE" altLang="de-DE" noProof="0" dirty="0" smtClean="0"/>
              <a:t>Infrastruktur </a:t>
            </a:r>
          </a:p>
          <a:p>
            <a:pPr marL="446087" lvl="1" indent="0" algn="just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de-DE" altLang="de-DE" noProof="0" dirty="0" smtClean="0">
                <a:solidFill>
                  <a:schemeClr val="hlink"/>
                </a:solidFill>
              </a:rPr>
              <a:t>(DKRZ</a:t>
            </a:r>
            <a:r>
              <a:rPr lang="de-DE" altLang="de-DE" noProof="0" dirty="0">
                <a:solidFill>
                  <a:schemeClr val="hlink"/>
                </a:solidFill>
              </a:rPr>
              <a:t>, DLR) </a:t>
            </a:r>
            <a:endParaRPr lang="de-DE" altLang="de-DE" noProof="0" dirty="0" smtClean="0">
              <a:solidFill>
                <a:schemeClr val="hlink"/>
              </a:solidFill>
            </a:endParaRP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b="1" noProof="0" dirty="0"/>
              <a:t>WP 6.2 </a:t>
            </a:r>
            <a:r>
              <a:rPr lang="de-DE" altLang="de-DE" noProof="0" dirty="0"/>
              <a:t>Nutzung </a:t>
            </a:r>
            <a:r>
              <a:rPr lang="de-DE" altLang="de-DE" dirty="0"/>
              <a:t>des </a:t>
            </a:r>
            <a:r>
              <a:rPr lang="de-DE" altLang="de-DE" dirty="0" err="1"/>
              <a:t>ESMValTools</a:t>
            </a:r>
            <a:r>
              <a:rPr lang="de-DE" altLang="de-DE" dirty="0"/>
              <a:t> </a:t>
            </a:r>
            <a:r>
              <a:rPr lang="de-DE" altLang="de-DE" noProof="0" dirty="0"/>
              <a:t>zur Qualitätskontrolle laufender </a:t>
            </a:r>
            <a:r>
              <a:rPr lang="de-DE" altLang="de-DE" noProof="0" dirty="0" smtClean="0"/>
              <a:t>Simulationen</a:t>
            </a:r>
          </a:p>
          <a:p>
            <a:pPr marL="446087" lvl="1" indent="0" algn="just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altLang="de-DE" noProof="0" dirty="0" smtClean="0">
                <a:solidFill>
                  <a:schemeClr val="hlink"/>
                </a:solidFill>
              </a:rPr>
              <a:t>(DLR</a:t>
            </a:r>
            <a:r>
              <a:rPr lang="de-DE" altLang="de-DE" noProof="0" dirty="0">
                <a:solidFill>
                  <a:schemeClr val="hlink"/>
                </a:solidFill>
              </a:rPr>
              <a:t>, </a:t>
            </a:r>
            <a:r>
              <a:rPr lang="de-DE" altLang="de-DE" noProof="0" dirty="0" smtClean="0">
                <a:solidFill>
                  <a:schemeClr val="hlink"/>
                </a:solidFill>
              </a:rPr>
              <a:t>DKRZ)</a:t>
            </a: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b="1" noProof="0" dirty="0" smtClean="0"/>
              <a:t>WP 6.3 </a:t>
            </a:r>
            <a:r>
              <a:rPr lang="de-DE" noProof="0" dirty="0" smtClean="0"/>
              <a:t>Nutzung des ESMValTools zur Unterstützung der CMIP6+-Wissenschaftler</a:t>
            </a:r>
          </a:p>
          <a:p>
            <a:pPr marL="446087" lvl="1" indent="0" algn="just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noProof="0" dirty="0" smtClean="0">
                <a:solidFill>
                  <a:schemeClr val="hlink"/>
                </a:solidFill>
              </a:rPr>
              <a:t>(DLR, DKRZ)</a:t>
            </a: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b="1" noProof="0" dirty="0" smtClean="0"/>
              <a:t>WP 6.4 </a:t>
            </a:r>
            <a:r>
              <a:rPr lang="de-DE" noProof="0" dirty="0" smtClean="0"/>
              <a:t>Web-basierte Bereitstellung von Ergebnissen der Auswertesysteme</a:t>
            </a:r>
          </a:p>
          <a:p>
            <a:pPr marL="446087" lvl="1" indent="0" algn="just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noProof="0" dirty="0" smtClean="0">
                <a:solidFill>
                  <a:schemeClr val="hlink"/>
                </a:solidFill>
              </a:rPr>
              <a:t>(FUB)</a:t>
            </a:r>
          </a:p>
        </p:txBody>
      </p:sp>
    </p:spTree>
    <p:extLst>
      <p:ext uri="{BB962C8B-B14F-4D97-AF65-F5344CB8AC3E}">
        <p14:creationId xmlns:p14="http://schemas.microsoft.com/office/powerpoint/2010/main" val="42791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dirty="0" smtClean="0"/>
              <a:t>WP 6.1 </a:t>
            </a:r>
            <a:r>
              <a:rPr lang="de-DE" altLang="de-DE" sz="2000" dirty="0"/>
              <a:t>Installation und Betrieb des </a:t>
            </a:r>
            <a:r>
              <a:rPr lang="de-DE" altLang="de-DE" sz="2000" dirty="0" err="1"/>
              <a:t>ESMValTools</a:t>
            </a:r>
            <a:r>
              <a:rPr lang="de-DE" altLang="de-DE" sz="2000" dirty="0"/>
              <a:t> in ESGF DKRZ Infrastruktur (DKRZ, DLR) </a:t>
            </a:r>
            <a:br>
              <a:rPr lang="de-DE" altLang="de-DE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8" y="1412776"/>
            <a:ext cx="8784976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Aufgaben: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Integration und Bereitstellung des </a:t>
            </a:r>
            <a:r>
              <a:rPr lang="de-DE" dirty="0" err="1" smtClean="0"/>
              <a:t>ESMValTools</a:t>
            </a:r>
            <a:r>
              <a:rPr lang="de-DE" dirty="0" smtClean="0"/>
              <a:t> im ESGF (Konzeption im Anschluss an dieses Treffen)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Installation des ESMValTools auf speziellen Auswerteservern (AP 5) die eine performante und standardisierte Analyse der CMIP6-Daten ermöglicht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Definition und Dokumentation von Diagnostikworkflows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0783"/>
            <a:ext cx="7772400" cy="1470025"/>
          </a:xfrm>
        </p:spPr>
        <p:txBody>
          <a:bodyPr/>
          <a:lstStyle/>
          <a:p>
            <a:pPr algn="ctr"/>
            <a:r>
              <a:rPr lang="en-US" dirty="0" err="1" smtClean="0"/>
              <a:t>ESMValTool</a:t>
            </a:r>
            <a:r>
              <a:rPr lang="en-US" dirty="0" smtClean="0"/>
              <a:t> / ESGF Coupling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6" y="1124744"/>
            <a:ext cx="9144000" cy="405079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AE4-B4A7-4E7F-8DE8-563D69A5AEA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17550" y="5661248"/>
            <a:ext cx="762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From: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Eyring et al.,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ESMValTool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v1.0, GMD, 2016</a:t>
            </a:r>
            <a:endParaRPr lang="en-US" sz="140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dirty="0" smtClean="0"/>
              <a:t>WP 6.2 Nutzung des </a:t>
            </a:r>
            <a:r>
              <a:rPr lang="de-DE" sz="2000" dirty="0" err="1" smtClean="0"/>
              <a:t>ESMValTools</a:t>
            </a:r>
            <a:r>
              <a:rPr lang="de-DE" sz="2000" dirty="0" smtClean="0"/>
              <a:t> zur Qualitätskontrolle laufender Simulationen (DLR,DKRZ)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8" y="1340768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Aufgaben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Entwicklung zum operationellen Einsatz des ESMValTools als Qualitätskontroll-Werkzeug während der Laufdurchführung von MPI-ESM1/2 und EMAC2 am DKRZ</a:t>
            </a:r>
            <a:endParaRPr lang="de-DE" dirty="0"/>
          </a:p>
          <a:p>
            <a:r>
              <a:rPr lang="de-DE" dirty="0" smtClean="0"/>
              <a:t>Definition und Entwicklung relevanter Diagnostiken zur Qualitätskontrolle</a:t>
            </a:r>
          </a:p>
          <a:p>
            <a:r>
              <a:rPr lang="de-DE" dirty="0" smtClean="0"/>
              <a:t>Entwicklung geeigneter Selbsttests</a:t>
            </a:r>
          </a:p>
          <a:p>
            <a:r>
              <a:rPr lang="de-DE" dirty="0" smtClean="0"/>
              <a:t>Erweiterung zum Monitoring-Werkzeug für laufende Simulationen</a:t>
            </a:r>
          </a:p>
          <a:p>
            <a:r>
              <a:rPr lang="de-DE" dirty="0" smtClean="0"/>
              <a:t>Visualisierung auf für Wissenschaftler auf internen Webseiten (Link zu WP 6.4)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Führt zu:</a:t>
            </a:r>
          </a:p>
          <a:p>
            <a:r>
              <a:rPr lang="de-DE" dirty="0" smtClean="0"/>
              <a:t>Frühzeitiger Identifikation von Schwachstellen und Problemen in den Simulationen von </a:t>
            </a:r>
            <a:r>
              <a:rPr lang="de-DE" dirty="0"/>
              <a:t>MPI-ESM1/2 und EMAC2 </a:t>
            </a:r>
            <a:r>
              <a:rPr lang="de-DE" dirty="0" smtClean="0"/>
              <a:t>Modellen</a:t>
            </a:r>
          </a:p>
          <a:p>
            <a:r>
              <a:rPr lang="de-DE" dirty="0" smtClean="0"/>
              <a:t>Effiziente Nutzung von HPC-Ressourcen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458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1800" dirty="0" smtClean="0"/>
              <a:t>WP 6.3 </a:t>
            </a:r>
            <a:r>
              <a:rPr lang="de-DE" sz="1800" dirty="0"/>
              <a:t>Nutzung des ESMValTools zur Unterstützung der CMIP6+-Wissenschaftler (DLR, DKRZ)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endParaRPr lang="de-DE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Aufgaben:</a:t>
            </a:r>
          </a:p>
          <a:p>
            <a:r>
              <a:rPr lang="de-DE" dirty="0" smtClean="0"/>
              <a:t>Evaluierung historischer Simulationen der MPI-ESM1/2 und EMAC2 Modelle mit Beobachtungsdaten</a:t>
            </a:r>
          </a:p>
          <a:p>
            <a:r>
              <a:rPr lang="de-DE" dirty="0" smtClean="0"/>
              <a:t>Erweiterung des </a:t>
            </a:r>
            <a:r>
              <a:rPr lang="de-DE" dirty="0" err="1" smtClean="0"/>
              <a:t>ESMValTools</a:t>
            </a:r>
            <a:r>
              <a:rPr lang="de-DE" dirty="0" smtClean="0"/>
              <a:t> um weitere Auswertediagnostiken (z.B. Weltklimarat 2014 Kapitel 7, 9, 12 und 14)</a:t>
            </a:r>
          </a:p>
          <a:p>
            <a:r>
              <a:rPr lang="de-DE" dirty="0" smtClean="0"/>
              <a:t>Erweiterung mit zusätzlichen Beobachtungsdaten (z.B. obs4MIPs)</a:t>
            </a:r>
          </a:p>
          <a:p>
            <a:r>
              <a:rPr lang="de-DE" dirty="0" smtClean="0"/>
              <a:t>Koordinierung des Datenzugriffs auf entfernte Ressourcen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Führt zu:</a:t>
            </a:r>
          </a:p>
          <a:p>
            <a:r>
              <a:rPr lang="de-DE" dirty="0" smtClean="0"/>
              <a:t>Reproduktion der Ergebnisse von CMIP5 Modellen aus IPCC AR5 und Vergleich mit CMIP6+-Experimenten (insbesondere </a:t>
            </a:r>
            <a:r>
              <a:rPr lang="de-DE" dirty="0"/>
              <a:t>MPI-ESM1/2 und EMAC2</a:t>
            </a:r>
            <a:r>
              <a:rPr lang="de-DE" dirty="0" smtClean="0"/>
              <a:t>)</a:t>
            </a:r>
          </a:p>
          <a:p>
            <a:r>
              <a:rPr lang="de-DE" dirty="0" smtClean="0"/>
              <a:t>Frühzeitigen und umfassenden Charakterisierung von MPI-ESM1/2 </a:t>
            </a:r>
            <a:r>
              <a:rPr lang="de-DE" dirty="0"/>
              <a:t>und EMAC2 </a:t>
            </a:r>
            <a:r>
              <a:rPr lang="de-DE" dirty="0" smtClean="0"/>
              <a:t>durch breite Palette von Diagnostiken</a:t>
            </a:r>
          </a:p>
          <a:p>
            <a:r>
              <a:rPr lang="de-DE" dirty="0" smtClean="0"/>
              <a:t>Bereitstellung von aktuellen Modelldiagnostiken für die gesamte CMIP6-Community</a:t>
            </a:r>
          </a:p>
          <a:p>
            <a:r>
              <a:rPr lang="de-DE" dirty="0" smtClean="0"/>
              <a:t>Effizienter Zugriff auf CMIP6-Daten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122238"/>
            <a:ext cx="1230313" cy="122237"/>
          </a:xfrm>
        </p:spPr>
        <p:txBody>
          <a:bodyPr/>
          <a:lstStyle/>
          <a:p>
            <a:pPr>
              <a:defRPr/>
            </a:pPr>
            <a:fld id="{8272D8F9-E491-4021-A403-5546848B712E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3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b="0" dirty="0" smtClean="0"/>
              <a:t>WP </a:t>
            </a:r>
            <a:r>
              <a:rPr lang="de-DE" altLang="de-DE" sz="2000" b="0" dirty="0"/>
              <a:t>6.4 </a:t>
            </a:r>
            <a:r>
              <a:rPr lang="de-DE" sz="2000" b="0" dirty="0"/>
              <a:t>Web-basierte Bereitstellung von Ergebnissen der Auswertesysteme  (FUB)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Siehe nächster Vortrag der FUB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8" y="116632"/>
            <a:ext cx="8784976" cy="432048"/>
          </a:xfrm>
        </p:spPr>
        <p:txBody>
          <a:bodyPr/>
          <a:lstStyle/>
          <a:p>
            <a:r>
              <a:rPr lang="de-DE" dirty="0" smtClean="0"/>
              <a:t>Zeithorizont / Milestones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251520" y="620688"/>
            <a:ext cx="864096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M1: Entwurf mit ausführlicher Spezifikation zum Portal [</a:t>
            </a:r>
            <a:r>
              <a:rPr lang="de-DE" altLang="de-DE" sz="1600" dirty="0">
                <a:solidFill>
                  <a:srgbClr val="FF0000"/>
                </a:solidFill>
              </a:rPr>
              <a:t>Monat 6, </a:t>
            </a:r>
            <a:r>
              <a:rPr lang="de-DE" altLang="de-DE" sz="1600" dirty="0">
                <a:solidFill>
                  <a:schemeClr val="hlink"/>
                </a:solidFill>
              </a:rPr>
              <a:t>FUB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M2: Prototype </a:t>
            </a:r>
            <a:r>
              <a:rPr lang="de-DE" altLang="de-DE" sz="1600" dirty="0" err="1"/>
              <a:t>ESMValTool</a:t>
            </a:r>
            <a:r>
              <a:rPr lang="de-DE" altLang="de-DE" sz="1600" dirty="0"/>
              <a:t> Version läuft in der ESGF DKRZ Infrastruktur </a:t>
            </a:r>
            <a:r>
              <a:rPr lang="de-DE" altLang="de-DE" sz="1600" dirty="0" smtClean="0"/>
              <a:t>[</a:t>
            </a:r>
            <a:r>
              <a:rPr lang="de-DE" altLang="de-DE" sz="1600" dirty="0">
                <a:solidFill>
                  <a:srgbClr val="FF0000"/>
                </a:solidFill>
              </a:rPr>
              <a:t>Monat 9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DKRZ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 smtClean="0"/>
              <a:t>M3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ESMValTool</a:t>
            </a:r>
            <a:r>
              <a:rPr lang="de-DE" altLang="de-DE" sz="1600" dirty="0"/>
              <a:t> steht zur operationellen Laufüberwachung in der DKRZ Infrastruktur zur Verfügung [</a:t>
            </a:r>
            <a:r>
              <a:rPr lang="de-DE" altLang="de-DE" sz="1600" dirty="0">
                <a:solidFill>
                  <a:srgbClr val="FF0000"/>
                </a:solidFill>
              </a:rPr>
              <a:t>Monat 12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DLR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M4: Lauffähiger und getesteter Prototype für das Portal [</a:t>
            </a:r>
            <a:r>
              <a:rPr lang="de-DE" altLang="de-DE" sz="1600" dirty="0">
                <a:solidFill>
                  <a:srgbClr val="FF0000"/>
                </a:solidFill>
              </a:rPr>
              <a:t>Monat 15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FUB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M5: </a:t>
            </a:r>
            <a:r>
              <a:rPr lang="de-DE" altLang="de-DE" sz="1600" dirty="0" err="1"/>
              <a:t>ESMValTool</a:t>
            </a:r>
            <a:r>
              <a:rPr lang="de-DE" altLang="de-DE" sz="1600" dirty="0"/>
              <a:t> mit erweiterten Diagnostiken auf CMIP5 Modelldaten angewandt [</a:t>
            </a:r>
            <a:r>
              <a:rPr lang="de-DE" altLang="de-DE" sz="1600" dirty="0">
                <a:solidFill>
                  <a:srgbClr val="FF0000"/>
                </a:solidFill>
              </a:rPr>
              <a:t>Monat 18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DLR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M6: </a:t>
            </a:r>
            <a:r>
              <a:rPr lang="de-DE" altLang="de-DE" sz="1600" dirty="0" err="1"/>
              <a:t>ESMValTool</a:t>
            </a:r>
            <a:r>
              <a:rPr lang="de-DE" altLang="de-DE" sz="1600" dirty="0"/>
              <a:t> mit CMIP6 Modelldaten und Beobachtungsdaten vollständig integriert in der ESGF DKRZ Infrastruktur [</a:t>
            </a:r>
            <a:r>
              <a:rPr lang="de-DE" altLang="de-DE" sz="1600" dirty="0">
                <a:solidFill>
                  <a:srgbClr val="FF0000"/>
                </a:solidFill>
              </a:rPr>
              <a:t>Monat 24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DKRZ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M7: MPI-ESM1/2 und EMAC2 mit erweiterter </a:t>
            </a:r>
            <a:r>
              <a:rPr lang="de-DE" altLang="de-DE" sz="1600" dirty="0" err="1"/>
              <a:t>ESMValTool</a:t>
            </a:r>
            <a:r>
              <a:rPr lang="de-DE" altLang="de-DE" sz="1600" dirty="0"/>
              <a:t> Version evaluiert und mit anderen CMIP6 Modellen verglichen [</a:t>
            </a:r>
            <a:r>
              <a:rPr lang="de-DE" altLang="de-DE" sz="1600" dirty="0">
                <a:solidFill>
                  <a:srgbClr val="FF0000"/>
                </a:solidFill>
              </a:rPr>
              <a:t>Monat 36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DLR</a:t>
            </a:r>
            <a:r>
              <a:rPr lang="de-DE" altLang="de-DE" sz="1600" dirty="0"/>
              <a:t>]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/>
              <a:t>M8: Produktionssystem des Portals ist installiert </a:t>
            </a:r>
            <a:r>
              <a:rPr lang="de-DE" altLang="de-DE" sz="1600" dirty="0" smtClean="0"/>
              <a:t>         [</a:t>
            </a:r>
            <a:r>
              <a:rPr lang="de-DE" altLang="de-DE" sz="1600" dirty="0">
                <a:solidFill>
                  <a:srgbClr val="FF0000"/>
                </a:solidFill>
              </a:rPr>
              <a:t>Monat 36</a:t>
            </a:r>
            <a:r>
              <a:rPr lang="de-DE" altLang="de-DE" sz="1600" dirty="0"/>
              <a:t>, </a:t>
            </a:r>
            <a:r>
              <a:rPr lang="de-DE" altLang="de-DE" sz="1600" dirty="0">
                <a:solidFill>
                  <a:schemeClr val="hlink"/>
                </a:solidFill>
              </a:rPr>
              <a:t>FUB</a:t>
            </a:r>
            <a:r>
              <a:rPr lang="de-DE" altLang="de-DE" sz="1600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131840" y="4221088"/>
            <a:ext cx="4381683" cy="2088232"/>
            <a:chOff x="75411" y="1556792"/>
            <a:chExt cx="4568597" cy="2185099"/>
          </a:xfrm>
        </p:grpSpPr>
        <p:cxnSp>
          <p:nvCxnSpPr>
            <p:cNvPr id="6" name="Gerade Verbindung mit Pfeil 5"/>
            <p:cNvCxnSpPr/>
            <p:nvPr/>
          </p:nvCxnSpPr>
          <p:spPr>
            <a:xfrm>
              <a:off x="395536" y="3381851"/>
              <a:ext cx="42484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683568" y="2085707"/>
              <a:ext cx="2464469" cy="369332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683568" y="1653659"/>
              <a:ext cx="2446840" cy="369332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9946" y="3404907"/>
              <a:ext cx="487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Start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835696" y="3443049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987824" y="3447162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067944" y="3464892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83568" y="2513109"/>
              <a:ext cx="3528392" cy="369332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3568" y="2940511"/>
              <a:ext cx="3528392" cy="369332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276607" y="3003342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519449" y="1700808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M2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75643" y="2132856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M3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307183" y="2996952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M4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516845" y="2575937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M5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811239" y="1700808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M6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891359" y="2564904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M7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891359" y="2996952"/>
              <a:ext cx="3206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M8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3130408" y="1653659"/>
              <a:ext cx="1081552" cy="369332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3148037" y="2085707"/>
              <a:ext cx="1081552" cy="369332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75411" y="1556792"/>
              <a:ext cx="585032" cy="17235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WP 6.1</a:t>
              </a:r>
            </a:p>
            <a:p>
              <a:pPr>
                <a:lnSpc>
                  <a:spcPct val="200000"/>
                </a:lnSpc>
              </a:pP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WP 6.2</a:t>
              </a:r>
            </a:p>
            <a:p>
              <a:pPr>
                <a:lnSpc>
                  <a:spcPct val="200000"/>
                </a:lnSpc>
              </a:pP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WP 6.3</a:t>
              </a:r>
            </a:p>
            <a:p>
              <a:pPr>
                <a:lnSpc>
                  <a:spcPct val="200000"/>
                </a:lnSpc>
              </a:pP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WP 6.4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7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164568"/>
            <a:ext cx="9061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Steigende Komplexität und Auflösung von Modellen</a:t>
            </a:r>
            <a:r>
              <a:rPr lang="de-DE" sz="1600" b="1" strike="noStrike" spc="-1" dirty="0">
                <a:solidFill>
                  <a:srgbClr val="686868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 </a:t>
            </a:r>
            <a:endParaRPr lang="de-DE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Picture 5"/>
          <p:cNvPicPr/>
          <p:nvPr/>
        </p:nvPicPr>
        <p:blipFill>
          <a:blip r:embed="rId2"/>
          <a:stretch/>
        </p:blipFill>
        <p:spPr>
          <a:xfrm>
            <a:off x="8370000" y="1351800"/>
            <a:ext cx="630000" cy="1744200"/>
          </a:xfrm>
          <a:prstGeom prst="rect">
            <a:avLst/>
          </a:prstGeom>
          <a:ln>
            <a:noFill/>
          </a:ln>
        </p:spPr>
      </p:pic>
      <p:sp>
        <p:nvSpPr>
          <p:cNvPr id="405" name="CustomShape 2"/>
          <p:cNvSpPr/>
          <p:nvPr/>
        </p:nvSpPr>
        <p:spPr>
          <a:xfrm>
            <a:off x="5877000" y="864000"/>
            <a:ext cx="3003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Orographie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Auflösung ca. </a:t>
            </a:r>
            <a:r>
              <a:rPr lang="de-DE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130km links,  ca. 25km rechts</a:t>
            </a:r>
            <a:endParaRPr lang="de-DE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2890080" y="5589240"/>
            <a:ext cx="6253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Bildquelle: UCAR</a:t>
            </a:r>
            <a:endParaRPr lang="de-DE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7" name="Grafik 3"/>
          <p:cNvPicPr/>
          <p:nvPr/>
        </p:nvPicPr>
        <p:blipFill>
          <a:blip r:embed="rId3"/>
          <a:stretch/>
        </p:blipFill>
        <p:spPr>
          <a:xfrm>
            <a:off x="4246952" y="3573016"/>
            <a:ext cx="4717536" cy="1796038"/>
          </a:xfrm>
          <a:prstGeom prst="rect">
            <a:avLst/>
          </a:prstGeom>
          <a:ln>
            <a:noFill/>
          </a:ln>
        </p:spPr>
      </p:pic>
      <p:sp>
        <p:nvSpPr>
          <p:cNvPr id="408" name="TextShape 4"/>
          <p:cNvSpPr txBox="1"/>
          <p:nvPr/>
        </p:nvSpPr>
        <p:spPr>
          <a:xfrm>
            <a:off x="251520" y="807144"/>
            <a:ext cx="4067984" cy="499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Globale Modelle mit horizontaler Auflösung auf </a:t>
            </a: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 Skala von Wettersystemen </a:t>
            </a: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(&lt; 25 </a:t>
            </a:r>
            <a:r>
              <a:rPr lang="de-DE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km)  </a:t>
            </a:r>
            <a:endParaRPr lang="de-DE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Modelle mit neuen physikalische </a:t>
            </a: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</a:t>
            </a: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biogeochemischen Prozessen </a:t>
            </a: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Feedback-Mechanismen </a:t>
            </a: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(z.B</a:t>
            </a: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Kohlenstoffkreislauf, </a:t>
            </a:r>
            <a:r>
              <a:rPr lang="de-DE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Chemie)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de-DE" b="1" spc="-1" dirty="0"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Wie kann die große Vielfalt der Modelle in CMIP6 charakterisiert werden</a:t>
            </a:r>
            <a:r>
              <a:rPr lang="de-DE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?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S PGothic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Routine Evaluation durch standardisierte 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Verfahren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Performante 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mit 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Daten-volumen 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skalierende 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Transparenz 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den Verfahren (Metriken, Diagnostiken, etc.) und ihrer Implementierung</a:t>
            </a:r>
          </a:p>
          <a:p>
            <a:pPr>
              <a:buClr>
                <a:srgbClr val="000000"/>
              </a:buClr>
              <a:buSzPct val="45000"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Content Placeholder 3"/>
          <p:cNvPicPr/>
          <p:nvPr/>
        </p:nvPicPr>
        <p:blipFill>
          <a:blip r:embed="rId4"/>
          <a:srcRect l="5335" t="9691" r="6484" b="6527"/>
          <a:stretch/>
        </p:blipFill>
        <p:spPr>
          <a:xfrm>
            <a:off x="4248000" y="1512000"/>
            <a:ext cx="2109240" cy="1460880"/>
          </a:xfrm>
          <a:prstGeom prst="rect">
            <a:avLst/>
          </a:prstGeom>
          <a:ln>
            <a:noFill/>
          </a:ln>
        </p:spPr>
      </p:pic>
      <p:pic>
        <p:nvPicPr>
          <p:cNvPr id="410" name="Picture 4"/>
          <p:cNvPicPr/>
          <p:nvPr/>
        </p:nvPicPr>
        <p:blipFill>
          <a:blip r:embed="rId5"/>
          <a:srcRect l="4520" t="7221" r="5761" b="7873"/>
          <a:stretch/>
        </p:blipFill>
        <p:spPr>
          <a:xfrm>
            <a:off x="6326640" y="1516680"/>
            <a:ext cx="2103840" cy="146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9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idx="4294967295"/>
          </p:nvPr>
        </p:nvSpPr>
        <p:spPr>
          <a:xfrm>
            <a:off x="251271" y="259557"/>
            <a:ext cx="8785225" cy="865187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</a:pPr>
            <a:r>
              <a:rPr lang="de-DE" noProof="0" dirty="0" smtClean="0">
                <a:ea typeface="ＭＳ Ｐゴシック" pitchFamily="34" charset="-128"/>
              </a:rPr>
              <a:t>Earth System Model Evaluation Tool (</a:t>
            </a:r>
            <a:r>
              <a:rPr lang="de-DE" noProof="0" dirty="0" err="1" smtClean="0">
                <a:ea typeface="ＭＳ Ｐゴシック" pitchFamily="34" charset="-128"/>
              </a:rPr>
              <a:t>ESMValTool</a:t>
            </a:r>
            <a:r>
              <a:rPr lang="de-DE" noProof="0" dirty="0" smtClean="0">
                <a:ea typeface="ＭＳ Ｐゴシック" pitchFamily="34" charset="-128"/>
              </a:rPr>
              <a:t>)</a:t>
            </a:r>
            <a:br>
              <a:rPr lang="de-DE" noProof="0" dirty="0" smtClean="0">
                <a:ea typeface="ＭＳ Ｐゴシック" pitchFamily="34" charset="-128"/>
              </a:rPr>
            </a:br>
            <a:r>
              <a:rPr lang="de-DE" sz="1800" noProof="0" dirty="0" smtClean="0"/>
              <a:t>A </a:t>
            </a:r>
            <a:r>
              <a:rPr lang="de-DE" sz="1800" noProof="0" dirty="0" err="1" smtClean="0"/>
              <a:t>community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diagnostic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and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performance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metrics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tool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for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routine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evaluation</a:t>
            </a:r>
            <a:r>
              <a:rPr lang="de-DE" sz="1800" noProof="0" dirty="0" smtClean="0"/>
              <a:t> </a:t>
            </a:r>
            <a:r>
              <a:rPr lang="de-DE" sz="1800" noProof="0" dirty="0" err="1" smtClean="0"/>
              <a:t>of</a:t>
            </a:r>
            <a:r>
              <a:rPr lang="de-DE" sz="1800" noProof="0" dirty="0" smtClean="0"/>
              <a:t> Earth System Models in CMIP</a:t>
            </a:r>
            <a:br>
              <a:rPr lang="de-DE" sz="1800" noProof="0" dirty="0" smtClean="0"/>
            </a:br>
            <a:r>
              <a:rPr lang="de-DE" sz="1800" noProof="0" dirty="0" smtClean="0">
                <a:latin typeface="Arial" charset="0"/>
                <a:cs typeface="Arial" charset="0"/>
              </a:rPr>
              <a:t/>
            </a:r>
            <a:br>
              <a:rPr lang="de-DE" sz="1800" noProof="0" dirty="0" smtClean="0">
                <a:latin typeface="Arial" charset="0"/>
                <a:cs typeface="Arial" charset="0"/>
              </a:rPr>
            </a:br>
            <a:endParaRPr lang="de-DE" sz="1800" noProof="0" dirty="0" smtClean="0"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633731"/>
            <a:ext cx="8568952" cy="3708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Entwicklung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ESMValTool seit 2010, davor CCMVal Tool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Entwicklung wurde bisher durch Analyse spezifischer wissenschaftliche Themen vorangetrieben (z.B. Selected Essential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Climate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Variabilities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systematische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B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iases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ESMs)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Leicht </a:t>
            </a:r>
            <a:r>
              <a:rPr lang="de-DE" dirty="0">
                <a:latin typeface="Arial" pitchFamily="34" charset="0"/>
                <a:cs typeface="Arial" pitchFamily="34" charset="0"/>
              </a:rPr>
              <a:t>durch Nutzer erweiterbar mit zusätzlichen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Analysen und Beobachtungsdaten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Transparenz und Reproduzierbarkeit durch standardisierte Steuerdateien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namelists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Große Entwicklungs-Community in verschiedenen internationalen Projekten (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a. 70 </a:t>
            </a:r>
            <a:r>
              <a:rPr lang="en-US" altLang="de-DE" dirty="0" err="1">
                <a:latin typeface="Arial" pitchFamily="34" charset="0"/>
                <a:cs typeface="Arial" pitchFamily="34" charset="0"/>
              </a:rPr>
              <a:t>Entwickler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 von ca. 30 </a:t>
            </a:r>
            <a:r>
              <a:rPr lang="en-US" altLang="de-DE" dirty="0" err="1">
                <a:latin typeface="Arial" pitchFamily="34" charset="0"/>
                <a:cs typeface="Arial" pitchFamily="34" charset="0"/>
              </a:rPr>
              <a:t>internationalen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dirty="0" err="1">
                <a:latin typeface="Arial" pitchFamily="34" charset="0"/>
                <a:cs typeface="Arial" pitchFamily="34" charset="0"/>
              </a:rPr>
              <a:t>Einrichtungen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 ca. 40 </a:t>
            </a:r>
            <a:r>
              <a:rPr lang="en-US" altLang="de-DE" dirty="0" err="1">
                <a:latin typeface="Arial" pitchFamily="34" charset="0"/>
                <a:cs typeface="Arial" pitchFamily="34" charset="0"/>
              </a:rPr>
              <a:t>reine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dirty="0" err="1">
                <a:latin typeface="Arial" pitchFamily="34" charset="0"/>
                <a:cs typeface="Arial" pitchFamily="34" charset="0"/>
              </a:rPr>
              <a:t>Nutzer</a:t>
            </a:r>
            <a:r>
              <a:rPr lang="en-US" altLang="de-DE" dirty="0">
                <a:latin typeface="Arial" pitchFamily="34" charset="0"/>
                <a:cs typeface="Arial" pitchFamily="34" charset="0"/>
              </a:rPr>
              <a:t>) 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Freie Software (Open 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ource  Lizenz (Apache 2))</a:t>
            </a:r>
          </a:p>
        </p:txBody>
      </p:sp>
    </p:spTree>
    <p:extLst>
      <p:ext uri="{BB962C8B-B14F-4D97-AF65-F5344CB8AC3E}">
        <p14:creationId xmlns:p14="http://schemas.microsoft.com/office/powerpoint/2010/main" val="24628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Architektur</a:t>
            </a:r>
            <a:r>
              <a:rPr lang="en-US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des </a:t>
            </a:r>
            <a:r>
              <a:rPr lang="en-US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ESMValTools</a:t>
            </a:r>
            <a:endParaRPr lang="en-US" sz="2400" dirty="0">
              <a:solidFill>
                <a:srgbClr val="68686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" name="Picture 7" descr="S:\PROJECTS\ESMVal\DOCS\ESMValTool_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19150"/>
            <a:ext cx="6456129" cy="484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30932" y="5733256"/>
            <a:ext cx="762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From: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Eyring et al., </a:t>
            </a:r>
            <a:r>
              <a:rPr lang="en-US" sz="1400" i="1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ESMValTool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v1.0, GMD, 2016</a:t>
            </a:r>
            <a:endParaRPr lang="en-US" sz="140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11760" y="6237312"/>
            <a:ext cx="6732240" cy="216024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179289" y="116632"/>
            <a:ext cx="8785225" cy="6477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e-DE" noProof="0" dirty="0" smtClean="0">
                <a:ea typeface="ＭＳ Ｐゴシック" pitchFamily="34" charset="-128"/>
              </a:rPr>
              <a:t>Eigenschaften des </a:t>
            </a:r>
            <a:r>
              <a:rPr lang="de-DE" noProof="0" dirty="0" err="1" smtClean="0">
                <a:ea typeface="ＭＳ Ｐゴシック" pitchFamily="34" charset="-128"/>
              </a:rPr>
              <a:t>ESMValTools</a:t>
            </a:r>
            <a:endParaRPr lang="de-DE" sz="1800" noProof="0" dirty="0" smtClean="0">
              <a:latin typeface="Arial" charset="0"/>
              <a:cs typeface="Arial" charset="0"/>
            </a:endParaRP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179519" y="548680"/>
            <a:ext cx="8785225" cy="5904656"/>
          </a:xfrm>
        </p:spPr>
        <p:txBody>
          <a:bodyPr numCol="2"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noProof="0" dirty="0" smtClean="0">
                <a:latin typeface="Arial" charset="0"/>
                <a:cs typeface="Arial" charset="0"/>
              </a:rPr>
              <a:t>Erleichtert die Evaluation komplexer Erdsystemmodelle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Erstellt Graphiken </a:t>
            </a:r>
            <a:r>
              <a:rPr lang="de-DE" sz="1600" dirty="0" smtClean="0">
                <a:latin typeface="Arial" charset="0"/>
                <a:cs typeface="Arial" charset="0"/>
              </a:rPr>
              <a:t>zu Standard- und Nutzer definierten Diagnostiken, berechnet und speichert diagnostische Variablen</a:t>
            </a:r>
            <a:endParaRPr lang="de-DE" sz="1600" noProof="0" dirty="0" smtClean="0">
              <a:latin typeface="Arial" charset="0"/>
              <a:cs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dirty="0" smtClean="0">
                <a:latin typeface="Arial" charset="0"/>
                <a:cs typeface="Arial" charset="0"/>
              </a:rPr>
              <a:t>Ermöglicht Vergleich von neuen </a:t>
            </a:r>
            <a:r>
              <a:rPr lang="de-DE" sz="1600" dirty="0" err="1" smtClean="0">
                <a:latin typeface="Arial" charset="0"/>
                <a:cs typeface="Arial" charset="0"/>
              </a:rPr>
              <a:t>Simualtionsergebnissen</a:t>
            </a:r>
            <a:r>
              <a:rPr lang="de-DE" sz="1600" dirty="0" smtClean="0">
                <a:latin typeface="Arial" charset="0"/>
                <a:cs typeface="Arial" charset="0"/>
              </a:rPr>
              <a:t> (z.B. Sensitivitätsstudien, oder Simulationen neuer Modellversionen) zu bereits vorhandenen Modell- oder Beobachtungsdaten.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>
                <a:latin typeface="Arial" charset="0"/>
                <a:cs typeface="Arial" charset="0"/>
              </a:rPr>
              <a:t>Erweiterbar </a:t>
            </a:r>
          </a:p>
          <a:p>
            <a:pPr lvl="1" eaLnBrk="1" hangingPunct="1">
              <a:spcAft>
                <a:spcPts val="600"/>
              </a:spcAft>
            </a:pPr>
            <a:r>
              <a:rPr lang="de-DE" sz="1600" dirty="0">
                <a:latin typeface="Arial" charset="0"/>
                <a:cs typeface="Arial" charset="0"/>
              </a:rPr>
              <a:t>Schafft Synergien zwischen bestehenden Projekten und erzeugt nachhaltige Entwicklung</a:t>
            </a:r>
          </a:p>
          <a:p>
            <a:pPr lvl="1" eaLnBrk="1" hangingPunct="1">
              <a:spcAft>
                <a:spcPts val="600"/>
              </a:spcAft>
            </a:pPr>
            <a:r>
              <a:rPr lang="de-DE" sz="1600" dirty="0">
                <a:latin typeface="Arial" charset="0"/>
                <a:cs typeface="Arial" charset="0"/>
              </a:rPr>
              <a:t>Nützlich für Modellentwicklungs-Gruppen und </a:t>
            </a:r>
            <a:r>
              <a:rPr lang="de-DE" sz="1600" dirty="0" smtClean="0">
                <a:latin typeface="Arial" charset="0"/>
                <a:cs typeface="Arial" charset="0"/>
              </a:rPr>
              <a:t>die Modellevaluierung</a:t>
            </a:r>
          </a:p>
          <a:p>
            <a:pPr marL="446087" lvl="1" indent="0" eaLnBrk="1" hangingPunct="1">
              <a:spcAft>
                <a:spcPts val="600"/>
              </a:spcAft>
              <a:buNone/>
            </a:pPr>
            <a:endParaRPr lang="de-DE" sz="1600" dirty="0" smtClean="0">
              <a:latin typeface="Arial" charset="0"/>
              <a:cs typeface="Arial" charset="0"/>
            </a:endParaRPr>
          </a:p>
          <a:p>
            <a:pPr marL="446087" lvl="1" indent="0" eaLnBrk="1" hangingPunct="1">
              <a:spcAft>
                <a:spcPts val="600"/>
              </a:spcAft>
              <a:buNone/>
            </a:pPr>
            <a:endParaRPr lang="de-DE" sz="1600" dirty="0" smtClean="0">
              <a:latin typeface="Arial" charset="0"/>
              <a:cs typeface="Arial" charset="0"/>
            </a:endParaRPr>
          </a:p>
          <a:p>
            <a:pPr lvl="1" eaLnBrk="1" hangingPunct="1">
              <a:spcAft>
                <a:spcPts val="600"/>
              </a:spcAft>
            </a:pPr>
            <a:endParaRPr lang="de-DE" sz="1600" noProof="0" dirty="0">
              <a:latin typeface="Arial" charset="0"/>
              <a:cs typeface="Arial" charset="0"/>
            </a:endParaRPr>
          </a:p>
          <a:p>
            <a:pPr marL="446087" lvl="1" indent="0" eaLnBrk="1" hangingPunct="1">
              <a:spcAft>
                <a:spcPts val="600"/>
              </a:spcAft>
              <a:buNone/>
            </a:pPr>
            <a:endParaRPr lang="de-DE" sz="1600" noProof="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noProof="0" dirty="0" smtClean="0">
                <a:latin typeface="Arial" charset="0"/>
                <a:cs typeface="Arial" charset="0"/>
              </a:rPr>
              <a:t>Hebt den Standard für Modellevaluation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Bietet Rahmen für die Entwicklung von neuen </a:t>
            </a:r>
            <a:r>
              <a:rPr lang="de-DE" sz="1600" dirty="0" smtClean="0">
                <a:latin typeface="Arial" charset="0"/>
                <a:cs typeface="Arial" charset="0"/>
              </a:rPr>
              <a:t>D</a:t>
            </a:r>
            <a:r>
              <a:rPr lang="de-DE" sz="1600" noProof="0" dirty="0" err="1" smtClean="0">
                <a:latin typeface="Arial" charset="0"/>
                <a:cs typeface="Arial" charset="0"/>
              </a:rPr>
              <a:t>iagnostiken</a:t>
            </a:r>
            <a:r>
              <a:rPr lang="de-DE" sz="1600" dirty="0">
                <a:latin typeface="Arial" charset="0"/>
                <a:cs typeface="Arial" charset="0"/>
              </a:rPr>
              <a:t> </a:t>
            </a:r>
            <a:r>
              <a:rPr lang="de-DE" sz="1600" dirty="0" smtClean="0">
                <a:latin typeface="Arial" charset="0"/>
                <a:cs typeface="Arial" charset="0"/>
              </a:rPr>
              <a:t>(wachsende Bibliothek von Diagnostiken weiterer Modellevaluierungs-Aktivitäten)</a:t>
            </a:r>
            <a:endParaRPr lang="de-DE" sz="1600" noProof="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Beinhaltet eine wachsende Zahl von relevanten Beobachtungsdaten zur Bewertung der Modellunsicherheit</a:t>
            </a:r>
            <a:endParaRPr lang="de-DE" sz="1600" noProof="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Bietet schnellen Einblick in die Qualität neuer Simulationsergebnisse durch </a:t>
            </a:r>
            <a:r>
              <a:rPr lang="de-DE" sz="1600" dirty="0">
                <a:latin typeface="Arial" charset="0"/>
                <a:cs typeface="Arial" charset="0"/>
              </a:rPr>
              <a:t>standardarisierte Steuerdateien (</a:t>
            </a:r>
            <a:r>
              <a:rPr lang="de-DE" sz="1600" dirty="0" err="1">
                <a:latin typeface="Arial" charset="0"/>
                <a:cs typeface="Arial" charset="0"/>
              </a:rPr>
              <a:t>namelists</a:t>
            </a:r>
            <a:r>
              <a:rPr lang="de-DE" sz="1600" dirty="0">
                <a:latin typeface="Arial" charset="0"/>
                <a:cs typeface="Arial" charset="0"/>
              </a:rPr>
              <a:t>), die Analysen wissenschaftlicher Artikel und Berichte reproduzieren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dirty="0">
                <a:latin typeface="Arial" charset="0"/>
                <a:cs typeface="Arial" charset="0"/>
              </a:rPr>
              <a:t>Macht Analysen </a:t>
            </a:r>
            <a:r>
              <a:rPr lang="de-DE" sz="1600" dirty="0" smtClean="0">
                <a:latin typeface="Arial" charset="0"/>
                <a:cs typeface="Arial" charset="0"/>
              </a:rPr>
              <a:t>transparent (</a:t>
            </a:r>
            <a:r>
              <a:rPr lang="de-DE" sz="1600" i="1" dirty="0" err="1">
                <a:latin typeface="Arial" charset="0"/>
                <a:cs typeface="Arial" charset="0"/>
              </a:rPr>
              <a:t>t</a:t>
            </a:r>
            <a:r>
              <a:rPr lang="de-DE" sz="1600" i="1" dirty="0" err="1" smtClean="0">
                <a:latin typeface="Arial" charset="0"/>
                <a:cs typeface="Arial" charset="0"/>
              </a:rPr>
              <a:t>raceability</a:t>
            </a:r>
            <a:r>
              <a:rPr lang="de-DE" sz="1600" i="1" dirty="0" smtClean="0">
                <a:latin typeface="Arial" charset="0"/>
                <a:cs typeface="Arial" charset="0"/>
              </a:rPr>
              <a:t> &amp; </a:t>
            </a:r>
            <a:r>
              <a:rPr lang="de-DE" sz="1600" i="1" dirty="0" err="1" smtClean="0">
                <a:latin typeface="Arial" charset="0"/>
                <a:cs typeface="Arial" charset="0"/>
              </a:rPr>
              <a:t>reproducibility</a:t>
            </a:r>
            <a:r>
              <a:rPr lang="de-DE" sz="1600" dirty="0" smtClean="0">
                <a:latin typeface="Arial" charset="0"/>
                <a:cs typeface="Arial" charset="0"/>
              </a:rPr>
              <a:t>)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Vereinfacht die Teilnahme an und die </a:t>
            </a:r>
            <a:r>
              <a:rPr lang="de-DE" sz="1600" dirty="0" smtClean="0">
                <a:latin typeface="Arial" charset="0"/>
                <a:cs typeface="Arial" charset="0"/>
              </a:rPr>
              <a:t>Analyse </a:t>
            </a:r>
            <a:r>
              <a:rPr lang="de-DE" sz="1600" noProof="0" dirty="0" smtClean="0">
                <a:latin typeface="Arial" charset="0"/>
                <a:cs typeface="Arial" charset="0"/>
              </a:rPr>
              <a:t>von Model Intercomparison Projects (MIPs)</a:t>
            </a:r>
          </a:p>
          <a:p>
            <a:pPr marL="742950" lvl="1" indent="-285750" eaLnBrk="1" hangingPunct="1">
              <a:spcAft>
                <a:spcPts val="600"/>
              </a:spcAft>
            </a:pPr>
            <a:r>
              <a:rPr lang="de-DE" sz="1600" noProof="0" dirty="0" smtClean="0">
                <a:latin typeface="Arial" charset="0"/>
                <a:cs typeface="Arial" charset="0"/>
              </a:rPr>
              <a:t>Vereinfacht  Vergleich von Modellen, die an CMIP und CMIP6-Endorsed MPIs teilnehmen</a:t>
            </a:r>
          </a:p>
        </p:txBody>
      </p:sp>
    </p:spTree>
    <p:extLst>
      <p:ext uri="{BB962C8B-B14F-4D97-AF65-F5344CB8AC3E}">
        <p14:creationId xmlns:p14="http://schemas.microsoft.com/office/powerpoint/2010/main" val="31201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Software requirements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640034" y="1886037"/>
            <a:ext cx="7964413" cy="1012176"/>
            <a:chOff x="640034" y="1886037"/>
            <a:chExt cx="7964413" cy="1012176"/>
          </a:xfrm>
        </p:grpSpPr>
        <p:sp>
          <p:nvSpPr>
            <p:cNvPr id="23" name="Rechteck 22"/>
            <p:cNvSpPr/>
            <p:nvPr/>
          </p:nvSpPr>
          <p:spPr>
            <a:xfrm>
              <a:off x="640034" y="1886037"/>
              <a:ext cx="7964413" cy="1012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http://www.dexterindustries.com/wp-content/uploads/2013/04/python-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0" t="12371" r="11337" b="24869"/>
            <a:stretch/>
          </p:blipFill>
          <p:spPr bwMode="auto">
            <a:xfrm>
              <a:off x="1193234" y="2031010"/>
              <a:ext cx="762041" cy="771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342952" y="2278030"/>
              <a:ext cx="489654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Python version 2.7.x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40034" y="5086040"/>
            <a:ext cx="7970566" cy="916616"/>
            <a:chOff x="640034" y="5086040"/>
            <a:chExt cx="7970566" cy="916616"/>
          </a:xfrm>
        </p:grpSpPr>
        <p:sp>
          <p:nvSpPr>
            <p:cNvPr id="31" name="Rechteck 30"/>
            <p:cNvSpPr/>
            <p:nvPr/>
          </p:nvSpPr>
          <p:spPr>
            <a:xfrm>
              <a:off x="640034" y="5086040"/>
              <a:ext cx="7970566" cy="916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 descr="https://developer.r-project.org/Logo/Rlogo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48" y="5212060"/>
              <a:ext cx="863011" cy="655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2342952" y="5401362"/>
              <a:ext cx="59014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Optional: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statistical computing software R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40034" y="908720"/>
            <a:ext cx="7964413" cy="1012176"/>
            <a:chOff x="640034" y="908720"/>
            <a:chExt cx="7964413" cy="1012176"/>
          </a:xfrm>
        </p:grpSpPr>
        <p:sp>
          <p:nvSpPr>
            <p:cNvPr id="14" name="Rechteck 13"/>
            <p:cNvSpPr/>
            <p:nvPr/>
          </p:nvSpPr>
          <p:spPr>
            <a:xfrm>
              <a:off x="640034" y="908720"/>
              <a:ext cx="7964413" cy="1012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342952" y="1278340"/>
              <a:ext cx="489654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Unix(-like) operating system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7" descr="https://upload.wikimedia.org/wikipedia/commons/a/af/Tu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28" y="984792"/>
              <a:ext cx="729253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uppieren 21"/>
          <p:cNvGrpSpPr/>
          <p:nvPr/>
        </p:nvGrpSpPr>
        <p:grpSpPr>
          <a:xfrm>
            <a:off x="640034" y="2898213"/>
            <a:ext cx="7964413" cy="1012176"/>
            <a:chOff x="640034" y="2898213"/>
            <a:chExt cx="7964413" cy="1012176"/>
          </a:xfrm>
        </p:grpSpPr>
        <p:sp>
          <p:nvSpPr>
            <p:cNvPr id="24" name="Rechteck 23"/>
            <p:cNvSpPr/>
            <p:nvPr/>
          </p:nvSpPr>
          <p:spPr>
            <a:xfrm>
              <a:off x="640034" y="2898213"/>
              <a:ext cx="7964413" cy="1012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342952" y="3245007"/>
              <a:ext cx="590145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NCAR Command Language (NCL) version 6.2 or higher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83" y="3009947"/>
              <a:ext cx="1037342" cy="632808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640034" y="3910389"/>
            <a:ext cx="7962099" cy="1169400"/>
            <a:chOff x="640034" y="3910389"/>
            <a:chExt cx="7962099" cy="1169400"/>
          </a:xfrm>
        </p:grpSpPr>
        <p:sp>
          <p:nvSpPr>
            <p:cNvPr id="30" name="Rechteck 29"/>
            <p:cNvSpPr/>
            <p:nvPr/>
          </p:nvSpPr>
          <p:spPr>
            <a:xfrm>
              <a:off x="640034" y="3910389"/>
              <a:ext cx="7962099" cy="1169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342952" y="4098070"/>
              <a:ext cx="5901456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Common GNU utilities such as “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wc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”, “date”, “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basename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”, and “more”, which are usually part of the standard Linux distribution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57" y="4081136"/>
              <a:ext cx="911402" cy="89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5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ESMValTool</a:t>
            </a:r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version 1.0</a:t>
            </a:r>
          </a:p>
        </p:txBody>
      </p:sp>
      <p:sp>
        <p:nvSpPr>
          <p:cNvPr id="27" name="Rechteck 26"/>
          <p:cNvSpPr/>
          <p:nvPr/>
        </p:nvSpPr>
        <p:spPr>
          <a:xfrm>
            <a:off x="1475656" y="901169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www.esmvaltool.org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de-DE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Eyring et al., </a:t>
            </a:r>
            <a:r>
              <a:rPr lang="de-DE" sz="2000" i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Geosci</a:t>
            </a:r>
            <a:r>
              <a:rPr lang="de-DE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Model </a:t>
            </a:r>
            <a:r>
              <a:rPr lang="de-DE" sz="2000" i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Dev</a:t>
            </a:r>
            <a:r>
              <a:rPr lang="de-DE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., </a:t>
            </a:r>
            <a:r>
              <a:rPr lang="de-DE" sz="2000" i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2016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de-DE" sz="2000" i="1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www.github.com/ESMValTool-Core/ESMValTool</a:t>
            </a:r>
            <a:endParaRPr lang="de-DE" sz="2000" i="1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80" y="2292427"/>
            <a:ext cx="2625952" cy="322480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0" y="2275246"/>
            <a:ext cx="2458755" cy="32419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00" y="2275246"/>
            <a:ext cx="2292087" cy="32419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0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Diagnostics and Metrics so far included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1052736"/>
            <a:ext cx="7992888" cy="4724370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Aerosol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Catchment analysis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Clouds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Cloud regime error metric (CREM)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Diurnal cycle of convection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Emergent constraints on carbon cycle feedbacks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Evapotranspiration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IPCC AR5 chapter 9 (in progress)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Land and ocean components of the global carbon cycle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Marine biogeochemistry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Madden-Julian Oscillation (MJO)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NCAR climate variability diagnostics package (CVDP)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Ozone and associated climate impacts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Ozone and some precursors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Performance metrics for essential climate parameters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South Asian monsoon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Sea ice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Southern Hemisphere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Southern Ocean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Standardized precipitation index (SPI)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Tropical variability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West African monsoon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Extreme events (in progress)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Regional diagnostics (in progress)</a:t>
            </a:r>
          </a:p>
        </p:txBody>
      </p:sp>
    </p:spTree>
    <p:extLst>
      <p:ext uri="{BB962C8B-B14F-4D97-AF65-F5344CB8AC3E}">
        <p14:creationId xmlns:p14="http://schemas.microsoft.com/office/powerpoint/2010/main" val="2812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Example Namelist – Performance Metrics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31775" r="10068" b="4276"/>
          <a:stretch/>
        </p:blipFill>
        <p:spPr bwMode="auto">
          <a:xfrm>
            <a:off x="323528" y="764704"/>
            <a:ext cx="42846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Grafik 41" descr="perfmetrics_main_ta_cycle_monthlyclim_30_gl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600400" cy="188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rafik 42" descr="namelist_perfmetrics_EMAC_ta850-NHExtta200-NHExtta30-NHExtta5-NHExt_taylor_diagr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5715"/>
            <a:ext cx="1999486" cy="19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rafik 43" descr="perfmetrics_main_TS2000-ERA-Interim_ua_zonal_JJA_all_glo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7609"/>
            <a:ext cx="201227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rafik 50" descr="perfmetrics_main_EVAL2-SRB_rlutcs_latlon_annualclim_all_glo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64" y="980728"/>
            <a:ext cx="3402468" cy="2478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2000"/>
          </a:schemeClr>
        </a:solidFill>
        <a:ln w="9525">
          <a:noFill/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ivider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CUG2012_mjr">
  <a:themeElements>
    <a:clrScheme name="CUG2012_mj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G2012_mj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G2012_mj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G2012_mj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G2012_mj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G2012_mj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G2012_mj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G2012_mj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G2012_mj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Bildschirmpräsentation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12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DLR-Präsentation 4:3 Englisch</vt:lpstr>
      <vt:lpstr>1_PresentationSlideMaster</vt:lpstr>
      <vt:lpstr>2_PresentationSlideMaster</vt:lpstr>
      <vt:lpstr>3_PresentationSlideMaster</vt:lpstr>
      <vt:lpstr>4_PresentationSlideMaster</vt:lpstr>
      <vt:lpstr>5_PresentationSlideMaster</vt:lpstr>
      <vt:lpstr>DividerSlideMaster</vt:lpstr>
      <vt:lpstr>10_CUG2012_mjr</vt:lpstr>
      <vt:lpstr>6_PresentationSlideMaster</vt:lpstr>
      <vt:lpstr>7_PresentationSlideMaster</vt:lpstr>
      <vt:lpstr>8_PresentationSlideMaster</vt:lpstr>
      <vt:lpstr>9_PresentationSlideMaster</vt:lpstr>
      <vt:lpstr>ESMValTool: Kopplung an ESGF und geplante Anwendung in CMIP6-DICAD (WP 6) </vt:lpstr>
      <vt:lpstr>PowerPoint-Präsentation</vt:lpstr>
      <vt:lpstr>Earth System Model Evaluation Tool (ESMValTool) A community diagnostic and performance metrics tool for routine evaluation of Earth System Models in CMIP  </vt:lpstr>
      <vt:lpstr>PowerPoint-Präsentation</vt:lpstr>
      <vt:lpstr>Eigenschaften des ESMValTools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ESMValTool  Activities within CMIP6-DICAD - Standardisierte Diagnostiken und Modellevaluation (AP6) - </vt:lpstr>
      <vt:lpstr>WP 6.1 Installation und Betrieb des ESMValTools in ESGF DKRZ Infrastruktur (DKRZ, DLR)  </vt:lpstr>
      <vt:lpstr>ESMValTool / ESGF Coupling</vt:lpstr>
      <vt:lpstr>WP 6.2 Nutzung des ESMValTools zur Qualitätskontrolle laufender Simulationen (DLR,DKRZ)</vt:lpstr>
      <vt:lpstr>WP 6.3 Nutzung des ESMValTools zur Unterstützung der CMIP6+-Wissenschaftler (DLR, DKRZ) </vt:lpstr>
      <vt:lpstr>WP 6.4 Web-basierte Bereitstellung von Ergebnissen der Auswertesysteme  (FUB)</vt:lpstr>
      <vt:lpstr>Zeithorizont / Milestones</vt:lpstr>
      <vt:lpstr>Vielen Dank 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Eyring, Veronika</dc:creator>
  <cp:lastModifiedBy>Brötz, Björn</cp:lastModifiedBy>
  <cp:revision>801</cp:revision>
  <cp:lastPrinted>2015-04-23T11:23:55Z</cp:lastPrinted>
  <dcterms:created xsi:type="dcterms:W3CDTF">2012-06-19T06:51:55Z</dcterms:created>
  <dcterms:modified xsi:type="dcterms:W3CDTF">2016-07-19T10:41:52Z</dcterms:modified>
</cp:coreProperties>
</file>