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75" r:id="rId2"/>
    <p:sldId id="277" r:id="rId3"/>
    <p:sldId id="274" r:id="rId4"/>
    <p:sldId id="272" r:id="rId5"/>
    <p:sldId id="273" r:id="rId6"/>
  </p:sldIdLst>
  <p:sldSz cx="9144000" cy="5715000" type="screen16x10"/>
  <p:notesSz cx="6805613" cy="99441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FF"/>
    <a:srgbClr val="99CCFF"/>
    <a:srgbClr val="008000"/>
    <a:srgbClr val="FF00FF"/>
    <a:srgbClr val="CC3399"/>
    <a:srgbClr val="FF9900"/>
    <a:srgbClr val="FFFF99"/>
    <a:srgbClr val="FF99FF"/>
    <a:srgbClr val="DDDDDD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18" autoAdjust="0"/>
    <p:restoredTop sz="94664" autoAdjust="0"/>
  </p:normalViewPr>
  <p:slideViewPr>
    <p:cSldViewPr>
      <p:cViewPr varScale="1">
        <p:scale>
          <a:sx n="91" d="100"/>
          <a:sy n="91" d="100"/>
        </p:scale>
        <p:origin x="-91" y="-226"/>
      </p:cViewPr>
      <p:guideLst>
        <p:guide orient="horz" pos="1800"/>
        <p:guide pos="310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AA8B4-9258-4165-ACD9-34AC9FA668BF}" type="datetimeFigureOut">
              <a:rPr lang="de-DE" smtClean="0"/>
              <a:t>22.07.2016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243013"/>
            <a:ext cx="53673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AC9883-3B84-4C34-B9E2-006CCC61DF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5119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C9883-3B84-4C34-B9E2-006CCC61DF78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55342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C9883-3B84-4C34-B9E2-006CCC61DF78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55342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C9883-3B84-4C34-B9E2-006CCC61DF78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11914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C9883-3B84-4C34-B9E2-006CCC61DF78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11914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C9883-3B84-4C34-B9E2-006CCC61DF78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1191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:\doc\Vorlagen\Powerpoint\DKRZ Logo Einzelne Schwinge-238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05"/>
          <a:stretch/>
        </p:blipFill>
        <p:spPr bwMode="auto">
          <a:xfrm rot="10800000">
            <a:off x="2855673" y="3361364"/>
            <a:ext cx="6288327" cy="1944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:\doc\Vorlagen\Powerpoint\DKRZ Logo Einzelne Schwinge-238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05"/>
          <a:stretch/>
        </p:blipFill>
        <p:spPr bwMode="auto">
          <a:xfrm>
            <a:off x="0" y="409229"/>
            <a:ext cx="6288327" cy="1944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el 3"/>
          <p:cNvSpPr>
            <a:spLocks noGrp="1"/>
          </p:cNvSpPr>
          <p:nvPr>
            <p:ph type="title"/>
          </p:nvPr>
        </p:nvSpPr>
        <p:spPr>
          <a:xfrm>
            <a:off x="395537" y="1153311"/>
            <a:ext cx="8249588" cy="1200133"/>
          </a:xfrm>
          <a:prstGeom prst="rect">
            <a:avLst/>
          </a:prstGeom>
        </p:spPr>
        <p:txBody>
          <a:bodyPr wrap="square">
            <a:noAutofit/>
          </a:bodyPr>
          <a:lstStyle>
            <a:lvl1pPr algn="ctr">
              <a:defRPr sz="3600">
                <a:solidFill>
                  <a:srgbClr val="005191"/>
                </a:solidFill>
                <a:latin typeface="Calibri" panose="020F0502020204030204" pitchFamily="34" charset="0"/>
                <a:ea typeface="CMU Sans Serif" pitchFamily="50" charset="0"/>
                <a:cs typeface="CMU Sans Serif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11" name="Textfeld 10"/>
          <p:cNvSpPr txBox="1"/>
          <p:nvPr userDrawn="1"/>
        </p:nvSpPr>
        <p:spPr>
          <a:xfrm>
            <a:off x="1907704" y="4470378"/>
            <a:ext cx="532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800" dirty="0">
                <a:solidFill>
                  <a:srgbClr val="005191"/>
                </a:solidFill>
                <a:latin typeface="Calibri" panose="020F0502020204030204" pitchFamily="34" charset="0"/>
                <a:ea typeface="CMU Sans Serif" pitchFamily="50" charset="0"/>
                <a:cs typeface="CMU Sans Serif" pitchFamily="50" charset="0"/>
              </a:rPr>
              <a:t>&lt;Name&gt;</a:t>
            </a:r>
          </a:p>
          <a:p>
            <a:pPr algn="ctr"/>
            <a:r>
              <a:rPr lang="de-DE" sz="1800" dirty="0">
                <a:solidFill>
                  <a:srgbClr val="005191"/>
                </a:solidFill>
                <a:latin typeface="Calibri" panose="020F0502020204030204" pitchFamily="34" charset="0"/>
                <a:ea typeface="CMU Sans Serif" pitchFamily="50" charset="0"/>
                <a:cs typeface="CMU Sans Serif" pitchFamily="50" charset="0"/>
              </a:rPr>
              <a:t>Deutsches Klimarechenzentrum (DKRZ)</a:t>
            </a:r>
            <a:endParaRPr lang="en-US" sz="1800" dirty="0">
              <a:solidFill>
                <a:srgbClr val="005191"/>
              </a:solidFill>
              <a:latin typeface="Calibri" panose="020F0502020204030204" pitchFamily="34" charset="0"/>
              <a:ea typeface="CMU Sans Serif" pitchFamily="50" charset="0"/>
              <a:cs typeface="CMU Sans Serif" pitchFamily="50" charset="0"/>
            </a:endParaRPr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10" hasCustomPrompt="1"/>
          </p:nvPr>
        </p:nvSpPr>
        <p:spPr>
          <a:xfrm>
            <a:off x="1459852" y="2593679"/>
            <a:ext cx="6120958" cy="1007904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005191"/>
                </a:solidFill>
              </a:defRPr>
            </a:lvl1pPr>
          </a:lstStyle>
          <a:p>
            <a:pPr lvl="0"/>
            <a:r>
              <a:rPr lang="de-DE" dirty="0"/>
              <a:t>Untertitel</a:t>
            </a:r>
          </a:p>
        </p:txBody>
      </p:sp>
    </p:spTree>
    <p:extLst>
      <p:ext uri="{BB962C8B-B14F-4D97-AF65-F5344CB8AC3E}">
        <p14:creationId xmlns:p14="http://schemas.microsoft.com/office/powerpoint/2010/main" val="4019798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65212"/>
            <a:ext cx="9144000" cy="504055"/>
          </a:xfrm>
          <a:prstGeom prst="rect">
            <a:avLst/>
          </a:prstGeom>
          <a:solidFill>
            <a:srgbClr val="F6F6F6"/>
          </a:solidFill>
        </p:spPr>
        <p:txBody>
          <a:bodyPr wrap="square" lIns="180000" rIns="180000"/>
          <a:lstStyle>
            <a:lvl1pPr algn="l">
              <a:defRPr sz="2800">
                <a:solidFill>
                  <a:srgbClr val="005191"/>
                </a:solidFill>
                <a:latin typeface="Calibri" panose="020F0502020204030204" pitchFamily="34" charset="0"/>
                <a:ea typeface="CMU Sans Serif" pitchFamily="50" charset="0"/>
                <a:cs typeface="CMU Sans Serif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 anchorCtr="0"/>
          <a:lstStyle>
            <a:lvl1pPr marL="342900" indent="-342900">
              <a:buClr>
                <a:srgbClr val="005191"/>
              </a:buClr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5191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  <a:lvl4pPr marL="1714500" indent="-342900">
              <a:buFont typeface="Wingdings" panose="05000000000000000000" pitchFamily="2" charset="2"/>
              <a:buChar char="§"/>
              <a:defRPr/>
            </a:lvl4pPr>
            <a:lvl5pPr marL="2171700" indent="-342900">
              <a:buFont typeface="Wingdings" panose="05000000000000000000" pitchFamily="2" charset="2"/>
              <a:buChar char="§"/>
              <a:defRPr/>
            </a:lvl5pPr>
            <a:lvl6pPr marL="2628900" indent="-342900">
              <a:buFont typeface="Wingdings" panose="05000000000000000000" pitchFamily="2" charset="2"/>
              <a:buChar char="§"/>
              <a:defRPr/>
            </a:lvl6pPr>
            <a:lvl7pPr marL="3086100" indent="-342900">
              <a:buFont typeface="Wingdings" panose="05000000000000000000" pitchFamily="2" charset="2"/>
              <a:buChar char="§"/>
              <a:defRPr/>
            </a:lvl7pPr>
            <a:lvl8pPr marL="3543300" indent="-342900">
              <a:buFont typeface="Wingdings" panose="05000000000000000000" pitchFamily="2" charset="2"/>
              <a:buChar char="§"/>
              <a:defRPr/>
            </a:lvl8pPr>
            <a:lvl9pPr marL="4000500" indent="-342900">
              <a:buFont typeface="Wingdings" panose="05000000000000000000" pitchFamily="2" charset="2"/>
              <a:buChar char="§"/>
              <a:defRPr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979712" y="5449787"/>
            <a:ext cx="5184576" cy="265213"/>
          </a:xfrm>
          <a:prstGeom prst="rect">
            <a:avLst/>
          </a:prstGeom>
        </p:spPr>
        <p:txBody>
          <a:bodyPr/>
          <a:lstStyle>
            <a:lvl1pPr algn="ctr">
              <a:defRPr sz="1100">
                <a:solidFill>
                  <a:schemeClr val="bg1"/>
                </a:solidFill>
                <a:latin typeface="Calibri" panose="020F0502020204030204" pitchFamily="34" charset="0"/>
                <a:ea typeface="CMU Bright" pitchFamily="50" charset="0"/>
                <a:cs typeface="CMU Bright" pitchFamily="50" charset="0"/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388424" y="5449789"/>
            <a:ext cx="755576" cy="265212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  <a:latin typeface="Calibri" panose="020F0502020204030204" pitchFamily="34" charset="0"/>
                <a:ea typeface="CMU Bright" pitchFamily="50" charset="0"/>
                <a:cs typeface="CMU Bright" pitchFamily="50" charset="0"/>
              </a:defRPr>
            </a:lvl1pPr>
          </a:lstStyle>
          <a:p>
            <a:fld id="{90442CE7-75D8-4B0E-B235-EC8EE16A1F7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2"/>
          </p:nvPr>
        </p:nvSpPr>
        <p:spPr>
          <a:xfrm>
            <a:off x="7236296" y="5449788"/>
            <a:ext cx="1053480" cy="2660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6F6F6"/>
                </a:solidFill>
                <a:latin typeface="Calibri" panose="020F0502020204030204" pitchFamily="34" charset="0"/>
                <a:ea typeface="CMU Bright" pitchFamily="50" charset="0"/>
                <a:cs typeface="CMU Bright" pitchFamily="50" charset="0"/>
              </a:defRPr>
            </a:lvl1pPr>
          </a:lstStyle>
          <a:p>
            <a:fld id="{724DD16F-7618-495B-8572-C58EBA0BC70D}" type="datetime1">
              <a:rPr lang="de-DE" smtClean="0"/>
              <a:t>22.07.2016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5027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H:\doc\Vorlagen\Powerpoint\DKRZ Logo Einzelne Schwinge-238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05"/>
          <a:stretch/>
        </p:blipFill>
        <p:spPr bwMode="auto">
          <a:xfrm rot="10800000">
            <a:off x="2855673" y="3361364"/>
            <a:ext cx="6288327" cy="1944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H:\doc\Vorlagen\Powerpoint\DKRZ Logo Einzelne Schwinge-238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05"/>
          <a:stretch/>
        </p:blipFill>
        <p:spPr bwMode="auto">
          <a:xfrm>
            <a:off x="0" y="409229"/>
            <a:ext cx="6288327" cy="1944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itel 3"/>
          <p:cNvSpPr>
            <a:spLocks noGrp="1"/>
          </p:cNvSpPr>
          <p:nvPr>
            <p:ph type="title"/>
          </p:nvPr>
        </p:nvSpPr>
        <p:spPr>
          <a:xfrm>
            <a:off x="395537" y="1153311"/>
            <a:ext cx="8249588" cy="1200133"/>
          </a:xfrm>
          <a:prstGeom prst="rect">
            <a:avLst/>
          </a:prstGeom>
        </p:spPr>
        <p:txBody>
          <a:bodyPr wrap="square">
            <a:noAutofit/>
          </a:bodyPr>
          <a:lstStyle>
            <a:lvl1pPr algn="ctr">
              <a:defRPr sz="3600">
                <a:solidFill>
                  <a:srgbClr val="005191"/>
                </a:solidFill>
                <a:latin typeface="Calibri" panose="020F0502020204030204" pitchFamily="34" charset="0"/>
                <a:ea typeface="CMU Sans Serif" pitchFamily="50" charset="0"/>
                <a:cs typeface="CMU Sans Serif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13" name="Textplatzhalter 20"/>
          <p:cNvSpPr>
            <a:spLocks noGrp="1"/>
          </p:cNvSpPr>
          <p:nvPr>
            <p:ph type="body" sz="quarter" idx="10" hasCustomPrompt="1"/>
          </p:nvPr>
        </p:nvSpPr>
        <p:spPr>
          <a:xfrm>
            <a:off x="1459852" y="2593679"/>
            <a:ext cx="6120958" cy="1007904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005191"/>
                </a:solidFill>
              </a:defRPr>
            </a:lvl1pPr>
          </a:lstStyle>
          <a:p>
            <a:pPr lvl="0"/>
            <a:r>
              <a:rPr lang="de-DE" dirty="0"/>
              <a:t>Untertitel</a:t>
            </a:r>
          </a:p>
        </p:txBody>
      </p:sp>
      <p:sp>
        <p:nvSpPr>
          <p:cNvPr id="16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979712" y="5449787"/>
            <a:ext cx="5184576" cy="265213"/>
          </a:xfrm>
          <a:prstGeom prst="rect">
            <a:avLst/>
          </a:prstGeom>
        </p:spPr>
        <p:txBody>
          <a:bodyPr/>
          <a:lstStyle>
            <a:lvl1pPr algn="ctr">
              <a:defRPr sz="1100">
                <a:solidFill>
                  <a:schemeClr val="bg1"/>
                </a:solidFill>
                <a:latin typeface="Calibri" panose="020F0502020204030204" pitchFamily="34" charset="0"/>
                <a:ea typeface="CMU Bright" pitchFamily="50" charset="0"/>
                <a:cs typeface="CMU Bright" pitchFamily="50" charset="0"/>
              </a:defRPr>
            </a:lvl1pPr>
          </a:lstStyle>
          <a:p>
            <a:endParaRPr lang="de-DE" dirty="0"/>
          </a:p>
        </p:txBody>
      </p:sp>
      <p:sp>
        <p:nvSpPr>
          <p:cNvPr id="1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388424" y="5449789"/>
            <a:ext cx="755576" cy="265212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  <a:latin typeface="Calibri" panose="020F0502020204030204" pitchFamily="34" charset="0"/>
                <a:ea typeface="CMU Bright" pitchFamily="50" charset="0"/>
                <a:cs typeface="CMU Bright" pitchFamily="50" charset="0"/>
              </a:defRPr>
            </a:lvl1pPr>
          </a:lstStyle>
          <a:p>
            <a:fld id="{90442CE7-75D8-4B0E-B235-EC8EE16A1F7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8" name="Datumsplatzhalter 4"/>
          <p:cNvSpPr>
            <a:spLocks noGrp="1"/>
          </p:cNvSpPr>
          <p:nvPr>
            <p:ph type="dt" sz="half" idx="2"/>
          </p:nvPr>
        </p:nvSpPr>
        <p:spPr>
          <a:xfrm>
            <a:off x="7236296" y="5449788"/>
            <a:ext cx="1053480" cy="2660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6F6F6"/>
                </a:solidFill>
                <a:latin typeface="Calibri" panose="020F0502020204030204" pitchFamily="34" charset="0"/>
                <a:ea typeface="CMU Bright" pitchFamily="50" charset="0"/>
                <a:cs typeface="CMU Bright" pitchFamily="50" charset="0"/>
              </a:defRPr>
            </a:lvl1pPr>
          </a:lstStyle>
          <a:p>
            <a:fld id="{82A9511B-25FB-4109-BF9A-9DD0E2AF91D8}" type="datetime1">
              <a:rPr lang="de-DE" smtClean="0"/>
              <a:t>22.07.2016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164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997293"/>
            <a:ext cx="3898776" cy="4260473"/>
          </a:xfrm>
        </p:spPr>
        <p:txBody>
          <a:bodyPr anchor="ctr" anchorCtr="0">
            <a:normAutofit/>
          </a:bodyPr>
          <a:lstStyle>
            <a:lvl1pPr marL="342900" indent="-342900">
              <a:buClr>
                <a:srgbClr val="005191"/>
              </a:buClr>
              <a:buFont typeface="Wingdings" panose="05000000000000000000" pitchFamily="2" charset="2"/>
              <a:buChar char="§"/>
              <a:defRPr sz="2400"/>
            </a:lvl1pPr>
            <a:lvl2pPr marL="742950" indent="-285750">
              <a:buClr>
                <a:srgbClr val="005191"/>
              </a:buClr>
              <a:buFont typeface="Wingdings" panose="05000000000000000000" pitchFamily="2" charset="2"/>
              <a:buChar char="§"/>
              <a:defRPr sz="2000"/>
            </a:lvl2pPr>
            <a:lvl3pPr marL="1143000" indent="-228600">
              <a:buFont typeface="Wingdings" panose="05000000000000000000" pitchFamily="2" charset="2"/>
              <a:buChar char="§"/>
              <a:defRPr sz="1800"/>
            </a:lvl3pPr>
            <a:lvl4pPr marL="1714500" indent="-342900">
              <a:buFont typeface="Wingdings" panose="05000000000000000000" pitchFamily="2" charset="2"/>
              <a:buChar char="§"/>
              <a:defRPr sz="1600"/>
            </a:lvl4pPr>
            <a:lvl5pPr marL="2171700" indent="-342900">
              <a:buFont typeface="Wingdings" panose="05000000000000000000" pitchFamily="2" charset="2"/>
              <a:buChar char="§"/>
              <a:defRPr sz="1600"/>
            </a:lvl5pPr>
            <a:lvl6pPr marL="2628900" indent="-342900">
              <a:buFont typeface="Wingdings" panose="05000000000000000000" pitchFamily="2" charset="2"/>
              <a:buChar char="§"/>
              <a:defRPr/>
            </a:lvl6pPr>
            <a:lvl7pPr marL="3086100" indent="-342900">
              <a:buFont typeface="Wingdings" panose="05000000000000000000" pitchFamily="2" charset="2"/>
              <a:buChar char="§"/>
              <a:defRPr/>
            </a:lvl7pPr>
            <a:lvl8pPr marL="3543300" indent="-342900">
              <a:buFont typeface="Wingdings" panose="05000000000000000000" pitchFamily="2" charset="2"/>
              <a:buChar char="§"/>
              <a:defRPr/>
            </a:lvl8pPr>
            <a:lvl9pPr marL="4000500" indent="-342900">
              <a:buFont typeface="Wingdings" panose="05000000000000000000" pitchFamily="2" charset="2"/>
              <a:buChar char="§"/>
              <a:defRPr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8" name="Inhaltsplatzhalter 2"/>
          <p:cNvSpPr>
            <a:spLocks noGrp="1"/>
          </p:cNvSpPr>
          <p:nvPr>
            <p:ph idx="13"/>
          </p:nvPr>
        </p:nvSpPr>
        <p:spPr>
          <a:xfrm>
            <a:off x="4716016" y="997293"/>
            <a:ext cx="3898776" cy="4260473"/>
          </a:xfrm>
        </p:spPr>
        <p:txBody>
          <a:bodyPr anchor="ctr" anchorCtr="0">
            <a:normAutofit/>
          </a:bodyPr>
          <a:lstStyle>
            <a:lvl1pPr marL="342900" indent="-342900">
              <a:buClr>
                <a:srgbClr val="005191"/>
              </a:buClr>
              <a:buFont typeface="Wingdings" panose="05000000000000000000" pitchFamily="2" charset="2"/>
              <a:buChar char="§"/>
              <a:defRPr sz="2400"/>
            </a:lvl1pPr>
            <a:lvl2pPr marL="742950" indent="-285750">
              <a:buClr>
                <a:srgbClr val="005191"/>
              </a:buClr>
              <a:buFont typeface="Wingdings" panose="05000000000000000000" pitchFamily="2" charset="2"/>
              <a:buChar char="§"/>
              <a:defRPr sz="2000"/>
            </a:lvl2pPr>
            <a:lvl3pPr marL="1143000" indent="-228600">
              <a:buFont typeface="Wingdings" panose="05000000000000000000" pitchFamily="2" charset="2"/>
              <a:buChar char="§"/>
              <a:defRPr sz="1800"/>
            </a:lvl3pPr>
            <a:lvl4pPr marL="1714500" indent="-342900">
              <a:buFont typeface="Wingdings" panose="05000000000000000000" pitchFamily="2" charset="2"/>
              <a:buChar char="§"/>
              <a:defRPr sz="1600"/>
            </a:lvl4pPr>
            <a:lvl5pPr marL="2171700" indent="-342900">
              <a:buFont typeface="Wingdings" panose="05000000000000000000" pitchFamily="2" charset="2"/>
              <a:buChar char="§"/>
              <a:defRPr sz="1600"/>
            </a:lvl5pPr>
            <a:lvl6pPr marL="2628900" indent="-342900">
              <a:buFont typeface="Wingdings" panose="05000000000000000000" pitchFamily="2" charset="2"/>
              <a:buChar char="§"/>
              <a:defRPr/>
            </a:lvl6pPr>
            <a:lvl7pPr marL="3086100" indent="-342900">
              <a:buFont typeface="Wingdings" panose="05000000000000000000" pitchFamily="2" charset="2"/>
              <a:buChar char="§"/>
              <a:defRPr/>
            </a:lvl7pPr>
            <a:lvl8pPr marL="3543300" indent="-342900">
              <a:buFont typeface="Wingdings" panose="05000000000000000000" pitchFamily="2" charset="2"/>
              <a:buChar char="§"/>
              <a:defRPr/>
            </a:lvl8pPr>
            <a:lvl9pPr marL="4000500" indent="-342900">
              <a:buFont typeface="Wingdings" panose="05000000000000000000" pitchFamily="2" charset="2"/>
              <a:buChar char="§"/>
              <a:defRPr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979712" y="5449787"/>
            <a:ext cx="5184576" cy="265213"/>
          </a:xfrm>
          <a:prstGeom prst="rect">
            <a:avLst/>
          </a:prstGeom>
        </p:spPr>
        <p:txBody>
          <a:bodyPr/>
          <a:lstStyle>
            <a:lvl1pPr algn="ctr">
              <a:defRPr sz="1100">
                <a:solidFill>
                  <a:schemeClr val="bg1"/>
                </a:solidFill>
                <a:latin typeface="Calibri" panose="020F0502020204030204" pitchFamily="34" charset="0"/>
                <a:ea typeface="CMU Bright" pitchFamily="50" charset="0"/>
                <a:cs typeface="CMU Bright" pitchFamily="50" charset="0"/>
              </a:defRPr>
            </a:lvl1pPr>
          </a:lstStyle>
          <a:p>
            <a:endParaRPr lang="de-DE" dirty="0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388424" y="5449789"/>
            <a:ext cx="755576" cy="265212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  <a:latin typeface="Calibri" panose="020F0502020204030204" pitchFamily="34" charset="0"/>
                <a:ea typeface="CMU Bright" pitchFamily="50" charset="0"/>
                <a:cs typeface="CMU Bright" pitchFamily="50" charset="0"/>
              </a:defRPr>
            </a:lvl1pPr>
          </a:lstStyle>
          <a:p>
            <a:fld id="{90442CE7-75D8-4B0E-B235-EC8EE16A1F7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Datumsplatzhalter 4"/>
          <p:cNvSpPr>
            <a:spLocks noGrp="1"/>
          </p:cNvSpPr>
          <p:nvPr>
            <p:ph type="dt" sz="half" idx="2"/>
          </p:nvPr>
        </p:nvSpPr>
        <p:spPr>
          <a:xfrm>
            <a:off x="7236296" y="5449788"/>
            <a:ext cx="1053480" cy="2660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6F6F6"/>
                </a:solidFill>
                <a:latin typeface="Calibri" panose="020F0502020204030204" pitchFamily="34" charset="0"/>
                <a:ea typeface="CMU Bright" pitchFamily="50" charset="0"/>
                <a:cs typeface="CMU Bright" pitchFamily="50" charset="0"/>
              </a:defRPr>
            </a:lvl1pPr>
          </a:lstStyle>
          <a:p>
            <a:fld id="{B5CBE672-518F-4D8C-8354-340DE5FD5163}" type="datetime1">
              <a:rPr lang="de-DE" smtClean="0"/>
              <a:t>22.07.2016</a:t>
            </a:fld>
            <a:endParaRPr lang="en-US" dirty="0"/>
          </a:p>
        </p:txBody>
      </p:sp>
      <p:sp>
        <p:nvSpPr>
          <p:cNvPr id="12" name="Titel 1"/>
          <p:cNvSpPr>
            <a:spLocks noGrp="1"/>
          </p:cNvSpPr>
          <p:nvPr>
            <p:ph type="title"/>
          </p:nvPr>
        </p:nvSpPr>
        <p:spPr>
          <a:xfrm>
            <a:off x="0" y="265212"/>
            <a:ext cx="9144000" cy="504055"/>
          </a:xfrm>
          <a:prstGeom prst="rect">
            <a:avLst/>
          </a:prstGeom>
          <a:solidFill>
            <a:srgbClr val="F6F6F6"/>
          </a:solidFill>
        </p:spPr>
        <p:txBody>
          <a:bodyPr wrap="square" lIns="180000" rIns="180000"/>
          <a:lstStyle>
            <a:lvl1pPr algn="l">
              <a:defRPr sz="2800">
                <a:solidFill>
                  <a:srgbClr val="005191"/>
                </a:solidFill>
                <a:latin typeface="Calibri" panose="020F0502020204030204" pitchFamily="34" charset="0"/>
                <a:ea typeface="CMU Sans Serif" pitchFamily="50" charset="0"/>
                <a:cs typeface="CMU Sans Serif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64667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979712" y="5449787"/>
            <a:ext cx="5184576" cy="265213"/>
          </a:xfrm>
          <a:prstGeom prst="rect">
            <a:avLst/>
          </a:prstGeom>
        </p:spPr>
        <p:txBody>
          <a:bodyPr/>
          <a:lstStyle>
            <a:lvl1pPr algn="ctr">
              <a:defRPr sz="1100">
                <a:solidFill>
                  <a:schemeClr val="bg1"/>
                </a:solidFill>
                <a:latin typeface="Calibri" panose="020F0502020204030204" pitchFamily="34" charset="0"/>
                <a:ea typeface="CMU Bright" pitchFamily="50" charset="0"/>
                <a:cs typeface="CMU Bright" pitchFamily="50" charset="0"/>
              </a:defRPr>
            </a:lvl1pPr>
          </a:lstStyle>
          <a:p>
            <a:endParaRPr lang="de-DE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388424" y="5449789"/>
            <a:ext cx="755576" cy="265212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  <a:latin typeface="Calibri" panose="020F0502020204030204" pitchFamily="34" charset="0"/>
                <a:ea typeface="CMU Bright" pitchFamily="50" charset="0"/>
                <a:cs typeface="CMU Bright" pitchFamily="50" charset="0"/>
              </a:defRPr>
            </a:lvl1pPr>
          </a:lstStyle>
          <a:p>
            <a:fld id="{90442CE7-75D8-4B0E-B235-EC8EE16A1F7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" name="Datumsplatzhalter 4"/>
          <p:cNvSpPr>
            <a:spLocks noGrp="1"/>
          </p:cNvSpPr>
          <p:nvPr>
            <p:ph type="dt" sz="half" idx="2"/>
          </p:nvPr>
        </p:nvSpPr>
        <p:spPr>
          <a:xfrm>
            <a:off x="7236296" y="5449788"/>
            <a:ext cx="1053480" cy="2660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6F6F6"/>
                </a:solidFill>
                <a:latin typeface="Calibri" panose="020F0502020204030204" pitchFamily="34" charset="0"/>
                <a:ea typeface="CMU Bright" pitchFamily="50" charset="0"/>
                <a:cs typeface="CMU Bright" pitchFamily="50" charset="0"/>
              </a:defRPr>
            </a:lvl1pPr>
          </a:lstStyle>
          <a:p>
            <a:fld id="{9D02FC1F-F7F4-4588-903D-8E2029D1E910}" type="datetime1">
              <a:rPr lang="de-DE" smtClean="0"/>
              <a:t>22.07.2016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336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 mit Wasserzeich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:\doc\Vorlagen\Powerpoint\DKRZ Logo Einzelne Schwinge-238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05"/>
          <a:stretch/>
        </p:blipFill>
        <p:spPr bwMode="auto">
          <a:xfrm rot="10800000">
            <a:off x="2855673" y="3361364"/>
            <a:ext cx="6288327" cy="1944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:\doc\Vorlagen\Powerpoint\DKRZ Logo Einzelne Schwinge-238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05"/>
          <a:stretch/>
        </p:blipFill>
        <p:spPr bwMode="auto">
          <a:xfrm>
            <a:off x="0" y="409229"/>
            <a:ext cx="6288327" cy="1944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979712" y="5449787"/>
            <a:ext cx="5184576" cy="265213"/>
          </a:xfrm>
          <a:prstGeom prst="rect">
            <a:avLst/>
          </a:prstGeom>
        </p:spPr>
        <p:txBody>
          <a:bodyPr/>
          <a:lstStyle>
            <a:lvl1pPr algn="ctr">
              <a:defRPr sz="1100">
                <a:solidFill>
                  <a:schemeClr val="bg1"/>
                </a:solidFill>
                <a:latin typeface="Calibri" panose="020F0502020204030204" pitchFamily="34" charset="0"/>
                <a:ea typeface="CMU Bright" pitchFamily="50" charset="0"/>
                <a:cs typeface="CMU Bright" pitchFamily="50" charset="0"/>
              </a:defRPr>
            </a:lvl1pPr>
          </a:lstStyle>
          <a:p>
            <a:endParaRPr lang="de-DE" dirty="0"/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388424" y="5449789"/>
            <a:ext cx="755576" cy="265212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  <a:latin typeface="Calibri" panose="020F0502020204030204" pitchFamily="34" charset="0"/>
                <a:ea typeface="CMU Bright" pitchFamily="50" charset="0"/>
                <a:cs typeface="CMU Bright" pitchFamily="50" charset="0"/>
              </a:defRPr>
            </a:lvl1pPr>
          </a:lstStyle>
          <a:p>
            <a:fld id="{90442CE7-75D8-4B0E-B235-EC8EE16A1F7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Datumsplatzhalter 4"/>
          <p:cNvSpPr>
            <a:spLocks noGrp="1"/>
          </p:cNvSpPr>
          <p:nvPr>
            <p:ph type="dt" sz="half" idx="2"/>
          </p:nvPr>
        </p:nvSpPr>
        <p:spPr>
          <a:xfrm>
            <a:off x="7236296" y="5449788"/>
            <a:ext cx="1053480" cy="2660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6F6F6"/>
                </a:solidFill>
                <a:latin typeface="Calibri" panose="020F0502020204030204" pitchFamily="34" charset="0"/>
                <a:ea typeface="CMU Bright" pitchFamily="50" charset="0"/>
                <a:cs typeface="CMU Bright" pitchFamily="50" charset="0"/>
              </a:defRPr>
            </a:lvl1pPr>
          </a:lstStyle>
          <a:p>
            <a:fld id="{461E497C-4A8A-4F58-8B11-7598144A4B6E}" type="datetime1">
              <a:rPr lang="de-DE" smtClean="0"/>
              <a:t>22.07.2016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537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997293"/>
            <a:ext cx="8229600" cy="42604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Rechteck 7"/>
          <p:cNvSpPr/>
          <p:nvPr/>
        </p:nvSpPr>
        <p:spPr>
          <a:xfrm>
            <a:off x="0" y="5453391"/>
            <a:ext cx="9144000" cy="261610"/>
          </a:xfrm>
          <a:prstGeom prst="rect">
            <a:avLst/>
          </a:prstGeom>
          <a:solidFill>
            <a:srgbClr val="0051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feld 13"/>
          <p:cNvSpPr txBox="1"/>
          <p:nvPr/>
        </p:nvSpPr>
        <p:spPr>
          <a:xfrm>
            <a:off x="107740" y="5453390"/>
            <a:ext cx="23762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baseline="0" dirty="0" smtClean="0">
                <a:solidFill>
                  <a:schemeClr val="bg1"/>
                </a:solidFill>
                <a:latin typeface="Calibri" panose="020F0502020204030204" pitchFamily="34" charset="0"/>
                <a:ea typeface="CMU Bright" pitchFamily="50" charset="0"/>
                <a:cs typeface="CMU Bright" pitchFamily="50" charset="0"/>
              </a:rPr>
              <a:t>Stephanie Legutke </a:t>
            </a:r>
            <a:r>
              <a:rPr lang="de-DE" sz="1100" dirty="0" smtClean="0">
                <a:solidFill>
                  <a:schemeClr val="bg1"/>
                </a:solidFill>
                <a:latin typeface="Calibri" panose="020F0502020204030204" pitchFamily="34" charset="0"/>
                <a:ea typeface="CMU Bright" pitchFamily="50" charset="0"/>
                <a:cs typeface="CMU Bright" pitchFamily="50" charset="0"/>
              </a:rPr>
              <a:t> </a:t>
            </a:r>
            <a:r>
              <a:rPr lang="de-DE" sz="1100" dirty="0">
                <a:solidFill>
                  <a:schemeClr val="bg1"/>
                </a:solidFill>
                <a:latin typeface="Calibri" panose="020F0502020204030204" pitchFamily="34" charset="0"/>
                <a:ea typeface="CMU Bright" pitchFamily="50" charset="0"/>
                <a:cs typeface="CMU Bright" pitchFamily="50" charset="0"/>
              </a:rPr>
              <a:t>(DKRZ)</a:t>
            </a:r>
          </a:p>
        </p:txBody>
      </p:sp>
      <p:sp>
        <p:nvSpPr>
          <p:cNvPr id="10" name="Rechteck 9"/>
          <p:cNvSpPr/>
          <p:nvPr userDrawn="1"/>
        </p:nvSpPr>
        <p:spPr>
          <a:xfrm>
            <a:off x="0" y="0"/>
            <a:ext cx="9144000" cy="265212"/>
          </a:xfrm>
          <a:prstGeom prst="rect">
            <a:avLst/>
          </a:prstGeom>
          <a:solidFill>
            <a:srgbClr val="0051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3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37412"/>
            <a:ext cx="722236" cy="1943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8893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5191"/>
        </a:buClr>
        <a:buFont typeface="Wingdings" panose="05000000000000000000" pitchFamily="2" charset="2"/>
        <a:buChar char="§"/>
        <a:tabLst>
          <a:tab pos="342000" algn="l"/>
          <a:tab pos="741600" algn="l"/>
          <a:tab pos="1144800" algn="l"/>
          <a:tab pos="1713600" algn="l"/>
          <a:tab pos="2170800" algn="l"/>
        </a:tabLst>
        <a:defRPr sz="2800" kern="1200">
          <a:solidFill>
            <a:schemeClr val="tx1"/>
          </a:solidFill>
          <a:latin typeface="Calibri" panose="020F0502020204030204" pitchFamily="34" charset="0"/>
          <a:ea typeface="CMU Sans Serif" pitchFamily="50" charset="0"/>
          <a:cs typeface="CMU Sans Serif" pitchFamily="50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005191"/>
        </a:buClr>
        <a:buFont typeface="Wingdings" panose="05000000000000000000" pitchFamily="2" charset="2"/>
        <a:buChar char="§"/>
        <a:tabLst>
          <a:tab pos="342000" algn="l"/>
          <a:tab pos="741600" algn="l"/>
          <a:tab pos="1144800" algn="l"/>
          <a:tab pos="1713600" algn="l"/>
          <a:tab pos="2170800" algn="l"/>
        </a:tabLst>
        <a:defRPr sz="2400" kern="1200">
          <a:solidFill>
            <a:schemeClr val="tx1"/>
          </a:solidFill>
          <a:latin typeface="Calibri" panose="020F0502020204030204" pitchFamily="34" charset="0"/>
          <a:ea typeface="CMU Sans Serif" pitchFamily="50" charset="0"/>
          <a:cs typeface="CMU Sans Serif" pitchFamily="50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005191"/>
        </a:buClr>
        <a:buFont typeface="Wingdings" panose="05000000000000000000" pitchFamily="2" charset="2"/>
        <a:buChar char="§"/>
        <a:tabLst>
          <a:tab pos="342000" algn="l"/>
          <a:tab pos="741600" algn="l"/>
          <a:tab pos="1144800" algn="l"/>
          <a:tab pos="1713600" algn="l"/>
          <a:tab pos="2170800" algn="l"/>
        </a:tabLst>
        <a:defRPr sz="2000" kern="1200">
          <a:solidFill>
            <a:schemeClr val="tx1"/>
          </a:solidFill>
          <a:latin typeface="Calibri" panose="020F0502020204030204" pitchFamily="34" charset="0"/>
          <a:ea typeface="CMU Sans Serif" pitchFamily="50" charset="0"/>
          <a:cs typeface="CMU Sans Serif" pitchFamily="50" charset="0"/>
        </a:defRPr>
      </a:lvl3pPr>
      <a:lvl4pPr marL="1714500" indent="-342900" algn="l" defTabSz="914400" rtl="0" eaLnBrk="1" latinLnBrk="0" hangingPunct="1">
        <a:spcBef>
          <a:spcPct val="20000"/>
        </a:spcBef>
        <a:buClr>
          <a:srgbClr val="005191"/>
        </a:buClr>
        <a:buFont typeface="Wingdings" panose="05000000000000000000" pitchFamily="2" charset="2"/>
        <a:buChar char="§"/>
        <a:tabLst>
          <a:tab pos="342000" algn="l"/>
          <a:tab pos="741600" algn="l"/>
          <a:tab pos="1144800" algn="l"/>
          <a:tab pos="1713600" algn="l"/>
          <a:tab pos="2170800" algn="l"/>
        </a:tabLst>
        <a:defRPr sz="1800" kern="1200">
          <a:solidFill>
            <a:schemeClr val="tx1"/>
          </a:solidFill>
          <a:latin typeface="Calibri" panose="020F0502020204030204" pitchFamily="34" charset="0"/>
          <a:ea typeface="CMU Sans Serif" pitchFamily="50" charset="0"/>
          <a:cs typeface="CMU Sans Serif" pitchFamily="50" charset="0"/>
        </a:defRPr>
      </a:lvl4pPr>
      <a:lvl5pPr marL="2171700" indent="-342900" algn="l" defTabSz="914400" rtl="0" eaLnBrk="1" latinLnBrk="0" hangingPunct="1">
        <a:spcBef>
          <a:spcPct val="20000"/>
        </a:spcBef>
        <a:buClr>
          <a:srgbClr val="005191"/>
        </a:buClr>
        <a:buFont typeface="Wingdings" panose="05000000000000000000" pitchFamily="2" charset="2"/>
        <a:buChar char="§"/>
        <a:tabLst>
          <a:tab pos="342000" algn="l"/>
          <a:tab pos="741600" algn="l"/>
          <a:tab pos="1144800" algn="l"/>
          <a:tab pos="1713600" algn="l"/>
          <a:tab pos="2170800" algn="l"/>
        </a:tabLst>
        <a:defRPr sz="1800" kern="1200">
          <a:solidFill>
            <a:schemeClr val="tx1"/>
          </a:solidFill>
          <a:latin typeface="Calibri" panose="020F0502020204030204" pitchFamily="34" charset="0"/>
          <a:ea typeface="CMU Sans Serif" pitchFamily="50" charset="0"/>
          <a:cs typeface="CMU Sans Serif" pitchFamily="50" charset="0"/>
        </a:defRPr>
      </a:lvl5pPr>
      <a:lvl6pPr marL="2286000" indent="0" algn="l" defTabSz="914400" rtl="0" eaLnBrk="1" latinLnBrk="0" hangingPunct="1">
        <a:spcBef>
          <a:spcPct val="20000"/>
        </a:spcBef>
        <a:buClr>
          <a:srgbClr val="005191"/>
        </a:buClr>
        <a:buFont typeface="Wingdings" panose="05000000000000000000" pitchFamily="2" charset="2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indent="0" algn="l" defTabSz="914400" rtl="0" eaLnBrk="1" latinLnBrk="0" hangingPunct="1">
        <a:spcBef>
          <a:spcPct val="20000"/>
        </a:spcBef>
        <a:buClr>
          <a:srgbClr val="005191"/>
        </a:buClr>
        <a:buFont typeface="Wingdings" panose="05000000000000000000" pitchFamily="2" charset="2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indent="0" algn="l" defTabSz="914400" rtl="0" eaLnBrk="1" latinLnBrk="0" hangingPunct="1">
        <a:spcBef>
          <a:spcPct val="20000"/>
        </a:spcBef>
        <a:buClr>
          <a:srgbClr val="005191"/>
        </a:buClr>
        <a:buFont typeface="Wingdings" panose="05000000000000000000" pitchFamily="2" charset="2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indent="0" algn="l" defTabSz="914400" rtl="0" eaLnBrk="1" latinLnBrk="0" hangingPunct="1">
        <a:spcBef>
          <a:spcPct val="20000"/>
        </a:spcBef>
        <a:buClr>
          <a:srgbClr val="005191"/>
        </a:buClr>
        <a:buFont typeface="Wingdings" panose="05000000000000000000" pitchFamily="2" charset="2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13" Type="http://schemas.openxmlformats.org/officeDocument/2006/relationships/image" Target="../media/image20.png"/><Relationship Id="rId3" Type="http://schemas.openxmlformats.org/officeDocument/2006/relationships/image" Target="../media/image11.png"/><Relationship Id="rId7" Type="http://schemas.openxmlformats.org/officeDocument/2006/relationships/image" Target="../media/image14.png"/><Relationship Id="rId12" Type="http://schemas.openxmlformats.org/officeDocument/2006/relationships/image" Target="../media/image1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11" Type="http://schemas.openxmlformats.org/officeDocument/2006/relationships/image" Target="../media/image18.PNG"/><Relationship Id="rId5" Type="http://schemas.openxmlformats.org/officeDocument/2006/relationships/image" Target="../media/image13.jpeg"/><Relationship Id="rId15" Type="http://schemas.openxmlformats.org/officeDocument/2006/relationships/image" Target="../media/image22.png"/><Relationship Id="rId10" Type="http://schemas.openxmlformats.org/officeDocument/2006/relationships/image" Target="../media/image17.png"/><Relationship Id="rId4" Type="http://schemas.openxmlformats.org/officeDocument/2006/relationships/image" Target="../media/image12.jpe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19.jpeg"/><Relationship Id="rId3" Type="http://schemas.openxmlformats.org/officeDocument/2006/relationships/image" Target="../media/image13.jpeg"/><Relationship Id="rId7" Type="http://schemas.openxmlformats.org/officeDocument/2006/relationships/image" Target="../media/image16.png"/><Relationship Id="rId12" Type="http://schemas.openxmlformats.org/officeDocument/2006/relationships/image" Target="../media/image1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11" Type="http://schemas.openxmlformats.org/officeDocument/2006/relationships/image" Target="../media/image22.png"/><Relationship Id="rId5" Type="http://schemas.openxmlformats.org/officeDocument/2006/relationships/image" Target="../media/image14.png"/><Relationship Id="rId15" Type="http://schemas.openxmlformats.org/officeDocument/2006/relationships/image" Target="../media/image23.jpeg"/><Relationship Id="rId10" Type="http://schemas.openxmlformats.org/officeDocument/2006/relationships/image" Target="../media/image21.png"/><Relationship Id="rId4" Type="http://schemas.microsoft.com/office/2007/relationships/hdphoto" Target="../media/hdphoto1.wdp"/><Relationship Id="rId9" Type="http://schemas.openxmlformats.org/officeDocument/2006/relationships/image" Target="../media/image20.png"/><Relationship Id="rId1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1.png"/><Relationship Id="rId7" Type="http://schemas.openxmlformats.org/officeDocument/2006/relationships/image" Target="../media/image14.png"/><Relationship Id="rId12" Type="http://schemas.openxmlformats.org/officeDocument/2006/relationships/image" Target="../media/image2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11" Type="http://schemas.openxmlformats.org/officeDocument/2006/relationships/image" Target="../media/image19.jpeg"/><Relationship Id="rId5" Type="http://schemas.openxmlformats.org/officeDocument/2006/relationships/image" Target="../media/image13.jpeg"/><Relationship Id="rId10" Type="http://schemas.openxmlformats.org/officeDocument/2006/relationships/image" Target="../media/image17.png"/><Relationship Id="rId4" Type="http://schemas.openxmlformats.org/officeDocument/2006/relationships/image" Target="../media/image12.jpeg"/><Relationship Id="rId9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1754BB6-6472-485F-B1C1-97C34EAE4436}" type="datetime1">
              <a:rPr lang="de-DE" smtClean="0"/>
              <a:t>22.07.2016</a:t>
            </a:fld>
            <a:endParaRPr lang="en-US" dirty="0"/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0" y="-22820"/>
            <a:ext cx="8316416" cy="337219"/>
          </a:xfrm>
          <a:prstGeom prst="rect">
            <a:avLst/>
          </a:prstGeom>
          <a:noFill/>
        </p:spPr>
        <p:txBody>
          <a:bodyPr wrap="square" lIns="180000" rIns="180000"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rgbClr val="005191"/>
                </a:solidFill>
                <a:latin typeface="Calibri" panose="020F0502020204030204" pitchFamily="34" charset="0"/>
                <a:ea typeface="CMU Sans Serif" pitchFamily="50" charset="0"/>
                <a:cs typeface="CMU Sans Serif" pitchFamily="50" charset="0"/>
              </a:defRPr>
            </a:lvl1pPr>
          </a:lstStyle>
          <a:p>
            <a:pPr algn="ctr"/>
            <a:r>
              <a:rPr lang="de-DE" sz="1600" dirty="0">
                <a:solidFill>
                  <a:schemeClr val="bg1"/>
                </a:solidFill>
              </a:rPr>
              <a:t>Vorstellung des BMBF-geförderten Vorhabens ‚CMIP6</a:t>
            </a:r>
            <a:r>
              <a:rPr lang="de-DE" sz="1600" dirty="0" smtClean="0">
                <a:solidFill>
                  <a:schemeClr val="bg1"/>
                </a:solidFill>
              </a:rPr>
              <a:t>‘ </a:t>
            </a:r>
            <a:endParaRPr lang="de-DE" sz="1600" dirty="0">
              <a:solidFill>
                <a:schemeClr val="bg1"/>
              </a:solidFill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179512" y="625252"/>
            <a:ext cx="684076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/>
              <a:t>Verbundprojekt mit 2 </a:t>
            </a:r>
            <a:r>
              <a:rPr lang="de-DE" sz="2400" dirty="0" smtClean="0"/>
              <a:t>Verbünden </a:t>
            </a:r>
          </a:p>
          <a:p>
            <a:pPr algn="ctr"/>
            <a:r>
              <a:rPr lang="de-DE" sz="1600" dirty="0" smtClean="0"/>
              <a:t>(Juli 2016 – Juni 2020)</a:t>
            </a:r>
          </a:p>
          <a:p>
            <a:pPr algn="ctr"/>
            <a:endParaRPr lang="de-DE" sz="2400" dirty="0"/>
          </a:p>
          <a:p>
            <a:r>
              <a:rPr lang="de-DE" sz="2400" dirty="0" smtClean="0"/>
              <a:t>Verbund-1 DICAD: </a:t>
            </a:r>
            <a:r>
              <a:rPr lang="de-DE" sz="2400" dirty="0">
                <a:solidFill>
                  <a:schemeClr val="accent1">
                    <a:lumMod val="75000"/>
                  </a:schemeClr>
                </a:solidFill>
              </a:rPr>
              <a:t>“Bereitstellung des </a:t>
            </a:r>
            <a:r>
              <a:rPr lang="de-DE" sz="24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de-DE" sz="2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de-DE" sz="2400" dirty="0" smtClean="0">
                <a:solidFill>
                  <a:schemeClr val="accent1">
                    <a:lumMod val="75000"/>
                  </a:schemeClr>
                </a:solidFill>
              </a:rPr>
              <a:t>nationalen </a:t>
            </a:r>
            <a:r>
              <a:rPr lang="de-DE" sz="2400" dirty="0">
                <a:solidFill>
                  <a:schemeClr val="accent1">
                    <a:lumMod val="75000"/>
                  </a:schemeClr>
                </a:solidFill>
              </a:rPr>
              <a:t>Beitrags zur Datenbasis des </a:t>
            </a:r>
            <a:r>
              <a:rPr lang="de-DE" sz="2400" dirty="0" smtClean="0">
                <a:solidFill>
                  <a:schemeClr val="accent1">
                    <a:lumMod val="75000"/>
                  </a:schemeClr>
                </a:solidFill>
              </a:rPr>
              <a:t>IPCC/AR6</a:t>
            </a:r>
            <a:br>
              <a:rPr lang="de-DE" sz="2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de-DE" sz="2400" dirty="0" smtClean="0">
                <a:solidFill>
                  <a:schemeClr val="accent1">
                    <a:lumMod val="75000"/>
                  </a:schemeClr>
                </a:solidFill>
              </a:rPr>
              <a:t>und </a:t>
            </a:r>
            <a:r>
              <a:rPr lang="de-DE" sz="2400" dirty="0">
                <a:solidFill>
                  <a:schemeClr val="accent1">
                    <a:lumMod val="75000"/>
                  </a:schemeClr>
                </a:solidFill>
              </a:rPr>
              <a:t>Unterstützung der CMIP6</a:t>
            </a:r>
            <a:r>
              <a:rPr lang="de-DE" sz="2400" b="1" baseline="30000" dirty="0">
                <a:solidFill>
                  <a:schemeClr val="accent1">
                    <a:lumMod val="75000"/>
                  </a:schemeClr>
                </a:solidFill>
              </a:rPr>
              <a:t>+</a:t>
            </a:r>
            <a:r>
              <a:rPr lang="de-DE" sz="2400" dirty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de-DE" sz="2400" dirty="0" smtClean="0">
                <a:solidFill>
                  <a:schemeClr val="accent1">
                    <a:lumMod val="75000"/>
                  </a:schemeClr>
                </a:solidFill>
              </a:rPr>
              <a:t>Aktivitäten</a:t>
            </a:r>
            <a:br>
              <a:rPr lang="de-DE" sz="2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de-DE" sz="2400" dirty="0" smtClean="0">
                <a:solidFill>
                  <a:schemeClr val="accent1">
                    <a:lumMod val="75000"/>
                  </a:schemeClr>
                </a:solidFill>
              </a:rPr>
              <a:t>in </a:t>
            </a:r>
            <a:r>
              <a:rPr lang="de-DE" sz="2400" dirty="0">
                <a:solidFill>
                  <a:schemeClr val="accent1">
                    <a:lumMod val="75000"/>
                  </a:schemeClr>
                </a:solidFill>
              </a:rPr>
              <a:t>Deutschland</a:t>
            </a:r>
            <a:r>
              <a:rPr lang="de-DE" sz="2400" dirty="0" smtClean="0">
                <a:solidFill>
                  <a:schemeClr val="accent1">
                    <a:lumMod val="75000"/>
                  </a:schemeClr>
                </a:solidFill>
              </a:rPr>
              <a:t>” </a:t>
            </a:r>
            <a:r>
              <a:rPr lang="de-DE" dirty="0" smtClean="0"/>
              <a:t>(DKRZ, DLR, DWD, FUB)</a:t>
            </a:r>
            <a:endParaRPr lang="de-DE" dirty="0"/>
          </a:p>
          <a:p>
            <a:endParaRPr lang="de-DE" sz="2400" dirty="0"/>
          </a:p>
          <a:p>
            <a:pPr lvl="0"/>
            <a:r>
              <a:rPr lang="de-DE" sz="2400" dirty="0" smtClean="0"/>
              <a:t>Verbund-2 Chemie: </a:t>
            </a:r>
            <a:r>
              <a:rPr lang="de-DE" sz="2400" dirty="0" smtClean="0">
                <a:solidFill>
                  <a:schemeClr val="accent1">
                    <a:lumMod val="75000"/>
                  </a:schemeClr>
                </a:solidFill>
              </a:rPr>
              <a:t>“Unterstützung des aktuellen</a:t>
            </a:r>
            <a:br>
              <a:rPr lang="de-DE" sz="2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de-DE" sz="2400" dirty="0" smtClean="0">
                <a:solidFill>
                  <a:schemeClr val="accent1">
                    <a:lumMod val="75000"/>
                  </a:schemeClr>
                </a:solidFill>
              </a:rPr>
              <a:t>und zukünftigen nationalen Beitrags zum IPCC/AR </a:t>
            </a:r>
            <a:br>
              <a:rPr lang="de-DE" sz="2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de-DE" sz="2400" dirty="0" smtClean="0">
                <a:solidFill>
                  <a:schemeClr val="accent1">
                    <a:lumMod val="75000"/>
                  </a:schemeClr>
                </a:solidFill>
              </a:rPr>
              <a:t>mit Fokus Atmosphärenchemie”</a:t>
            </a:r>
            <a:r>
              <a:rPr lang="de-DE" dirty="0">
                <a:solidFill>
                  <a:prstClr val="black"/>
                </a:solidFill>
              </a:rPr>
              <a:t> </a:t>
            </a:r>
            <a:r>
              <a:rPr lang="de-DE" dirty="0" smtClean="0">
                <a:solidFill>
                  <a:prstClr val="black"/>
                </a:solidFill>
              </a:rPr>
              <a:t>(DLR</a:t>
            </a:r>
            <a:r>
              <a:rPr lang="de-DE" dirty="0">
                <a:solidFill>
                  <a:prstClr val="black"/>
                </a:solidFill>
              </a:rPr>
              <a:t>, </a:t>
            </a:r>
            <a:r>
              <a:rPr lang="de-DE" dirty="0" smtClean="0">
                <a:solidFill>
                  <a:prstClr val="black"/>
                </a:solidFill>
              </a:rPr>
              <a:t>Uni Bonn)</a:t>
            </a:r>
            <a:endParaRPr lang="de-DE" dirty="0">
              <a:solidFill>
                <a:prstClr val="black"/>
              </a:solidFill>
            </a:endParaRPr>
          </a:p>
          <a:p>
            <a:endParaRPr lang="de-DE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27" name="Gruppieren 26"/>
          <p:cNvGrpSpPr/>
          <p:nvPr/>
        </p:nvGrpSpPr>
        <p:grpSpPr>
          <a:xfrm>
            <a:off x="6444208" y="1273324"/>
            <a:ext cx="2699792" cy="3312368"/>
            <a:chOff x="6300192" y="1561356"/>
            <a:chExt cx="2843808" cy="3312368"/>
          </a:xfrm>
        </p:grpSpPr>
        <p:sp>
          <p:nvSpPr>
            <p:cNvPr id="24" name="Pfeil nach rechts 23"/>
            <p:cNvSpPr/>
            <p:nvPr/>
          </p:nvSpPr>
          <p:spPr>
            <a:xfrm rot="10800000">
              <a:off x="6300192" y="1561356"/>
              <a:ext cx="2843808" cy="1512168"/>
            </a:xfrm>
            <a:prstGeom prst="rightArrow">
              <a:avLst>
                <a:gd name="adj1" fmla="val 52749"/>
                <a:gd name="adj2" fmla="val 50000"/>
              </a:avLst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de-DE" dirty="0"/>
            </a:p>
          </p:txBody>
        </p:sp>
        <p:sp>
          <p:nvSpPr>
            <p:cNvPr id="32" name="Pfeil nach rechts 31"/>
            <p:cNvSpPr/>
            <p:nvPr/>
          </p:nvSpPr>
          <p:spPr>
            <a:xfrm rot="10800000">
              <a:off x="6300192" y="3361556"/>
              <a:ext cx="2843807" cy="1512168"/>
            </a:xfrm>
            <a:prstGeom prst="rightArrow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Rechteck 24"/>
            <p:cNvSpPr/>
            <p:nvPr/>
          </p:nvSpPr>
          <p:spPr>
            <a:xfrm>
              <a:off x="8100392" y="2353444"/>
              <a:ext cx="1043608" cy="18002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1034" name="Picture 1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88224" y="2209428"/>
              <a:ext cx="1920875" cy="346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5" name="Picture 1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88224" y="3951585"/>
              <a:ext cx="1736725" cy="346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6" name="Mond 25"/>
            <p:cNvSpPr/>
            <p:nvPr/>
          </p:nvSpPr>
          <p:spPr>
            <a:xfrm rot="10800000">
              <a:off x="7380312" y="2569468"/>
              <a:ext cx="1187624" cy="1368152"/>
            </a:xfrm>
            <a:prstGeom prst="moon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1033" name="Picture 9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64606" y="2857500"/>
              <a:ext cx="1049337" cy="787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65311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97260"/>
            <a:ext cx="8496944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1754BB6-6472-485F-B1C1-97C34EAE4436}" type="datetime1">
              <a:rPr lang="de-DE" smtClean="0"/>
              <a:t>22.07.2016</a:t>
            </a:fld>
            <a:endParaRPr lang="en-US" dirty="0"/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0" y="72009"/>
            <a:ext cx="8316416" cy="337219"/>
          </a:xfrm>
          <a:prstGeom prst="rect">
            <a:avLst/>
          </a:prstGeom>
          <a:noFill/>
        </p:spPr>
        <p:txBody>
          <a:bodyPr wrap="square" lIns="180000" rIns="180000"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rgbClr val="005191"/>
                </a:solidFill>
                <a:latin typeface="Calibri" panose="020F0502020204030204" pitchFamily="34" charset="0"/>
                <a:ea typeface="CMU Sans Serif" pitchFamily="50" charset="0"/>
                <a:cs typeface="CMU Sans Serif" pitchFamily="50" charset="0"/>
              </a:defRPr>
            </a:lvl1pPr>
          </a:lstStyle>
          <a:p>
            <a:pPr algn="ctr"/>
            <a:r>
              <a:rPr lang="de-DE" sz="1600" dirty="0" smtClean="0">
                <a:solidFill>
                  <a:schemeClr val="bg1"/>
                </a:solidFill>
              </a:rPr>
              <a:t>BMBF - CMIP6 – Aktivitäten: Teilprojekte </a:t>
            </a:r>
            <a:r>
              <a:rPr lang="de-DE" sz="1600" dirty="0">
                <a:solidFill>
                  <a:schemeClr val="bg1"/>
                </a:solidFill>
              </a:rPr>
              <a:t>in Verbund 1 (DICAD)</a:t>
            </a:r>
          </a:p>
          <a:p>
            <a:pPr algn="ctr"/>
            <a:endParaRPr lang="de-DE" sz="1600" dirty="0">
              <a:solidFill>
                <a:schemeClr val="bg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795661"/>
            <a:ext cx="133032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289548"/>
            <a:ext cx="720725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2569468"/>
            <a:ext cx="1554163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362995"/>
            <a:ext cx="14636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7" name="Gewinkelte Verbindung 16"/>
          <p:cNvCxnSpPr/>
          <p:nvPr/>
        </p:nvCxnSpPr>
        <p:spPr>
          <a:xfrm rot="10800000" flipV="1">
            <a:off x="323528" y="703610"/>
            <a:ext cx="8503294" cy="4242122"/>
          </a:xfrm>
          <a:prstGeom prst="bentConnector3">
            <a:avLst>
              <a:gd name="adj1" fmla="val 26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/>
        </p:nvSpPr>
        <p:spPr>
          <a:xfrm>
            <a:off x="8100392" y="625252"/>
            <a:ext cx="792088" cy="4392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038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" name="Grafik 17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3073524"/>
            <a:ext cx="654891" cy="394804"/>
          </a:xfrm>
          <a:prstGeom prst="rect">
            <a:avLst/>
          </a:prstGeom>
        </p:spPr>
      </p:pic>
      <p:cxnSp>
        <p:nvCxnSpPr>
          <p:cNvPr id="331" name="Gerade Verbindung 330"/>
          <p:cNvCxnSpPr/>
          <p:nvPr/>
        </p:nvCxnSpPr>
        <p:spPr>
          <a:xfrm flipV="1">
            <a:off x="4716016" y="2209428"/>
            <a:ext cx="0" cy="1728192"/>
          </a:xfrm>
          <a:prstGeom prst="line">
            <a:avLst/>
          </a:prstGeom>
          <a:ln w="28575">
            <a:solidFill>
              <a:srgbClr val="008000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Gewinkelte Verbindung 194"/>
          <p:cNvCxnSpPr>
            <a:stCxn id="261" idx="4"/>
            <a:endCxn id="187" idx="1"/>
          </p:cNvCxnSpPr>
          <p:nvPr/>
        </p:nvCxnSpPr>
        <p:spPr>
          <a:xfrm>
            <a:off x="2915816" y="3289548"/>
            <a:ext cx="1044116" cy="468052"/>
          </a:xfrm>
          <a:prstGeom prst="bentConnector3">
            <a:avLst>
              <a:gd name="adj1" fmla="val 50000"/>
            </a:avLst>
          </a:prstGeom>
          <a:ln w="28575">
            <a:solidFill>
              <a:srgbClr val="008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4" name="Gruppieren 143"/>
          <p:cNvGrpSpPr/>
          <p:nvPr/>
        </p:nvGrpSpPr>
        <p:grpSpPr>
          <a:xfrm>
            <a:off x="3779912" y="1654798"/>
            <a:ext cx="1152128" cy="626638"/>
            <a:chOff x="3707904" y="1057300"/>
            <a:chExt cx="864096" cy="419125"/>
          </a:xfrm>
        </p:grpSpPr>
        <p:pic>
          <p:nvPicPr>
            <p:cNvPr id="145" name="Grafik 144"/>
            <p:cNvPicPr/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47" t="55726" r="19872"/>
            <a:stretch/>
          </p:blipFill>
          <p:spPr bwMode="auto">
            <a:xfrm>
              <a:off x="3779912" y="1057300"/>
              <a:ext cx="619919" cy="41912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46" name="Textfeld 145"/>
            <p:cNvSpPr txBox="1"/>
            <p:nvPr/>
          </p:nvSpPr>
          <p:spPr>
            <a:xfrm>
              <a:off x="3707904" y="1065782"/>
              <a:ext cx="864096" cy="169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ESMValTool</a:t>
              </a:r>
              <a:endParaRPr lang="de-DE" sz="10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pic>
        <p:nvPicPr>
          <p:cNvPr id="374" name="Picture 21" descr="C:\Users\Stephanie Legutke\AppData\Local\Microsoft\Windows\Temporary Internet Files\Content.IE5\NDVO7M7T\Usb_to_ps_2_adapter_IMGP1414[1].jpg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hotocopy trans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860774">
            <a:off x="6163760" y="1040570"/>
            <a:ext cx="1373267" cy="1073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8" name="Gruppieren 17"/>
          <p:cNvGrpSpPr/>
          <p:nvPr/>
        </p:nvGrpSpPr>
        <p:grpSpPr>
          <a:xfrm>
            <a:off x="5652120" y="409228"/>
            <a:ext cx="1381314" cy="1857677"/>
            <a:chOff x="5638958" y="409228"/>
            <a:chExt cx="1381314" cy="1857677"/>
          </a:xfrm>
        </p:grpSpPr>
        <p:grpSp>
          <p:nvGrpSpPr>
            <p:cNvPr id="199" name="Gruppieren 198"/>
            <p:cNvGrpSpPr/>
            <p:nvPr/>
          </p:nvGrpSpPr>
          <p:grpSpPr>
            <a:xfrm>
              <a:off x="5796136" y="409228"/>
              <a:ext cx="720080" cy="435577"/>
              <a:chOff x="7595465" y="616868"/>
              <a:chExt cx="720080" cy="435577"/>
            </a:xfrm>
          </p:grpSpPr>
          <p:pic>
            <p:nvPicPr>
              <p:cNvPr id="200" name="Picture 4" descr="C:\Users\Stephanie Legutke\AppData\Local\Microsoft\Windows\Temporary Internet Files\Content.IE5\4MBK5GWR\sas-face-1-colour[1].png"/>
              <p:cNvPicPr>
                <a:picLocks noChangeAspect="1" noChangeArrowheads="1"/>
              </p:cNvPicPr>
              <p:nvPr/>
            </p:nvPicPr>
            <p:blipFill>
              <a:blip r:embed="rId7" cstate="print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8027513" y="625252"/>
                <a:ext cx="288032" cy="36292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01" name="Picture 4" descr="C:\Users\Stephanie Legutke\AppData\Local\Microsoft\Windows\Temporary Internet Files\Content.IE5\4MBK5GWR\sas-face-1-colour[1].png"/>
              <p:cNvPicPr>
                <a:picLocks noChangeAspect="1" noChangeArrowheads="1"/>
              </p:cNvPicPr>
              <p:nvPr/>
            </p:nvPicPr>
            <p:blipFill>
              <a:blip r:embed="rId7" cstate="print">
                <a:grayscl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7595465" y="689518"/>
                <a:ext cx="288032" cy="36292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02" name="Picture 4" descr="C:\Users\Stephanie Legutke\AppData\Local\Microsoft\Windows\Temporary Internet Files\Content.IE5\4MBK5GWR\sas-face-1-colour[1].png"/>
              <p:cNvPicPr>
                <a:picLocks noChangeAspect="1" noChangeArrowheads="1"/>
              </p:cNvPicPr>
              <p:nvPr/>
            </p:nvPicPr>
            <p:blipFill>
              <a:blip r:embed="rId7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7811489" y="616868"/>
                <a:ext cx="288032" cy="36292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373" name="Picture 21" descr="C:\Users\Stephanie Legutke\AppData\Local\Microsoft\Windows\Temporary Internet Files\Content.IE5\NDVO7M7T\Usb_to_ps_2_adapter_IMGP1414[1].jpg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artisticPhotocopy trans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6356247" flipH="1">
              <a:off x="5476453" y="1050023"/>
              <a:ext cx="1379387" cy="1054377"/>
            </a:xfrm>
            <a:prstGeom prst="rect">
              <a:avLst/>
            </a:prstGeom>
            <a:noFill/>
            <a:scene3d>
              <a:camera prst="orthographicFront">
                <a:rot lat="598846" lon="303460" rev="26514"/>
              </a:camera>
              <a:lightRig rig="threePt" dir="t"/>
            </a:scene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35" name="Rechteck 334"/>
            <p:cNvSpPr/>
            <p:nvPr/>
          </p:nvSpPr>
          <p:spPr>
            <a:xfrm>
              <a:off x="6084168" y="1273324"/>
              <a:ext cx="864096" cy="3600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386" name="Gruppieren 385"/>
            <p:cNvGrpSpPr/>
            <p:nvPr/>
          </p:nvGrpSpPr>
          <p:grpSpPr>
            <a:xfrm>
              <a:off x="6156176" y="481236"/>
              <a:ext cx="864096" cy="794975"/>
              <a:chOff x="2987824" y="3289547"/>
              <a:chExt cx="864096" cy="794975"/>
            </a:xfrm>
          </p:grpSpPr>
          <p:pic>
            <p:nvPicPr>
              <p:cNvPr id="387" name="Picture 4" descr="C:\Users\Stephanie Legutke\AppData\Local\Microsoft\Windows\Temporary Internet Files\Content.IE5\4MBK5GWR\sas-face-1-colour[1].png"/>
              <p:cNvPicPr>
                <a:picLocks noChangeAspect="1" noChangeArrowheads="1"/>
              </p:cNvPicPr>
              <p:nvPr/>
            </p:nvPicPr>
            <p:blipFill>
              <a:blip r:embed="rId7" cstate="print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3347864" y="3289547"/>
                <a:ext cx="288032" cy="36292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88" name="Picture 4" descr="C:\Users\Stephanie Legutke\AppData\Local\Microsoft\Windows\Temporary Internet Files\Content.IE5\4MBK5GWR\sas-face-1-colour[1].png"/>
              <p:cNvPicPr>
                <a:picLocks noChangeAspect="1" noChangeArrowheads="1"/>
              </p:cNvPicPr>
              <p:nvPr/>
            </p:nvPicPr>
            <p:blipFill>
              <a:blip r:embed="rId7" cstate="print">
                <a:grayscl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2987824" y="3353813"/>
                <a:ext cx="288032" cy="36292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89" name="Picture 4" descr="C:\Users\Stephanie Legutke\AppData\Local\Microsoft\Windows\Temporary Internet Files\Content.IE5\4MBK5GWR\sas-face-1-colour[1].png"/>
              <p:cNvPicPr>
                <a:picLocks noChangeAspect="1" noChangeArrowheads="1"/>
              </p:cNvPicPr>
              <p:nvPr/>
            </p:nvPicPr>
            <p:blipFill>
              <a:blip r:embed="rId7" cstate="print">
                <a:duotone>
                  <a:schemeClr val="accent5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3055613" y="3489829"/>
                <a:ext cx="288032" cy="36292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90" name="Picture 4" descr="C:\Users\Stephanie Legutke\AppData\Local\Microsoft\Windows\Temporary Internet Files\Content.IE5\4MBK5GWR\sas-face-1-colour[1].png"/>
              <p:cNvPicPr>
                <a:picLocks noChangeAspect="1" noChangeArrowheads="1"/>
              </p:cNvPicPr>
              <p:nvPr/>
            </p:nvPicPr>
            <p:blipFill>
              <a:blip r:embed="rId7" cstate="print">
                <a:grayscl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3300841" y="3546612"/>
                <a:ext cx="288032" cy="36292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91" name="Picture 4" descr="C:\Users\Stephanie Legutke\AppData\Local\Microsoft\Windows\Temporary Internet Files\Content.IE5\4MBK5GWR\sas-face-1-colour[1].png"/>
              <p:cNvPicPr>
                <a:picLocks noChangeAspect="1" noChangeArrowheads="1"/>
              </p:cNvPicPr>
              <p:nvPr/>
            </p:nvPicPr>
            <p:blipFill>
              <a:blip r:embed="rId7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3563888" y="3289547"/>
                <a:ext cx="288032" cy="36292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92" name="Picture 4" descr="C:\Users\Stephanie Legutke\AppData\Local\Microsoft\Windows\Temporary Internet Files\Content.IE5\4MBK5GWR\sas-face-1-colour[1].png"/>
              <p:cNvPicPr>
                <a:picLocks noChangeAspect="1" noChangeArrowheads="1"/>
              </p:cNvPicPr>
              <p:nvPr/>
            </p:nvPicPr>
            <p:blipFill>
              <a:blip r:embed="rId7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2987824" y="3649587"/>
                <a:ext cx="288032" cy="36292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93" name="Picture 4" descr="C:\Users\Stephanie Legutke\AppData\Local\Microsoft\Windows\Temporary Internet Files\Content.IE5\4MBK5GWR\sas-face-1-colour[1].png"/>
              <p:cNvPicPr>
                <a:picLocks noChangeAspect="1" noChangeArrowheads="1"/>
              </p:cNvPicPr>
              <p:nvPr/>
            </p:nvPicPr>
            <p:blipFill>
              <a:blip r:embed="rId7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3203848" y="3721595"/>
                <a:ext cx="288032" cy="36292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94" name="Picture 4" descr="C:\Users\Stephanie Legutke\AppData\Local\Microsoft\Windows\Temporary Internet Files\Content.IE5\4MBK5GWR\sas-face-1-colour[1].png"/>
              <p:cNvPicPr>
                <a:picLocks noChangeAspect="1" noChangeArrowheads="1"/>
              </p:cNvPicPr>
              <p:nvPr/>
            </p:nvPicPr>
            <p:blipFill>
              <a:blip r:embed="rId7" cstate="print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3491880" y="3721595"/>
                <a:ext cx="288032" cy="36292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49" name="Pfeil nach unten 148"/>
            <p:cNvSpPr/>
            <p:nvPr/>
          </p:nvSpPr>
          <p:spPr>
            <a:xfrm rot="10800000">
              <a:off x="6084168" y="1561356"/>
              <a:ext cx="792088" cy="432048"/>
            </a:xfrm>
            <a:prstGeom prst="downArrow">
              <a:avLst/>
            </a:prstGeom>
            <a:solidFill>
              <a:srgbClr val="CC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63A5B81-1991-4782-9945-F75F220315CC}" type="datetime1">
              <a:rPr lang="de-DE" smtClean="0"/>
              <a:t>22.07.2016</a:t>
            </a:fld>
            <a:endParaRPr lang="en-US" dirty="0"/>
          </a:p>
        </p:txBody>
      </p:sp>
      <p:grpSp>
        <p:nvGrpSpPr>
          <p:cNvPr id="16" name="Gruppieren 15"/>
          <p:cNvGrpSpPr/>
          <p:nvPr/>
        </p:nvGrpSpPr>
        <p:grpSpPr>
          <a:xfrm>
            <a:off x="107504" y="356877"/>
            <a:ext cx="3096344" cy="2140583"/>
            <a:chOff x="35496" y="356877"/>
            <a:chExt cx="3096344" cy="2140583"/>
          </a:xfrm>
        </p:grpSpPr>
        <p:grpSp>
          <p:nvGrpSpPr>
            <p:cNvPr id="11" name="Gruppieren 10"/>
            <p:cNvGrpSpPr/>
            <p:nvPr/>
          </p:nvGrpSpPr>
          <p:grpSpPr>
            <a:xfrm>
              <a:off x="368575" y="644909"/>
              <a:ext cx="747041" cy="484399"/>
              <a:chOff x="368575" y="644909"/>
              <a:chExt cx="747041" cy="484399"/>
            </a:xfrm>
          </p:grpSpPr>
          <p:sp>
            <p:nvSpPr>
              <p:cNvPr id="69" name="Textfeld 68"/>
              <p:cNvSpPr txBox="1"/>
              <p:nvPr/>
            </p:nvSpPr>
            <p:spPr>
              <a:xfrm>
                <a:off x="368575" y="780301"/>
                <a:ext cx="747041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sz="1200" b="1" dirty="0" smtClean="0">
                    <a:solidFill>
                      <a:srgbClr val="FF00FF"/>
                    </a:solidFill>
                  </a:rPr>
                  <a:t>CORDEX</a:t>
                </a:r>
              </a:p>
            </p:txBody>
          </p:sp>
          <p:sp>
            <p:nvSpPr>
              <p:cNvPr id="43" name="Fensterinhalt vertikal verschieben 42"/>
              <p:cNvSpPr/>
              <p:nvPr/>
            </p:nvSpPr>
            <p:spPr>
              <a:xfrm>
                <a:off x="371645" y="644909"/>
                <a:ext cx="706432" cy="484399"/>
              </a:xfrm>
              <a:prstGeom prst="verticalScroll">
                <a:avLst/>
              </a:prstGeom>
              <a:solidFill>
                <a:srgbClr val="FF00FF">
                  <a:alpha val="14118"/>
                </a:srgbClr>
              </a:solidFill>
              <a:ln w="19050">
                <a:solidFill>
                  <a:srgbClr val="FF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grpSp>
          <p:nvGrpSpPr>
            <p:cNvPr id="9" name="Gruppieren 8"/>
            <p:cNvGrpSpPr/>
            <p:nvPr/>
          </p:nvGrpSpPr>
          <p:grpSpPr>
            <a:xfrm>
              <a:off x="1187624" y="356877"/>
              <a:ext cx="792088" cy="514016"/>
              <a:chOff x="1187624" y="356877"/>
              <a:chExt cx="792088" cy="514016"/>
            </a:xfrm>
          </p:grpSpPr>
          <p:sp>
            <p:nvSpPr>
              <p:cNvPr id="72" name="Textfeld 71"/>
              <p:cNvSpPr txBox="1"/>
              <p:nvPr/>
            </p:nvSpPr>
            <p:spPr>
              <a:xfrm>
                <a:off x="1187624" y="409228"/>
                <a:ext cx="789382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de-DE" sz="1200" b="1" dirty="0" smtClean="0">
                    <a:solidFill>
                      <a:srgbClr val="669900"/>
                    </a:solidFill>
                  </a:rPr>
                  <a:t>Scenario</a:t>
                </a:r>
              </a:p>
              <a:p>
                <a:pPr algn="ctr"/>
                <a:r>
                  <a:rPr lang="de-DE" sz="1200" b="1" dirty="0" smtClean="0"/>
                  <a:t>MIP</a:t>
                </a:r>
                <a:endParaRPr lang="de-DE" sz="1200" b="1" dirty="0"/>
              </a:p>
            </p:txBody>
          </p:sp>
          <p:sp>
            <p:nvSpPr>
              <p:cNvPr id="71" name="Fensterinhalt vertikal verschieben 70"/>
              <p:cNvSpPr/>
              <p:nvPr/>
            </p:nvSpPr>
            <p:spPr>
              <a:xfrm>
                <a:off x="1190330" y="356877"/>
                <a:ext cx="789382" cy="484399"/>
              </a:xfrm>
              <a:prstGeom prst="verticalScroll">
                <a:avLst/>
              </a:prstGeom>
              <a:solidFill>
                <a:schemeClr val="accent3">
                  <a:lumMod val="75000"/>
                  <a:alpha val="14902"/>
                </a:schemeClr>
              </a:solidFill>
              <a:ln w="19050">
                <a:solidFill>
                  <a:srgbClr val="66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grpSp>
          <p:nvGrpSpPr>
            <p:cNvPr id="278" name="Gruppieren 277"/>
            <p:cNvGrpSpPr/>
            <p:nvPr/>
          </p:nvGrpSpPr>
          <p:grpSpPr>
            <a:xfrm>
              <a:off x="2123728" y="625252"/>
              <a:ext cx="1008112" cy="504056"/>
              <a:chOff x="2555776" y="1129308"/>
              <a:chExt cx="1008112" cy="504056"/>
            </a:xfrm>
          </p:grpSpPr>
          <p:sp>
            <p:nvSpPr>
              <p:cNvPr id="75" name="Textfeld 74"/>
              <p:cNvSpPr txBox="1"/>
              <p:nvPr/>
            </p:nvSpPr>
            <p:spPr>
              <a:xfrm>
                <a:off x="2555776" y="1171699"/>
                <a:ext cx="1008112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sz="1200" b="1" dirty="0" err="1" smtClean="0">
                    <a:solidFill>
                      <a:srgbClr val="FFC000"/>
                    </a:solidFill>
                  </a:rPr>
                  <a:t>AerChem</a:t>
                </a:r>
                <a:endParaRPr lang="de-DE" sz="1200" b="1" dirty="0" smtClean="0">
                  <a:solidFill>
                    <a:srgbClr val="FFC000"/>
                  </a:solidFill>
                </a:endParaRPr>
              </a:p>
              <a:p>
                <a:pPr algn="ctr"/>
                <a:r>
                  <a:rPr lang="de-DE" sz="1200" b="1" dirty="0" smtClean="0"/>
                  <a:t>MIP</a:t>
                </a:r>
                <a:endParaRPr lang="de-DE" sz="1200" b="1" dirty="0"/>
              </a:p>
            </p:txBody>
          </p:sp>
          <p:sp>
            <p:nvSpPr>
              <p:cNvPr id="74" name="Fensterinhalt vertikal verschieben 73"/>
              <p:cNvSpPr/>
              <p:nvPr/>
            </p:nvSpPr>
            <p:spPr>
              <a:xfrm>
                <a:off x="2699792" y="1129308"/>
                <a:ext cx="720080" cy="484399"/>
              </a:xfrm>
              <a:prstGeom prst="verticalScroll">
                <a:avLst/>
              </a:prstGeom>
              <a:solidFill>
                <a:srgbClr val="FF9933">
                  <a:alpha val="14902"/>
                </a:srgbClr>
              </a:solidFill>
              <a:ln w="19050">
                <a:solidFill>
                  <a:srgbClr val="FF993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grpSp>
          <p:nvGrpSpPr>
            <p:cNvPr id="13" name="Gruppieren 12"/>
            <p:cNvGrpSpPr/>
            <p:nvPr/>
          </p:nvGrpSpPr>
          <p:grpSpPr>
            <a:xfrm>
              <a:off x="104434" y="1368066"/>
              <a:ext cx="925526" cy="1109737"/>
              <a:chOff x="104434" y="1368066"/>
              <a:chExt cx="925526" cy="1109737"/>
            </a:xfrm>
          </p:grpSpPr>
          <p:sp>
            <p:nvSpPr>
              <p:cNvPr id="78" name="Textfeld 77"/>
              <p:cNvSpPr txBox="1"/>
              <p:nvPr/>
            </p:nvSpPr>
            <p:spPr>
              <a:xfrm>
                <a:off x="104434" y="1368066"/>
                <a:ext cx="637494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sz="1200" b="1" dirty="0" smtClean="0">
                    <a:solidFill>
                      <a:schemeClr val="bg1">
                        <a:lumMod val="50000"/>
                      </a:schemeClr>
                    </a:solidFill>
                  </a:rPr>
                  <a:t>…</a:t>
                </a:r>
              </a:p>
              <a:p>
                <a:pPr algn="ctr"/>
                <a:r>
                  <a:rPr lang="de-DE" sz="1200" b="1" dirty="0" smtClean="0"/>
                  <a:t>MIP</a:t>
                </a:r>
                <a:endParaRPr lang="de-DE" sz="1200" b="1" dirty="0"/>
              </a:p>
            </p:txBody>
          </p:sp>
          <p:sp>
            <p:nvSpPr>
              <p:cNvPr id="77" name="Fensterinhalt vertikal verschieben 76"/>
              <p:cNvSpPr/>
              <p:nvPr/>
            </p:nvSpPr>
            <p:spPr>
              <a:xfrm>
                <a:off x="323528" y="1993404"/>
                <a:ext cx="706432" cy="484399"/>
              </a:xfrm>
              <a:prstGeom prst="verticalScroll">
                <a:avLst/>
              </a:prstGeom>
              <a:solidFill>
                <a:srgbClr val="0099FF">
                  <a:alpha val="14902"/>
                </a:srgbClr>
              </a:solidFill>
              <a:ln w="19050">
                <a:solidFill>
                  <a:srgbClr val="0099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grpSp>
          <p:nvGrpSpPr>
            <p:cNvPr id="14" name="Gruppieren 13"/>
            <p:cNvGrpSpPr/>
            <p:nvPr/>
          </p:nvGrpSpPr>
          <p:grpSpPr>
            <a:xfrm>
              <a:off x="35496" y="1345332"/>
              <a:ext cx="1008112" cy="1152128"/>
              <a:chOff x="35496" y="1345332"/>
              <a:chExt cx="1008112" cy="1152128"/>
            </a:xfrm>
          </p:grpSpPr>
          <p:sp>
            <p:nvSpPr>
              <p:cNvPr id="81" name="Textfeld 80"/>
              <p:cNvSpPr txBox="1"/>
              <p:nvPr/>
            </p:nvSpPr>
            <p:spPr>
              <a:xfrm>
                <a:off x="406114" y="2035795"/>
                <a:ext cx="637494" cy="461665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sz="1200" b="1" dirty="0" smtClean="0">
                    <a:solidFill>
                      <a:schemeClr val="bg1">
                        <a:lumMod val="50000"/>
                      </a:schemeClr>
                    </a:solidFill>
                  </a:rPr>
                  <a:t>…</a:t>
                </a:r>
              </a:p>
              <a:p>
                <a:pPr algn="ctr"/>
                <a:r>
                  <a:rPr lang="de-DE" sz="1200" b="1" dirty="0" smtClean="0"/>
                  <a:t>MIP</a:t>
                </a:r>
                <a:endParaRPr lang="de-DE" sz="1200" b="1" dirty="0"/>
              </a:p>
            </p:txBody>
          </p:sp>
          <p:sp>
            <p:nvSpPr>
              <p:cNvPr id="80" name="Fensterinhalt vertikal verschieben 79"/>
              <p:cNvSpPr/>
              <p:nvPr/>
            </p:nvSpPr>
            <p:spPr>
              <a:xfrm>
                <a:off x="35496" y="1345332"/>
                <a:ext cx="706432" cy="484399"/>
              </a:xfrm>
              <a:prstGeom prst="verticalScroll">
                <a:avLst/>
              </a:prstGeom>
              <a:solidFill>
                <a:srgbClr val="E7E200">
                  <a:alpha val="16078"/>
                </a:srgbClr>
              </a:solidFill>
              <a:ln w="19050">
                <a:solidFill>
                  <a:srgbClr val="E7E2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</p:grpSp>
      <p:grpSp>
        <p:nvGrpSpPr>
          <p:cNvPr id="103" name="Gruppieren 102"/>
          <p:cNvGrpSpPr/>
          <p:nvPr/>
        </p:nvGrpSpPr>
        <p:grpSpPr>
          <a:xfrm>
            <a:off x="251520" y="2872514"/>
            <a:ext cx="1243083" cy="1091517"/>
            <a:chOff x="1187624" y="2065412"/>
            <a:chExt cx="1243083" cy="1091517"/>
          </a:xfrm>
          <a:solidFill>
            <a:schemeClr val="bg1">
              <a:lumMod val="75000"/>
            </a:schemeClr>
          </a:solidFill>
        </p:grpSpPr>
        <p:sp>
          <p:nvSpPr>
            <p:cNvPr id="10" name="Flussdiagramm: Datenträger mit sequenziellem Zugriff 9"/>
            <p:cNvSpPr/>
            <p:nvPr/>
          </p:nvSpPr>
          <p:spPr>
            <a:xfrm>
              <a:off x="1187624" y="2065412"/>
              <a:ext cx="1186403" cy="1081472"/>
            </a:xfrm>
            <a:prstGeom prst="flowChartMagneticTape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Rechteck 11"/>
            <p:cNvSpPr/>
            <p:nvPr/>
          </p:nvSpPr>
          <p:spPr>
            <a:xfrm>
              <a:off x="1197280" y="2497460"/>
              <a:ext cx="1233427" cy="659469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r>
                <a:rPr lang="en-GB" sz="1400" dirty="0" smtClean="0">
                  <a:solidFill>
                    <a:sysClr val="windowText" lastClr="000000"/>
                  </a:solidFill>
                </a:rPr>
                <a:t>  (Band)</a:t>
              </a:r>
              <a:r>
                <a:rPr lang="en-GB" sz="1400" dirty="0" err="1" smtClean="0">
                  <a:solidFill>
                    <a:sysClr val="windowText" lastClr="000000"/>
                  </a:solidFill>
                </a:rPr>
                <a:t>Archiv</a:t>
              </a:r>
              <a:r>
                <a:rPr lang="en-GB" sz="1400" dirty="0" smtClean="0">
                  <a:solidFill>
                    <a:sysClr val="windowText" lastClr="000000"/>
                  </a:solidFill>
                </a:rPr>
                <a:t>     </a:t>
              </a:r>
            </a:p>
            <a:p>
              <a:pPr algn="ctr"/>
              <a:endParaRPr lang="en-GB" sz="1600" dirty="0">
                <a:solidFill>
                  <a:sysClr val="windowText" lastClr="000000"/>
                </a:solidFill>
              </a:endParaRPr>
            </a:p>
            <a:p>
              <a:pPr algn="ctr"/>
              <a:r>
                <a:rPr lang="en-GB" sz="1200" b="1" dirty="0" smtClean="0">
                  <a:solidFill>
                    <a:sysClr val="windowText" lastClr="000000"/>
                  </a:solidFill>
                </a:rPr>
                <a:t>           (</a:t>
              </a:r>
              <a:r>
                <a:rPr lang="en-GB" sz="1200" b="1" dirty="0" err="1" smtClean="0">
                  <a:solidFill>
                    <a:sysClr val="windowText" lastClr="000000"/>
                  </a:solidFill>
                </a:rPr>
                <a:t>Roh</a:t>
              </a:r>
              <a:r>
                <a:rPr lang="en-GB" sz="1200" b="1" dirty="0" smtClean="0">
                  <a:solidFill>
                    <a:sysClr val="windowText" lastClr="000000"/>
                  </a:solidFill>
                </a:rPr>
                <a:t>)</a:t>
              </a:r>
              <a:r>
                <a:rPr lang="en-GB" sz="1200" b="1" dirty="0" err="1" smtClean="0">
                  <a:solidFill>
                    <a:sysClr val="windowText" lastClr="000000"/>
                  </a:solidFill>
                </a:rPr>
                <a:t>Daten</a:t>
              </a:r>
              <a:endParaRPr lang="en-GB" sz="1200" b="1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22" name="Gruppieren 21"/>
          <p:cNvGrpSpPr/>
          <p:nvPr/>
        </p:nvGrpSpPr>
        <p:grpSpPr>
          <a:xfrm>
            <a:off x="746351" y="917922"/>
            <a:ext cx="1517390" cy="993630"/>
            <a:chOff x="746351" y="917922"/>
            <a:chExt cx="1517390" cy="993630"/>
          </a:xfrm>
        </p:grpSpPr>
        <p:sp>
          <p:nvSpPr>
            <p:cNvPr id="3" name="Flussdiagramm: Karte 2"/>
            <p:cNvSpPr/>
            <p:nvPr/>
          </p:nvSpPr>
          <p:spPr>
            <a:xfrm>
              <a:off x="1059041" y="1165439"/>
              <a:ext cx="936104" cy="467925"/>
            </a:xfrm>
            <a:prstGeom prst="flowChartPunchedCard">
              <a:avLst/>
            </a:prstGeom>
            <a:solidFill>
              <a:srgbClr val="DDDDDD"/>
            </a:solidFill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000"/>
            </a:p>
          </p:txBody>
        </p:sp>
        <p:cxnSp>
          <p:nvCxnSpPr>
            <p:cNvPr id="6" name="Gerade Verbindung 5"/>
            <p:cNvCxnSpPr/>
            <p:nvPr/>
          </p:nvCxnSpPr>
          <p:spPr>
            <a:xfrm>
              <a:off x="1059041" y="1340404"/>
              <a:ext cx="936104" cy="0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feld 6"/>
            <p:cNvSpPr txBox="1"/>
            <p:nvPr/>
          </p:nvSpPr>
          <p:spPr>
            <a:xfrm>
              <a:off x="1115616" y="1129308"/>
              <a:ext cx="936104" cy="52322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de-DE" sz="1000" b="1" dirty="0" smtClean="0">
                  <a:solidFill>
                    <a:schemeClr val="bg1">
                      <a:lumMod val="50000"/>
                    </a:schemeClr>
                  </a:solidFill>
                </a:rPr>
                <a:t>MPI-</a:t>
              </a:r>
              <a:r>
                <a:rPr lang="de-DE" sz="1000" b="1" dirty="0" smtClean="0"/>
                <a:t>ESM</a:t>
              </a:r>
              <a:r>
                <a:rPr lang="de-DE" sz="1000" b="1" dirty="0" smtClean="0">
                  <a:solidFill>
                    <a:schemeClr val="bg1">
                      <a:lumMod val="50000"/>
                    </a:schemeClr>
                  </a:solidFill>
                </a:rPr>
                <a:t>1/2</a:t>
              </a:r>
            </a:p>
            <a:p>
              <a:r>
                <a:rPr lang="de-DE" sz="800" b="1" dirty="0" smtClean="0"/>
                <a:t> </a:t>
              </a:r>
              <a:r>
                <a:rPr lang="de-DE" sz="1000" b="1" dirty="0"/>
                <a:t/>
              </a:r>
              <a:br>
                <a:rPr lang="de-DE" sz="1000" b="1" dirty="0"/>
              </a:br>
              <a:r>
                <a:rPr lang="de-DE" sz="1000" b="1" dirty="0" smtClean="0"/>
                <a:t>  </a:t>
              </a:r>
              <a:r>
                <a:rPr lang="de-DE" sz="1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konfiguriert</a:t>
              </a:r>
              <a:endParaRPr lang="de-DE" sz="10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8" name="Pfeil nach unten 7"/>
            <p:cNvSpPr>
              <a:spLocks noChangeAspect="1"/>
            </p:cNvSpPr>
            <p:nvPr/>
          </p:nvSpPr>
          <p:spPr>
            <a:xfrm>
              <a:off x="1527086" y="917922"/>
              <a:ext cx="65865" cy="220481"/>
            </a:xfrm>
            <a:prstGeom prst="downArrow">
              <a:avLst/>
            </a:prstGeom>
            <a:solidFill>
              <a:srgbClr val="66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3" name="Pfeil nach unten 82"/>
            <p:cNvSpPr>
              <a:spLocks noChangeAspect="1"/>
            </p:cNvSpPr>
            <p:nvPr/>
          </p:nvSpPr>
          <p:spPr>
            <a:xfrm rot="17700000">
              <a:off x="837428" y="1133852"/>
              <a:ext cx="65865" cy="220481"/>
            </a:xfrm>
            <a:prstGeom prst="downArrow">
              <a:avLst/>
            </a:prstGeom>
            <a:solidFill>
              <a:srgbClr val="FF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4" name="Pfeil nach unten 83"/>
            <p:cNvSpPr>
              <a:spLocks noChangeAspect="1"/>
            </p:cNvSpPr>
            <p:nvPr/>
          </p:nvSpPr>
          <p:spPr>
            <a:xfrm rot="15300000">
              <a:off x="823659" y="1490191"/>
              <a:ext cx="65865" cy="220481"/>
            </a:xfrm>
            <a:prstGeom prst="downArrow">
              <a:avLst/>
            </a:prstGeom>
            <a:solidFill>
              <a:srgbClr val="E7E2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6" name="Pfeil nach unten 85"/>
            <p:cNvSpPr>
              <a:spLocks noChangeAspect="1"/>
            </p:cNvSpPr>
            <p:nvPr/>
          </p:nvSpPr>
          <p:spPr>
            <a:xfrm rot="13500000">
              <a:off x="1053452" y="1768379"/>
              <a:ext cx="65865" cy="220481"/>
            </a:xfrm>
            <a:prstGeom prst="downArrow">
              <a:avLst/>
            </a:prstGeom>
            <a:solidFill>
              <a:srgbClr val="00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1" name="Pfeil nach unten 100"/>
            <p:cNvSpPr>
              <a:spLocks noChangeAspect="1"/>
            </p:cNvSpPr>
            <p:nvPr/>
          </p:nvSpPr>
          <p:spPr>
            <a:xfrm rot="2700000">
              <a:off x="2107521" y="1116972"/>
              <a:ext cx="78730" cy="233710"/>
            </a:xfrm>
            <a:prstGeom prst="downArrow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83" name="Gruppieren 182"/>
          <p:cNvGrpSpPr/>
          <p:nvPr/>
        </p:nvGrpSpPr>
        <p:grpSpPr>
          <a:xfrm>
            <a:off x="4499992" y="1057300"/>
            <a:ext cx="1224136" cy="1224136"/>
            <a:chOff x="4427984" y="1057300"/>
            <a:chExt cx="1224136" cy="1224136"/>
          </a:xfrm>
        </p:grpSpPr>
        <p:sp>
          <p:nvSpPr>
            <p:cNvPr id="64" name="Flussdiagramm: Magnetplattenspeicher 63"/>
            <p:cNvSpPr/>
            <p:nvPr/>
          </p:nvSpPr>
          <p:spPr>
            <a:xfrm>
              <a:off x="4427984" y="1057300"/>
              <a:ext cx="1224136" cy="1224136"/>
            </a:xfrm>
            <a:prstGeom prst="flowChartMagneticDisk">
              <a:avLst/>
            </a:prstGeom>
            <a:solidFill>
              <a:srgbClr val="CCFFCC"/>
            </a:solidFill>
            <a:ln w="9525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8" name="Textfeld 167"/>
            <p:cNvSpPr txBox="1"/>
            <p:nvPr/>
          </p:nvSpPr>
          <p:spPr>
            <a:xfrm>
              <a:off x="4427984" y="1109563"/>
              <a:ext cx="1224136" cy="30777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400" b="1" dirty="0" smtClean="0"/>
                <a:t>DKRZ ESGF</a:t>
              </a:r>
              <a:endParaRPr lang="de-DE" sz="1400" b="1" dirty="0"/>
            </a:p>
          </p:txBody>
        </p:sp>
      </p:grpSp>
      <p:grpSp>
        <p:nvGrpSpPr>
          <p:cNvPr id="308" name="Gruppieren 307"/>
          <p:cNvGrpSpPr/>
          <p:nvPr/>
        </p:nvGrpSpPr>
        <p:grpSpPr>
          <a:xfrm>
            <a:off x="7020272" y="1057300"/>
            <a:ext cx="1296144" cy="1296144"/>
            <a:chOff x="6084168" y="1057300"/>
            <a:chExt cx="1296144" cy="1296144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180" name="Flussdiagramm: Datenträger mit sequenziellem Zugriff 179"/>
            <p:cNvSpPr/>
            <p:nvPr/>
          </p:nvSpPr>
          <p:spPr>
            <a:xfrm>
              <a:off x="6084168" y="1057300"/>
              <a:ext cx="1224136" cy="1224136"/>
            </a:xfrm>
            <a:prstGeom prst="flowChartMagneticTap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9525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2" name="Textfeld 181"/>
            <p:cNvSpPr txBox="1"/>
            <p:nvPr/>
          </p:nvSpPr>
          <p:spPr>
            <a:xfrm>
              <a:off x="6084168" y="1183893"/>
              <a:ext cx="1296144" cy="116955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200"/>
                </a:lnSpc>
              </a:pPr>
              <a:r>
                <a:rPr lang="de-DE" sz="1400" b="1" dirty="0" smtClean="0"/>
                <a:t>Langzeit-</a:t>
              </a:r>
            </a:p>
            <a:p>
              <a:pPr algn="ctr">
                <a:lnSpc>
                  <a:spcPts val="1200"/>
                </a:lnSpc>
              </a:pPr>
              <a:r>
                <a:rPr lang="de-DE" sz="1400" b="1" dirty="0" smtClean="0"/>
                <a:t>Archiv</a:t>
              </a:r>
              <a:br>
                <a:rPr lang="de-DE" sz="1400" b="1" dirty="0" smtClean="0"/>
              </a:br>
              <a:endParaRPr lang="de-DE" sz="1400" b="1" dirty="0" smtClean="0"/>
            </a:p>
            <a:p>
              <a:pPr algn="ctr">
                <a:lnSpc>
                  <a:spcPts val="1200"/>
                </a:lnSpc>
              </a:pPr>
              <a:r>
                <a:rPr lang="de-DE" sz="1400" b="1" dirty="0" smtClean="0">
                  <a:solidFill>
                    <a:schemeClr val="accent4">
                      <a:lumMod val="75000"/>
                    </a:schemeClr>
                  </a:solidFill>
                </a:rPr>
                <a:t>WDCC</a:t>
              </a:r>
              <a:br>
                <a:rPr lang="de-DE" sz="1400" b="1" dirty="0" smtClean="0">
                  <a:solidFill>
                    <a:schemeClr val="accent4">
                      <a:lumMod val="75000"/>
                    </a:schemeClr>
                  </a:solidFill>
                </a:rPr>
              </a:br>
              <a:r>
                <a:rPr lang="de-DE" sz="1400" b="1" dirty="0" smtClean="0">
                  <a:solidFill>
                    <a:schemeClr val="accent4">
                      <a:lumMod val="75000"/>
                    </a:schemeClr>
                  </a:solidFill>
                </a:rPr>
                <a:t>IPCC-DDC</a:t>
              </a:r>
              <a:r>
                <a:rPr lang="de-DE" sz="1400" b="1" dirty="0" smtClean="0">
                  <a:solidFill>
                    <a:schemeClr val="accent2">
                      <a:lumMod val="75000"/>
                    </a:schemeClr>
                  </a:solidFill>
                </a:rPr>
                <a:t/>
              </a:r>
              <a:br>
                <a:rPr lang="de-DE" sz="1400" b="1" dirty="0" smtClean="0">
                  <a:solidFill>
                    <a:schemeClr val="accent2">
                      <a:lumMod val="75000"/>
                    </a:schemeClr>
                  </a:solidFill>
                </a:rPr>
              </a:br>
              <a:endParaRPr lang="de-DE" sz="1400" b="1" dirty="0" smtClean="0">
                <a:solidFill>
                  <a:schemeClr val="accent2">
                    <a:lumMod val="75000"/>
                  </a:schemeClr>
                </a:solidFill>
              </a:endParaRPr>
            </a:p>
            <a:p>
              <a:pPr algn="ctr">
                <a:lnSpc>
                  <a:spcPts val="1200"/>
                </a:lnSpc>
              </a:pPr>
              <a:r>
                <a:rPr lang="de-DE" sz="1400" b="1" dirty="0" smtClean="0">
                  <a:solidFill>
                    <a:schemeClr val="accent2">
                      <a:lumMod val="75000"/>
                    </a:schemeClr>
                  </a:solidFill>
                </a:rPr>
                <a:t>                  </a:t>
              </a:r>
              <a:r>
                <a:rPr lang="de-DE" sz="1400" b="1" dirty="0" err="1" smtClean="0">
                  <a:solidFill>
                    <a:schemeClr val="accent4">
                      <a:lumMod val="75000"/>
                    </a:schemeClr>
                  </a:solidFill>
                </a:rPr>
                <a:t>Cera</a:t>
              </a:r>
              <a:endParaRPr lang="de-DE" sz="1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</p:grpSp>
      <p:cxnSp>
        <p:nvCxnSpPr>
          <p:cNvPr id="270" name="Gewinkelte Verbindung 269"/>
          <p:cNvCxnSpPr>
            <a:stCxn id="64" idx="3"/>
            <a:endCxn id="180" idx="2"/>
          </p:cNvCxnSpPr>
          <p:nvPr/>
        </p:nvCxnSpPr>
        <p:spPr>
          <a:xfrm rot="16200000" flipH="1">
            <a:off x="6372200" y="1021296"/>
            <a:ext cx="12700" cy="2520280"/>
          </a:xfrm>
          <a:prstGeom prst="bentConnector3">
            <a:avLst>
              <a:gd name="adj1" fmla="val 1800000"/>
            </a:avLst>
          </a:prstGeom>
          <a:ln w="28575">
            <a:solidFill>
              <a:schemeClr val="accent4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-22820"/>
            <a:ext cx="8316416" cy="337219"/>
          </a:xfrm>
          <a:noFill/>
        </p:spPr>
        <p:txBody>
          <a:bodyPr anchor="ctr"/>
          <a:lstStyle/>
          <a:p>
            <a:pPr algn="ctr"/>
            <a:r>
              <a:rPr lang="de-DE" sz="1600" dirty="0" smtClean="0">
                <a:solidFill>
                  <a:schemeClr val="bg1"/>
                </a:solidFill>
              </a:rPr>
              <a:t>BMBF - CMIP6 – Aktivitäten: Verbund 1 (DICAD) : Überblick Workflow und Services</a:t>
            </a:r>
            <a:endParaRPr lang="de-DE" sz="1600" dirty="0">
              <a:solidFill>
                <a:schemeClr val="bg1"/>
              </a:solidFill>
            </a:endParaRPr>
          </a:p>
        </p:txBody>
      </p:sp>
      <p:grpSp>
        <p:nvGrpSpPr>
          <p:cNvPr id="1038" name="Gruppieren 1037"/>
          <p:cNvGrpSpPr/>
          <p:nvPr/>
        </p:nvGrpSpPr>
        <p:grpSpPr>
          <a:xfrm>
            <a:off x="5076056" y="3865612"/>
            <a:ext cx="1099466" cy="504054"/>
            <a:chOff x="5976157" y="3793604"/>
            <a:chExt cx="1404156" cy="569570"/>
          </a:xfrm>
        </p:grpSpPr>
        <p:cxnSp>
          <p:nvCxnSpPr>
            <p:cNvPr id="305" name="Gerade Verbindung 304"/>
            <p:cNvCxnSpPr/>
            <p:nvPr/>
          </p:nvCxnSpPr>
          <p:spPr>
            <a:xfrm>
              <a:off x="6156653" y="3937620"/>
              <a:ext cx="1113321" cy="0"/>
            </a:xfrm>
            <a:prstGeom prst="line">
              <a:avLst/>
            </a:prstGeom>
            <a:ln w="9525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3" name="Flussdiagramm: Karte 302"/>
            <p:cNvSpPr/>
            <p:nvPr/>
          </p:nvSpPr>
          <p:spPr>
            <a:xfrm>
              <a:off x="6156653" y="3793604"/>
              <a:ext cx="1113321" cy="504056"/>
            </a:xfrm>
            <a:prstGeom prst="flowChartPunchedCard">
              <a:avLst/>
            </a:prstGeom>
            <a:solidFill>
              <a:srgbClr val="008000">
                <a:alpha val="14902"/>
              </a:srgbClr>
            </a:solidFill>
            <a:ln w="9525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000"/>
            </a:p>
          </p:txBody>
        </p:sp>
        <p:sp>
          <p:nvSpPr>
            <p:cNvPr id="304" name="Textfeld 303"/>
            <p:cNvSpPr txBox="1"/>
            <p:nvPr/>
          </p:nvSpPr>
          <p:spPr>
            <a:xfrm>
              <a:off x="5976157" y="3795131"/>
              <a:ext cx="1404156" cy="56804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800"/>
                </a:lnSpc>
              </a:pPr>
              <a:r>
                <a:rPr lang="de-DE" sz="700" b="1" dirty="0" smtClean="0">
                  <a:solidFill>
                    <a:sysClr val="windowText" lastClr="000000"/>
                  </a:solidFill>
                </a:rPr>
                <a:t>      Qualitätskontrolle</a:t>
              </a:r>
              <a:br>
                <a:rPr lang="de-DE" sz="700" b="1" dirty="0" smtClean="0">
                  <a:solidFill>
                    <a:sysClr val="windowText" lastClr="000000"/>
                  </a:solidFill>
                </a:rPr>
              </a:br>
              <a:endParaRPr lang="de-DE" sz="700" b="1" dirty="0" smtClean="0">
                <a:solidFill>
                  <a:sysClr val="windowText" lastClr="000000"/>
                </a:solidFill>
              </a:endParaRPr>
            </a:p>
            <a:p>
              <a:pPr algn="ctr">
                <a:lnSpc>
                  <a:spcPts val="800"/>
                </a:lnSpc>
              </a:pPr>
              <a:r>
                <a:rPr lang="de-DE" sz="700" b="1" dirty="0" smtClean="0">
                  <a:solidFill>
                    <a:srgbClr val="008000"/>
                  </a:solidFill>
                </a:rPr>
                <a:t>                      D- &amp; MD-</a:t>
              </a:r>
              <a:br>
                <a:rPr lang="de-DE" sz="700" b="1" dirty="0" smtClean="0">
                  <a:solidFill>
                    <a:srgbClr val="008000"/>
                  </a:solidFill>
                </a:rPr>
              </a:br>
              <a:r>
                <a:rPr lang="de-DE" sz="700" b="1" dirty="0" smtClean="0">
                  <a:solidFill>
                    <a:srgbClr val="008000"/>
                  </a:solidFill>
                </a:rPr>
                <a:t>                        Check-2</a:t>
              </a:r>
              <a:endParaRPr lang="de-DE" sz="700" b="1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48" name="Gruppieren 47"/>
          <p:cNvGrpSpPr/>
          <p:nvPr/>
        </p:nvGrpSpPr>
        <p:grpSpPr>
          <a:xfrm>
            <a:off x="3059831" y="2031052"/>
            <a:ext cx="1152129" cy="610424"/>
            <a:chOff x="3049521" y="1900490"/>
            <a:chExt cx="1152129" cy="610424"/>
          </a:xfrm>
        </p:grpSpPr>
        <p:cxnSp>
          <p:nvCxnSpPr>
            <p:cNvPr id="289" name="Gerade Verbindung mit Pfeil 288"/>
            <p:cNvCxnSpPr>
              <a:stCxn id="90" idx="3"/>
              <a:endCxn id="291" idx="1"/>
            </p:cNvCxnSpPr>
            <p:nvPr/>
          </p:nvCxnSpPr>
          <p:spPr>
            <a:xfrm>
              <a:off x="3049521" y="2180151"/>
              <a:ext cx="226335" cy="6727"/>
            </a:xfrm>
            <a:prstGeom prst="straightConnector1">
              <a:avLst/>
            </a:prstGeom>
            <a:ln w="28575">
              <a:solidFill>
                <a:srgbClr val="0099FF"/>
              </a:solidFill>
              <a:prstDash val="sysDash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90" name="Gruppieren 289"/>
            <p:cNvGrpSpPr/>
            <p:nvPr/>
          </p:nvGrpSpPr>
          <p:grpSpPr>
            <a:xfrm>
              <a:off x="3265545" y="1900490"/>
              <a:ext cx="936105" cy="610424"/>
              <a:chOff x="2096437" y="1396434"/>
              <a:chExt cx="1304171" cy="610424"/>
            </a:xfrm>
          </p:grpSpPr>
          <p:sp>
            <p:nvSpPr>
              <p:cNvPr id="291" name="Flussdiagramm: Karte 290"/>
              <p:cNvSpPr/>
              <p:nvPr/>
            </p:nvSpPr>
            <p:spPr>
              <a:xfrm>
                <a:off x="2110799" y="1430794"/>
                <a:ext cx="1224136" cy="504056"/>
              </a:xfrm>
              <a:prstGeom prst="flowChartPunchedCard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9525">
                <a:solidFill>
                  <a:srgbClr val="0099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000"/>
              </a:p>
            </p:txBody>
          </p:sp>
          <p:sp>
            <p:nvSpPr>
              <p:cNvPr id="292" name="Textfeld 291"/>
              <p:cNvSpPr txBox="1"/>
              <p:nvPr/>
            </p:nvSpPr>
            <p:spPr>
              <a:xfrm>
                <a:off x="2096437" y="1396434"/>
                <a:ext cx="1304171" cy="61042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1400"/>
                  </a:lnSpc>
                </a:pPr>
                <a:r>
                  <a:rPr lang="de-DE" sz="1200" b="1" dirty="0" smtClean="0">
                    <a:solidFill>
                      <a:sysClr val="windowText" lastClr="000000"/>
                    </a:solidFill>
                  </a:rPr>
                  <a:t>.</a:t>
                </a:r>
                <a:r>
                  <a:rPr lang="de-DE" sz="1200" b="1" dirty="0" err="1" smtClean="0">
                    <a:solidFill>
                      <a:sysClr val="windowText" lastClr="000000"/>
                    </a:solidFill>
                  </a:rPr>
                  <a:t>mon</a:t>
                </a:r>
                <a:r>
                  <a:rPr lang="de-DE" sz="1200" b="1" dirty="0" smtClean="0">
                    <a:solidFill>
                      <a:sysClr val="windowText" lastClr="000000"/>
                    </a:solidFill>
                  </a:rPr>
                  <a:t>   </a:t>
                </a:r>
              </a:p>
              <a:p>
                <a:pPr algn="r"/>
                <a:r>
                  <a:rPr lang="de-DE" sz="1000" b="1" dirty="0" smtClean="0">
                    <a:solidFill>
                      <a:srgbClr val="0070C0"/>
                    </a:solidFill>
                  </a:rPr>
                  <a:t>ESMValTool</a:t>
                </a:r>
              </a:p>
              <a:p>
                <a:pPr algn="r"/>
                <a:r>
                  <a:rPr lang="de-DE" sz="1200" b="1" dirty="0" smtClean="0">
                    <a:solidFill>
                      <a:srgbClr val="0070C0"/>
                    </a:solidFill>
                  </a:rPr>
                  <a:t>D Check-1</a:t>
                </a:r>
                <a:endParaRPr lang="de-DE" sz="1200" b="1" dirty="0">
                  <a:solidFill>
                    <a:srgbClr val="0070C0"/>
                  </a:solidFill>
                </a:endParaRPr>
              </a:p>
            </p:txBody>
          </p:sp>
        </p:grpSp>
      </p:grpSp>
      <p:cxnSp>
        <p:nvCxnSpPr>
          <p:cNvPr id="161" name="Gewinkelte Verbindung 160"/>
          <p:cNvCxnSpPr/>
          <p:nvPr/>
        </p:nvCxnSpPr>
        <p:spPr>
          <a:xfrm rot="5400000" flipH="1" flipV="1">
            <a:off x="2339752" y="3865612"/>
            <a:ext cx="576064" cy="144016"/>
          </a:xfrm>
          <a:prstGeom prst="bentConnector3">
            <a:avLst>
              <a:gd name="adj1" fmla="val 54535"/>
            </a:avLst>
          </a:prstGeom>
          <a:ln w="28575">
            <a:solidFill>
              <a:srgbClr val="0099FF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Gewinkelte Verbindung 337"/>
          <p:cNvCxnSpPr>
            <a:endCxn id="261" idx="3"/>
          </p:cNvCxnSpPr>
          <p:nvPr/>
        </p:nvCxnSpPr>
        <p:spPr>
          <a:xfrm rot="16200000" flipV="1">
            <a:off x="2213738" y="3811606"/>
            <a:ext cx="360040" cy="36004"/>
          </a:xfrm>
          <a:prstGeom prst="bentConnector3">
            <a:avLst>
              <a:gd name="adj1" fmla="val 50000"/>
            </a:avLst>
          </a:prstGeom>
          <a:ln w="28575">
            <a:solidFill>
              <a:srgbClr val="0099FF"/>
            </a:solidFill>
            <a:prstDash val="sys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3" name="Pfeil nach unten 332"/>
          <p:cNvSpPr/>
          <p:nvPr/>
        </p:nvSpPr>
        <p:spPr>
          <a:xfrm rot="10800000">
            <a:off x="6084168" y="1561356"/>
            <a:ext cx="792088" cy="432048"/>
          </a:xfrm>
          <a:prstGeom prst="downArrow">
            <a:avLst/>
          </a:prstGeom>
          <a:gradFill flip="none" rotWithShape="1">
            <a:gsLst>
              <a:gs pos="35000">
                <a:schemeClr val="accent4">
                  <a:lumMod val="60000"/>
                  <a:lumOff val="40000"/>
                </a:schemeClr>
              </a:gs>
              <a:gs pos="75000">
                <a:srgbClr val="CCFFCC">
                  <a:shade val="67500"/>
                  <a:satMod val="115000"/>
                  <a:lumMod val="96000"/>
                </a:srgbClr>
              </a:gs>
              <a:gs pos="100000">
                <a:srgbClr val="CCFFCC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42" name="Gruppieren 41"/>
          <p:cNvGrpSpPr/>
          <p:nvPr/>
        </p:nvGrpSpPr>
        <p:grpSpPr>
          <a:xfrm>
            <a:off x="3635896" y="4945732"/>
            <a:ext cx="3024335" cy="288032"/>
            <a:chOff x="3635896" y="4945732"/>
            <a:chExt cx="3024335" cy="288032"/>
          </a:xfrm>
        </p:grpSpPr>
        <p:sp>
          <p:nvSpPr>
            <p:cNvPr id="341" name="Pfeil nach rechts 340"/>
            <p:cNvSpPr/>
            <p:nvPr/>
          </p:nvSpPr>
          <p:spPr>
            <a:xfrm>
              <a:off x="3707904" y="4945732"/>
              <a:ext cx="2736304" cy="288032"/>
            </a:xfrm>
            <a:prstGeom prst="rightArrow">
              <a:avLst/>
            </a:prstGeom>
            <a:solidFill>
              <a:srgbClr val="CCFFCC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7" name="Textfeld 106"/>
            <p:cNvSpPr txBox="1"/>
            <p:nvPr/>
          </p:nvSpPr>
          <p:spPr>
            <a:xfrm>
              <a:off x="3635896" y="4945732"/>
              <a:ext cx="30243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200" dirty="0" smtClean="0"/>
                <a:t>Datenmanagement-/Datenanalysephase</a:t>
              </a:r>
              <a:endParaRPr lang="de-DE" sz="1200" dirty="0"/>
            </a:p>
          </p:txBody>
        </p:sp>
      </p:grpSp>
      <p:grpSp>
        <p:nvGrpSpPr>
          <p:cNvPr id="40" name="Gruppieren 39"/>
          <p:cNvGrpSpPr/>
          <p:nvPr/>
        </p:nvGrpSpPr>
        <p:grpSpPr>
          <a:xfrm>
            <a:off x="107504" y="4937348"/>
            <a:ext cx="3600400" cy="296416"/>
            <a:chOff x="107504" y="4945732"/>
            <a:chExt cx="4104456" cy="296416"/>
          </a:xfrm>
        </p:grpSpPr>
        <p:sp>
          <p:nvSpPr>
            <p:cNvPr id="408" name="Pfeil nach rechts 407"/>
            <p:cNvSpPr/>
            <p:nvPr/>
          </p:nvSpPr>
          <p:spPr>
            <a:xfrm>
              <a:off x="107504" y="4954116"/>
              <a:ext cx="4104456" cy="288032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02" name="Textfeld 401"/>
            <p:cNvSpPr txBox="1"/>
            <p:nvPr/>
          </p:nvSpPr>
          <p:spPr>
            <a:xfrm>
              <a:off x="1259632" y="4945732"/>
              <a:ext cx="1803080" cy="276999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200" dirty="0" err="1" smtClean="0"/>
                <a:t>Produktionssphase</a:t>
              </a:r>
              <a:endParaRPr lang="de-DE" sz="1200" dirty="0"/>
            </a:p>
          </p:txBody>
        </p:sp>
      </p:grpSp>
      <p:grpSp>
        <p:nvGrpSpPr>
          <p:cNvPr id="44" name="Gruppieren 43"/>
          <p:cNvGrpSpPr/>
          <p:nvPr/>
        </p:nvGrpSpPr>
        <p:grpSpPr>
          <a:xfrm>
            <a:off x="6444208" y="4945732"/>
            <a:ext cx="2699792" cy="288032"/>
            <a:chOff x="6444208" y="4945732"/>
            <a:chExt cx="2699792" cy="288032"/>
          </a:xfrm>
        </p:grpSpPr>
        <p:sp>
          <p:nvSpPr>
            <p:cNvPr id="409" name="Pfeil nach rechts 408"/>
            <p:cNvSpPr/>
            <p:nvPr/>
          </p:nvSpPr>
          <p:spPr>
            <a:xfrm>
              <a:off x="6444208" y="4945732"/>
              <a:ext cx="2699792" cy="288032"/>
            </a:xfrm>
            <a:prstGeom prst="rightArrow">
              <a:avLst/>
            </a:prstGeom>
            <a:solidFill>
              <a:schemeClr val="accent4">
                <a:lumMod val="40000"/>
                <a:lumOff val="6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3" name="Textfeld 112"/>
            <p:cNvSpPr txBox="1"/>
            <p:nvPr/>
          </p:nvSpPr>
          <p:spPr>
            <a:xfrm>
              <a:off x="7020272" y="4945732"/>
              <a:ext cx="1621781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200" dirty="0" err="1" smtClean="0"/>
                <a:t>bibliometrische</a:t>
              </a:r>
              <a:r>
                <a:rPr lang="de-DE" sz="1200" dirty="0" smtClean="0"/>
                <a:t> Phase</a:t>
              </a:r>
              <a:endParaRPr lang="de-DE" sz="1200" dirty="0"/>
            </a:p>
          </p:txBody>
        </p:sp>
      </p:grpSp>
      <p:grpSp>
        <p:nvGrpSpPr>
          <p:cNvPr id="49" name="Gruppieren 48"/>
          <p:cNvGrpSpPr/>
          <p:nvPr/>
        </p:nvGrpSpPr>
        <p:grpSpPr>
          <a:xfrm>
            <a:off x="7668344" y="2281436"/>
            <a:ext cx="576064" cy="698594"/>
            <a:chOff x="7668344" y="2281436"/>
            <a:chExt cx="576064" cy="698594"/>
          </a:xfrm>
        </p:grpSpPr>
        <p:cxnSp>
          <p:nvCxnSpPr>
            <p:cNvPr id="430" name="Gerade Verbindung mit Pfeil 429"/>
            <p:cNvCxnSpPr/>
            <p:nvPr/>
          </p:nvCxnSpPr>
          <p:spPr>
            <a:xfrm flipV="1">
              <a:off x="7884368" y="2281436"/>
              <a:ext cx="0" cy="432048"/>
            </a:xfrm>
            <a:prstGeom prst="straightConnector1">
              <a:avLst/>
            </a:prstGeom>
            <a:ln w="28575">
              <a:solidFill>
                <a:schemeClr val="accent4">
                  <a:lumMod val="75000"/>
                </a:schemeClr>
              </a:solidFill>
              <a:prstDash val="sysDash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4" name="Textfeld 343"/>
            <p:cNvSpPr txBox="1"/>
            <p:nvPr/>
          </p:nvSpPr>
          <p:spPr>
            <a:xfrm>
              <a:off x="7668344" y="2641476"/>
              <a:ext cx="57606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600" b="1" dirty="0" smtClean="0">
                  <a:solidFill>
                    <a:schemeClr val="accent4">
                      <a:lumMod val="75000"/>
                    </a:schemeClr>
                  </a:solidFill>
                </a:rPr>
                <a:t>DOI</a:t>
              </a:r>
              <a:endParaRPr lang="de-DE" sz="16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</p:grpSp>
      <p:grpSp>
        <p:nvGrpSpPr>
          <p:cNvPr id="46" name="Gruppieren 45"/>
          <p:cNvGrpSpPr/>
          <p:nvPr/>
        </p:nvGrpSpPr>
        <p:grpSpPr>
          <a:xfrm>
            <a:off x="2771800" y="4009628"/>
            <a:ext cx="3456383" cy="720080"/>
            <a:chOff x="2771800" y="4009628"/>
            <a:chExt cx="3456383" cy="720080"/>
          </a:xfrm>
        </p:grpSpPr>
        <p:grpSp>
          <p:nvGrpSpPr>
            <p:cNvPr id="1032" name="Gruppieren 1031"/>
            <p:cNvGrpSpPr/>
            <p:nvPr/>
          </p:nvGrpSpPr>
          <p:grpSpPr>
            <a:xfrm>
              <a:off x="5004047" y="4009628"/>
              <a:ext cx="1224136" cy="716613"/>
              <a:chOff x="7668342" y="4734865"/>
              <a:chExt cx="1748766" cy="1080121"/>
            </a:xfrm>
          </p:grpSpPr>
          <p:pic>
            <p:nvPicPr>
              <p:cNvPr id="1028" name="Picture 4" descr="C:\Users\Stephanie Legutke\AppData\Local\Microsoft\Windows\Temporary Internet Files\Content.IE5\GVBNIT7F\macosx103-1-1[1].png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83898" y="4734865"/>
                <a:ext cx="1424605" cy="1080121"/>
              </a:xfrm>
              <a:prstGeom prst="rect">
                <a:avLst/>
              </a:prstGeom>
              <a:noFill/>
            </p:spPr>
          </p:pic>
          <p:pic>
            <p:nvPicPr>
              <p:cNvPr id="1027" name="Picture 3" descr="C:\Users\Stephanie Legutke\AppData\Local\Microsoft\Windows\Temporary Internet Files\Content.IE5\NDVO7M7T\Logos-Browsers[1].png"/>
              <p:cNvPicPr>
                <a:picLocks noChangeAspect="1" noChangeArrowheads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8774862">
                <a:off x="8519302" y="4846570"/>
                <a:ext cx="495602" cy="4956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031" name="Textfeld 1030"/>
              <p:cNvSpPr txBox="1"/>
              <p:nvPr/>
            </p:nvSpPr>
            <p:spPr>
              <a:xfrm>
                <a:off x="7668342" y="4843400"/>
                <a:ext cx="1748766" cy="8350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500" b="1" dirty="0" smtClean="0"/>
                  <a:t>------  Q-A   -----</a:t>
                </a:r>
                <a:br>
                  <a:rPr lang="de-DE" sz="500" b="1" dirty="0" smtClean="0"/>
                </a:br>
                <a:r>
                  <a:rPr lang="de-DE" sz="500" b="1" dirty="0" err="1" smtClean="0"/>
                  <a:t>Checking</a:t>
                </a:r>
                <a:r>
                  <a:rPr lang="de-DE" sz="500" b="1" dirty="0" smtClean="0"/>
                  <a:t> </a:t>
                </a:r>
                <a:r>
                  <a:rPr lang="de-DE" sz="500" b="1" dirty="0" err="1" smtClean="0"/>
                  <a:t>Metadata</a:t>
                </a:r>
                <a:r>
                  <a:rPr lang="de-DE" sz="500" b="1" dirty="0" smtClean="0"/>
                  <a:t/>
                </a:r>
                <a:br>
                  <a:rPr lang="de-DE" sz="500" b="1" dirty="0" smtClean="0"/>
                </a:br>
                <a:r>
                  <a:rPr lang="de-DE" sz="500" b="1" dirty="0" smtClean="0"/>
                  <a:t>OK ...</a:t>
                </a:r>
              </a:p>
              <a:p>
                <a:r>
                  <a:rPr lang="de-DE" sz="500" b="1" dirty="0" smtClean="0"/>
                  <a:t>OK ...</a:t>
                </a:r>
              </a:p>
              <a:p>
                <a:r>
                  <a:rPr lang="de-DE" sz="500" b="1" dirty="0" smtClean="0"/>
                  <a:t>...</a:t>
                </a:r>
              </a:p>
              <a:p>
                <a:r>
                  <a:rPr lang="de-DE" sz="500" b="1" dirty="0" err="1" smtClean="0"/>
                  <a:t>Passed</a:t>
                </a:r>
                <a:r>
                  <a:rPr lang="de-DE" sz="500" b="1" dirty="0" smtClean="0"/>
                  <a:t>!</a:t>
                </a:r>
              </a:p>
            </p:txBody>
          </p:sp>
        </p:grpSp>
        <p:sp>
          <p:nvSpPr>
            <p:cNvPr id="1040" name="Rechteck 1039"/>
            <p:cNvSpPr/>
            <p:nvPr/>
          </p:nvSpPr>
          <p:spPr>
            <a:xfrm>
              <a:off x="5004048" y="4009628"/>
              <a:ext cx="1008112" cy="720080"/>
            </a:xfrm>
            <a:prstGeom prst="rect">
              <a:avLst/>
            </a:prstGeom>
            <a:noFill/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044" name="Gerade Verbindung 1043"/>
            <p:cNvCxnSpPr>
              <a:endCxn id="1028" idx="1"/>
            </p:cNvCxnSpPr>
            <p:nvPr/>
          </p:nvCxnSpPr>
          <p:spPr>
            <a:xfrm flipV="1">
              <a:off x="2771800" y="4367935"/>
              <a:ext cx="2243135" cy="1733"/>
            </a:xfrm>
            <a:prstGeom prst="line">
              <a:avLst/>
            </a:prstGeom>
            <a:ln w="28575">
              <a:solidFill>
                <a:srgbClr val="0099FF"/>
              </a:solidFill>
              <a:prstDash val="sysDash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3" name="Gruppieren 232"/>
          <p:cNvGrpSpPr/>
          <p:nvPr/>
        </p:nvGrpSpPr>
        <p:grpSpPr>
          <a:xfrm>
            <a:off x="1527093" y="1633363"/>
            <a:ext cx="1676755" cy="2016225"/>
            <a:chOff x="1527093" y="1633363"/>
            <a:chExt cx="1676755" cy="2016225"/>
          </a:xfrm>
        </p:grpSpPr>
        <p:sp>
          <p:nvSpPr>
            <p:cNvPr id="261" name="Flussdiagramm: Magnetplattenspeicher 260"/>
            <p:cNvSpPr/>
            <p:nvPr/>
          </p:nvSpPr>
          <p:spPr>
            <a:xfrm>
              <a:off x="1835696" y="2929508"/>
              <a:ext cx="1080120" cy="720080"/>
            </a:xfrm>
            <a:prstGeom prst="flowChartMagneticDisk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00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97" name="Gewinkelte Verbindung 96"/>
            <p:cNvCxnSpPr>
              <a:stCxn id="90" idx="2"/>
              <a:endCxn id="261" idx="1"/>
            </p:cNvCxnSpPr>
            <p:nvPr/>
          </p:nvCxnSpPr>
          <p:spPr>
            <a:xfrm rot="5400000">
              <a:off x="2319173" y="2626052"/>
              <a:ext cx="360040" cy="246873"/>
            </a:xfrm>
            <a:prstGeom prst="bentConnector3">
              <a:avLst>
                <a:gd name="adj1" fmla="val 50000"/>
              </a:avLst>
            </a:prstGeom>
            <a:ln w="28575">
              <a:solidFill>
                <a:srgbClr val="0099FF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Gewinkelte Verbindung 128"/>
            <p:cNvCxnSpPr>
              <a:stCxn id="3" idx="2"/>
              <a:endCxn id="90" idx="1"/>
            </p:cNvCxnSpPr>
            <p:nvPr/>
          </p:nvCxnSpPr>
          <p:spPr>
            <a:xfrm rot="16200000" flipH="1">
              <a:off x="1522740" y="1637716"/>
              <a:ext cx="677349" cy="668643"/>
            </a:xfrm>
            <a:prstGeom prst="bentConnector2">
              <a:avLst/>
            </a:prstGeom>
            <a:ln w="28575">
              <a:solidFill>
                <a:srgbClr val="0099FF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1" name="Gruppieren 120"/>
            <p:cNvGrpSpPr/>
            <p:nvPr/>
          </p:nvGrpSpPr>
          <p:grpSpPr>
            <a:xfrm>
              <a:off x="2195736" y="2000275"/>
              <a:ext cx="1008112" cy="641201"/>
              <a:chOff x="2205273" y="1509673"/>
              <a:chExt cx="1445406" cy="641201"/>
            </a:xfrm>
          </p:grpSpPr>
          <p:sp>
            <p:nvSpPr>
              <p:cNvPr id="90" name="Flussdiagramm: Karte 89"/>
              <p:cNvSpPr/>
              <p:nvPr/>
            </p:nvSpPr>
            <p:spPr>
              <a:xfrm>
                <a:off x="2205274" y="1561356"/>
                <a:ext cx="1224136" cy="517510"/>
              </a:xfrm>
              <a:prstGeom prst="flowChartPunchedCard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9525">
                <a:solidFill>
                  <a:srgbClr val="0099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000"/>
              </a:p>
            </p:txBody>
          </p:sp>
          <p:sp>
            <p:nvSpPr>
              <p:cNvPr id="92" name="Textfeld 91"/>
              <p:cNvSpPr txBox="1"/>
              <p:nvPr/>
            </p:nvSpPr>
            <p:spPr>
              <a:xfrm>
                <a:off x="2205273" y="1509673"/>
                <a:ext cx="1445406" cy="64120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1400"/>
                  </a:lnSpc>
                </a:pPr>
                <a:r>
                  <a:rPr lang="de-DE" sz="1200" b="1" dirty="0" smtClean="0">
                    <a:solidFill>
                      <a:sysClr val="windowText" lastClr="000000"/>
                    </a:solidFill>
                  </a:rPr>
                  <a:t>.</a:t>
                </a:r>
                <a:r>
                  <a:rPr lang="de-DE" sz="1200" b="1" dirty="0" err="1" smtClean="0">
                    <a:solidFill>
                      <a:sysClr val="windowText" lastClr="000000"/>
                    </a:solidFill>
                  </a:rPr>
                  <a:t>post</a:t>
                </a:r>
                <a:r>
                  <a:rPr lang="de-DE" sz="1200" b="1" dirty="0" smtClean="0">
                    <a:solidFill>
                      <a:sysClr val="windowText" lastClr="000000"/>
                    </a:solidFill>
                  </a:rPr>
                  <a:t>   </a:t>
                </a:r>
              </a:p>
              <a:p>
                <a:r>
                  <a:rPr lang="de-DE" sz="12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de-DE" sz="1200" b="1" dirty="0" err="1" smtClean="0">
                    <a:solidFill>
                      <a:srgbClr val="0070C0"/>
                    </a:solidFill>
                  </a:rPr>
                  <a:t>cdo</a:t>
                </a:r>
                <a:r>
                  <a:rPr lang="de-DE" sz="12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de-DE" sz="1200" b="1" dirty="0" err="1" smtClean="0">
                    <a:solidFill>
                      <a:srgbClr val="0070C0"/>
                    </a:solidFill>
                  </a:rPr>
                  <a:t>cmor</a:t>
                </a:r>
                <a:r>
                  <a:rPr lang="de-DE" sz="1200" b="1" dirty="0" smtClean="0">
                    <a:solidFill>
                      <a:srgbClr val="0070C0"/>
                    </a:solidFill>
                  </a:rPr>
                  <a:t>,...</a:t>
                </a:r>
              </a:p>
              <a:p>
                <a:r>
                  <a:rPr lang="de-DE" sz="1200" b="1" dirty="0" smtClean="0">
                    <a:solidFill>
                      <a:srgbClr val="0070C0"/>
                    </a:solidFill>
                  </a:rPr>
                  <a:t>MD Check-1  </a:t>
                </a:r>
                <a:endParaRPr lang="de-DE" sz="1200" b="1" dirty="0">
                  <a:solidFill>
                    <a:srgbClr val="0070C0"/>
                  </a:solidFill>
                </a:endParaRPr>
              </a:p>
            </p:txBody>
          </p:sp>
        </p:grpSp>
        <p:sp>
          <p:nvSpPr>
            <p:cNvPr id="109" name="Textfeld 108"/>
            <p:cNvSpPr txBox="1"/>
            <p:nvPr/>
          </p:nvSpPr>
          <p:spPr>
            <a:xfrm>
              <a:off x="1835696" y="3145532"/>
              <a:ext cx="108012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200" b="1" dirty="0" smtClean="0"/>
                <a:t>temporärer Speicher</a:t>
              </a:r>
              <a:endParaRPr lang="de-DE" sz="1200" b="1" dirty="0"/>
            </a:p>
          </p:txBody>
        </p:sp>
      </p:grpSp>
      <p:grpSp>
        <p:nvGrpSpPr>
          <p:cNvPr id="51" name="Gruppieren 50"/>
          <p:cNvGrpSpPr/>
          <p:nvPr/>
        </p:nvGrpSpPr>
        <p:grpSpPr>
          <a:xfrm>
            <a:off x="844722" y="1633365"/>
            <a:ext cx="1134990" cy="1239150"/>
            <a:chOff x="844722" y="1633365"/>
            <a:chExt cx="1134990" cy="1239150"/>
          </a:xfrm>
        </p:grpSpPr>
        <p:cxnSp>
          <p:nvCxnSpPr>
            <p:cNvPr id="15" name="Gewinkelte Verbindung 14"/>
            <p:cNvCxnSpPr>
              <a:stCxn id="3" idx="2"/>
              <a:endCxn id="10" idx="0"/>
            </p:cNvCxnSpPr>
            <p:nvPr/>
          </p:nvCxnSpPr>
          <p:spPr>
            <a:xfrm rot="5400000">
              <a:off x="566333" y="1911754"/>
              <a:ext cx="1239150" cy="682371"/>
            </a:xfrm>
            <a:prstGeom prst="bentConnector3">
              <a:avLst>
                <a:gd name="adj1" fmla="val 76718"/>
              </a:avLst>
            </a:prstGeom>
            <a:ln w="28575">
              <a:solidFill>
                <a:schemeClr val="bg1">
                  <a:lumMod val="50000"/>
                </a:schemeClr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4" name="Gruppieren 163"/>
            <p:cNvGrpSpPr/>
            <p:nvPr/>
          </p:nvGrpSpPr>
          <p:grpSpPr>
            <a:xfrm>
              <a:off x="1259632" y="1921396"/>
              <a:ext cx="720080" cy="432048"/>
              <a:chOff x="2411760" y="1345332"/>
              <a:chExt cx="1342161" cy="661526"/>
            </a:xfrm>
          </p:grpSpPr>
          <p:sp>
            <p:nvSpPr>
              <p:cNvPr id="166" name="Flussdiagramm: Karte 165"/>
              <p:cNvSpPr/>
              <p:nvPr/>
            </p:nvSpPr>
            <p:spPr>
              <a:xfrm>
                <a:off x="2411760" y="1417340"/>
                <a:ext cx="1224136" cy="589518"/>
              </a:xfrm>
              <a:prstGeom prst="flowChartPunchedCard">
                <a:avLst/>
              </a:prstGeom>
              <a:solidFill>
                <a:schemeClr val="bg1">
                  <a:lumMod val="75000"/>
                </a:schemeClr>
              </a:solidFill>
              <a:ln w="9525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000"/>
              </a:p>
            </p:txBody>
          </p:sp>
          <p:sp>
            <p:nvSpPr>
              <p:cNvPr id="167" name="Textfeld 166"/>
              <p:cNvSpPr txBox="1"/>
              <p:nvPr/>
            </p:nvSpPr>
            <p:spPr>
              <a:xfrm>
                <a:off x="2411760" y="1345332"/>
                <a:ext cx="1342161" cy="27186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1400"/>
                  </a:lnSpc>
                </a:pPr>
                <a:r>
                  <a:rPr lang="de-DE" sz="1200" b="1" dirty="0" smtClean="0">
                    <a:solidFill>
                      <a:sysClr val="windowText" lastClr="000000"/>
                    </a:solidFill>
                  </a:rPr>
                  <a:t>.</a:t>
                </a:r>
                <a:r>
                  <a:rPr lang="de-DE" sz="1200" b="1" dirty="0" err="1" smtClean="0">
                    <a:solidFill>
                      <a:sysClr val="windowText" lastClr="000000"/>
                    </a:solidFill>
                  </a:rPr>
                  <a:t>run</a:t>
                </a:r>
                <a:endParaRPr lang="de-DE" sz="1200" b="1" dirty="0" smtClean="0">
                  <a:solidFill>
                    <a:sysClr val="windowText" lastClr="000000"/>
                  </a:solidFill>
                </a:endParaRPr>
              </a:p>
            </p:txBody>
          </p:sp>
        </p:grpSp>
      </p:grpSp>
      <p:grpSp>
        <p:nvGrpSpPr>
          <p:cNvPr id="307" name="Gruppieren 306"/>
          <p:cNvGrpSpPr/>
          <p:nvPr/>
        </p:nvGrpSpPr>
        <p:grpSpPr>
          <a:xfrm>
            <a:off x="4211960" y="193205"/>
            <a:ext cx="1800202" cy="992884"/>
            <a:chOff x="4499991" y="483372"/>
            <a:chExt cx="1800202" cy="659469"/>
          </a:xfrm>
        </p:grpSpPr>
        <p:sp>
          <p:nvSpPr>
            <p:cNvPr id="279" name="Gestreifter Pfeil nach rechts 278"/>
            <p:cNvSpPr/>
            <p:nvPr/>
          </p:nvSpPr>
          <p:spPr>
            <a:xfrm rot="5400000">
              <a:off x="5142500" y="-100391"/>
              <a:ext cx="515183" cy="1800202"/>
            </a:xfrm>
            <a:prstGeom prst="stripedRightArrow">
              <a:avLst>
                <a:gd name="adj1" fmla="val 63137"/>
                <a:gd name="adj2" fmla="val 50000"/>
              </a:avLst>
            </a:prstGeom>
            <a:solidFill>
              <a:srgbClr val="CC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6" name="Rechteck 65"/>
            <p:cNvSpPr/>
            <p:nvPr/>
          </p:nvSpPr>
          <p:spPr>
            <a:xfrm>
              <a:off x="4860031" y="483372"/>
              <a:ext cx="1177436" cy="659469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1400" b="1" dirty="0">
                  <a:solidFill>
                    <a:srgbClr val="008000"/>
                  </a:solidFill>
                </a:rPr>
                <a:t>ESGF replication</a:t>
              </a:r>
            </a:p>
          </p:txBody>
        </p:sp>
      </p:grpSp>
      <p:grpSp>
        <p:nvGrpSpPr>
          <p:cNvPr id="35" name="Gruppieren 34"/>
          <p:cNvGrpSpPr/>
          <p:nvPr/>
        </p:nvGrpSpPr>
        <p:grpSpPr>
          <a:xfrm>
            <a:off x="5796136" y="2209428"/>
            <a:ext cx="2736304" cy="2448272"/>
            <a:chOff x="5796136" y="2209428"/>
            <a:chExt cx="2736304" cy="2448272"/>
          </a:xfrm>
        </p:grpSpPr>
        <p:grpSp>
          <p:nvGrpSpPr>
            <p:cNvPr id="422" name="Gruppieren 421"/>
            <p:cNvGrpSpPr/>
            <p:nvPr/>
          </p:nvGrpSpPr>
          <p:grpSpPr>
            <a:xfrm>
              <a:off x="7164288" y="3289548"/>
              <a:ext cx="1368152" cy="1368152"/>
              <a:chOff x="483546" y="1129308"/>
              <a:chExt cx="2432270" cy="2320258"/>
            </a:xfrm>
          </p:grpSpPr>
          <p:pic>
            <p:nvPicPr>
              <p:cNvPr id="423" name="Grafik 422"/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27584" y="1129308"/>
                <a:ext cx="2088232" cy="2320258"/>
              </a:xfrm>
              <a:prstGeom prst="rect">
                <a:avLst/>
              </a:prstGeom>
            </p:spPr>
          </p:pic>
          <p:grpSp>
            <p:nvGrpSpPr>
              <p:cNvPr id="424" name="Gruppieren 423"/>
              <p:cNvGrpSpPr/>
              <p:nvPr/>
            </p:nvGrpSpPr>
            <p:grpSpPr>
              <a:xfrm>
                <a:off x="1658222" y="1201316"/>
                <a:ext cx="1001566" cy="432048"/>
                <a:chOff x="1586214" y="1129308"/>
                <a:chExt cx="1001566" cy="432048"/>
              </a:xfrm>
            </p:grpSpPr>
            <p:sp>
              <p:nvSpPr>
                <p:cNvPr id="428" name="Wolkenförmige Legende 427"/>
                <p:cNvSpPr/>
                <p:nvPr/>
              </p:nvSpPr>
              <p:spPr>
                <a:xfrm>
                  <a:off x="1619670" y="1129308"/>
                  <a:ext cx="805179" cy="432048"/>
                </a:xfrm>
                <a:prstGeom prst="cloudCallout">
                  <a:avLst>
                    <a:gd name="adj1" fmla="val -62058"/>
                    <a:gd name="adj2" fmla="val 26897"/>
                  </a:avLst>
                </a:prstGeom>
                <a:solidFill>
                  <a:schemeClr val="bg1"/>
                </a:solidFill>
                <a:ln w="9525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1200" dirty="0">
                    <a:solidFill>
                      <a:schemeClr val="accent4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429" name="Textfeld 428"/>
                <p:cNvSpPr txBox="1"/>
                <p:nvPr/>
              </p:nvSpPr>
              <p:spPr>
                <a:xfrm>
                  <a:off x="1586214" y="1162767"/>
                  <a:ext cx="1001566" cy="36537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de-DE" sz="800" dirty="0" smtClean="0">
                      <a:solidFill>
                        <a:schemeClr val="accent4">
                          <a:lumMod val="75000"/>
                        </a:schemeClr>
                      </a:solidFill>
                    </a:rPr>
                    <a:t>Title= ...</a:t>
                  </a:r>
                  <a:endParaRPr lang="de-DE" sz="800" dirty="0">
                    <a:solidFill>
                      <a:schemeClr val="accent4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425" name="Gruppieren 424"/>
              <p:cNvGrpSpPr/>
              <p:nvPr/>
            </p:nvGrpSpPr>
            <p:grpSpPr>
              <a:xfrm>
                <a:off x="483546" y="1129308"/>
                <a:ext cx="1024113" cy="440433"/>
                <a:chOff x="267522" y="1273324"/>
                <a:chExt cx="1024113" cy="440433"/>
              </a:xfrm>
            </p:grpSpPr>
            <p:sp>
              <p:nvSpPr>
                <p:cNvPr id="426" name="Wolkenförmige Legende 425"/>
                <p:cNvSpPr/>
                <p:nvPr/>
              </p:nvSpPr>
              <p:spPr>
                <a:xfrm>
                  <a:off x="267522" y="1273324"/>
                  <a:ext cx="896099" cy="440433"/>
                </a:xfrm>
                <a:prstGeom prst="cloudCallout">
                  <a:avLst>
                    <a:gd name="adj1" fmla="val 30954"/>
                    <a:gd name="adj2" fmla="val 67756"/>
                  </a:avLst>
                </a:prstGeom>
                <a:solidFill>
                  <a:schemeClr val="bg1"/>
                </a:solidFill>
                <a:ln w="9525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1200" dirty="0">
                    <a:solidFill>
                      <a:schemeClr val="accent4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427" name="Textfeld 426"/>
                <p:cNvSpPr txBox="1"/>
                <p:nvPr/>
              </p:nvSpPr>
              <p:spPr>
                <a:xfrm>
                  <a:off x="267522" y="1274307"/>
                  <a:ext cx="1024113" cy="36537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de-DE" sz="800" dirty="0" err="1">
                      <a:solidFill>
                        <a:schemeClr val="accent4">
                          <a:lumMod val="75000"/>
                        </a:schemeClr>
                      </a:solidFill>
                    </a:rPr>
                    <a:t>Author</a:t>
                  </a:r>
                  <a:r>
                    <a:rPr lang="de-DE" sz="800" dirty="0" smtClean="0">
                      <a:solidFill>
                        <a:schemeClr val="accent4">
                          <a:lumMod val="75000"/>
                        </a:schemeClr>
                      </a:solidFill>
                    </a:rPr>
                    <a:t>?</a:t>
                  </a:r>
                  <a:endParaRPr lang="de-DE" sz="800" dirty="0">
                    <a:solidFill>
                      <a:schemeClr val="accent4">
                        <a:lumMod val="75000"/>
                      </a:schemeClr>
                    </a:solidFill>
                  </a:endParaRPr>
                </a:p>
              </p:txBody>
            </p:sp>
          </p:grpSp>
        </p:grpSp>
        <p:grpSp>
          <p:nvGrpSpPr>
            <p:cNvPr id="265" name="Gruppieren 264"/>
            <p:cNvGrpSpPr/>
            <p:nvPr/>
          </p:nvGrpSpPr>
          <p:grpSpPr>
            <a:xfrm>
              <a:off x="5796136" y="2209428"/>
              <a:ext cx="1296144" cy="553998"/>
              <a:chOff x="2627784" y="2929508"/>
              <a:chExt cx="1224136" cy="553998"/>
            </a:xfrm>
            <a:solidFill>
              <a:schemeClr val="accent4">
                <a:lumMod val="40000"/>
                <a:lumOff val="60000"/>
              </a:schemeClr>
            </a:solidFill>
          </p:grpSpPr>
          <p:sp>
            <p:nvSpPr>
              <p:cNvPr id="266" name="Flussdiagramm: Karte 265"/>
              <p:cNvSpPr/>
              <p:nvPr/>
            </p:nvSpPr>
            <p:spPr>
              <a:xfrm>
                <a:off x="2723684" y="2929508"/>
                <a:ext cx="1056228" cy="504056"/>
              </a:xfrm>
              <a:prstGeom prst="flowChartPunchedCard">
                <a:avLst/>
              </a:prstGeom>
              <a:grpFill/>
              <a:ln w="9525"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000">
                  <a:solidFill>
                    <a:srgbClr val="0070C0"/>
                  </a:solidFill>
                </a:endParaRPr>
              </a:p>
            </p:txBody>
          </p:sp>
          <p:sp>
            <p:nvSpPr>
              <p:cNvPr id="267" name="Textfeld 266"/>
              <p:cNvSpPr txBox="1"/>
              <p:nvPr/>
            </p:nvSpPr>
            <p:spPr>
              <a:xfrm>
                <a:off x="2627784" y="2929508"/>
                <a:ext cx="1224136" cy="553998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800"/>
                  </a:lnSpc>
                </a:pPr>
                <a:r>
                  <a:rPr lang="de-DE" sz="900" b="1" dirty="0" smtClean="0">
                    <a:solidFill>
                      <a:sysClr val="windowText" lastClr="000000"/>
                    </a:solidFill>
                  </a:rPr>
                  <a:t>     </a:t>
                </a:r>
                <a:r>
                  <a:rPr lang="de-DE" sz="1000" b="1" dirty="0" smtClean="0">
                    <a:solidFill>
                      <a:sysClr val="windowText" lastClr="000000"/>
                    </a:solidFill>
                  </a:rPr>
                  <a:t>Qualitätskontrolle</a:t>
                </a:r>
                <a:br>
                  <a:rPr lang="de-DE" sz="1000" b="1" dirty="0" smtClean="0">
                    <a:solidFill>
                      <a:sysClr val="windowText" lastClr="000000"/>
                    </a:solidFill>
                  </a:rPr>
                </a:br>
                <a:endParaRPr lang="de-DE" sz="1000" b="1" dirty="0" smtClean="0">
                  <a:solidFill>
                    <a:sysClr val="windowText" lastClr="000000"/>
                  </a:solidFill>
                </a:endParaRPr>
              </a:p>
              <a:p>
                <a:pPr algn="ctr">
                  <a:lnSpc>
                    <a:spcPts val="1000"/>
                  </a:lnSpc>
                </a:pPr>
                <a:r>
                  <a:rPr lang="de-DE" sz="1200" b="1" dirty="0" smtClean="0">
                    <a:solidFill>
                      <a:schemeClr val="accent4">
                        <a:lumMod val="75000"/>
                      </a:schemeClr>
                    </a:solidFill>
                  </a:rPr>
                  <a:t>              D- &amp; MD-</a:t>
                </a:r>
                <a:br>
                  <a:rPr lang="de-DE" sz="1200" b="1" dirty="0" smtClean="0">
                    <a:solidFill>
                      <a:schemeClr val="accent4">
                        <a:lumMod val="75000"/>
                      </a:schemeClr>
                    </a:solidFill>
                  </a:rPr>
                </a:br>
                <a:r>
                  <a:rPr lang="de-DE" sz="1200" b="1" dirty="0" smtClean="0">
                    <a:solidFill>
                      <a:schemeClr val="accent4">
                        <a:lumMod val="75000"/>
                      </a:schemeClr>
                    </a:solidFill>
                  </a:rPr>
                  <a:t>                Check-3</a:t>
                </a:r>
                <a:endParaRPr lang="de-DE" sz="12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p:grpSp>
        <p:cxnSp>
          <p:nvCxnSpPr>
            <p:cNvPr id="159" name="Gewinkelte Verbindung 158"/>
            <p:cNvCxnSpPr>
              <a:stCxn id="423" idx="1"/>
              <a:endCxn id="266" idx="2"/>
            </p:cNvCxnSpPr>
            <p:nvPr/>
          </p:nvCxnSpPr>
          <p:spPr>
            <a:xfrm rot="10800000">
              <a:off x="6456857" y="2713484"/>
              <a:ext cx="900952" cy="1260140"/>
            </a:xfrm>
            <a:prstGeom prst="bentConnector2">
              <a:avLst/>
            </a:prstGeom>
            <a:ln w="28575">
              <a:solidFill>
                <a:schemeClr val="accent4">
                  <a:lumMod val="75000"/>
                </a:schemeClr>
              </a:solidFill>
              <a:prstDash val="sysDash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70" name="Grafik 169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28184" y="3649588"/>
              <a:ext cx="480053" cy="288032"/>
            </a:xfrm>
            <a:prstGeom prst="rect">
              <a:avLst/>
            </a:prstGeom>
          </p:spPr>
        </p:pic>
      </p:grpSp>
      <p:cxnSp>
        <p:nvCxnSpPr>
          <p:cNvPr id="152" name="Gerade Verbindung mit Pfeil 151"/>
          <p:cNvCxnSpPr/>
          <p:nvPr/>
        </p:nvCxnSpPr>
        <p:spPr>
          <a:xfrm flipV="1">
            <a:off x="7812360" y="2929508"/>
            <a:ext cx="0" cy="504056"/>
          </a:xfrm>
          <a:prstGeom prst="straightConnector1">
            <a:avLst/>
          </a:prstGeom>
          <a:ln w="28575">
            <a:solidFill>
              <a:schemeClr val="accent4">
                <a:lumMod val="75000"/>
              </a:schemeClr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feld 53"/>
          <p:cNvSpPr txBox="1"/>
          <p:nvPr/>
        </p:nvSpPr>
        <p:spPr>
          <a:xfrm>
            <a:off x="4499992" y="1921396"/>
            <a:ext cx="1224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b="1" dirty="0" smtClean="0"/>
              <a:t>CMIP Standards</a:t>
            </a:r>
            <a:endParaRPr lang="de-DE" sz="1100" b="1" dirty="0"/>
          </a:p>
        </p:txBody>
      </p:sp>
      <p:pic>
        <p:nvPicPr>
          <p:cNvPr id="158" name="Picture 20" descr="C:\Users\Stephanie Legutke\AppData\Local\Microsoft\Windows\Temporary Internet Files\Content.IE5\4MBK5GWR\molumen-LCD-Monitor[1]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796136" y="697260"/>
            <a:ext cx="1296144" cy="964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Gruppieren 3"/>
          <p:cNvGrpSpPr/>
          <p:nvPr/>
        </p:nvGrpSpPr>
        <p:grpSpPr>
          <a:xfrm>
            <a:off x="3347864" y="409228"/>
            <a:ext cx="1584176" cy="1296144"/>
            <a:chOff x="3347864" y="409228"/>
            <a:chExt cx="1584176" cy="1296144"/>
          </a:xfrm>
        </p:grpSpPr>
        <p:grpSp>
          <p:nvGrpSpPr>
            <p:cNvPr id="173" name="Gruppieren 172"/>
            <p:cNvGrpSpPr/>
            <p:nvPr/>
          </p:nvGrpSpPr>
          <p:grpSpPr>
            <a:xfrm>
              <a:off x="3419872" y="409228"/>
              <a:ext cx="720080" cy="435577"/>
              <a:chOff x="7595465" y="616868"/>
              <a:chExt cx="720080" cy="435577"/>
            </a:xfrm>
          </p:grpSpPr>
          <p:pic>
            <p:nvPicPr>
              <p:cNvPr id="185" name="Picture 4" descr="C:\Users\Stephanie Legutke\AppData\Local\Microsoft\Windows\Temporary Internet Files\Content.IE5\4MBK5GWR\sas-face-1-colour[1].png"/>
              <p:cNvPicPr>
                <a:picLocks noChangeAspect="1" noChangeArrowheads="1"/>
              </p:cNvPicPr>
              <p:nvPr/>
            </p:nvPicPr>
            <p:blipFill>
              <a:blip r:embed="rId7" cstate="print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8027513" y="625252"/>
                <a:ext cx="288032" cy="36292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97" name="Picture 4" descr="C:\Users\Stephanie Legutke\AppData\Local\Microsoft\Windows\Temporary Internet Files\Content.IE5\4MBK5GWR\sas-face-1-colour[1].png"/>
              <p:cNvPicPr>
                <a:picLocks noChangeAspect="1" noChangeArrowheads="1"/>
              </p:cNvPicPr>
              <p:nvPr/>
            </p:nvPicPr>
            <p:blipFill>
              <a:blip r:embed="rId7" cstate="print">
                <a:grayscl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7595465" y="689518"/>
                <a:ext cx="288032" cy="36292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98" name="Picture 4" descr="C:\Users\Stephanie Legutke\AppData\Local\Microsoft\Windows\Temporary Internet Files\Content.IE5\4MBK5GWR\sas-face-1-colour[1].png"/>
              <p:cNvPicPr>
                <a:picLocks noChangeAspect="1" noChangeArrowheads="1"/>
              </p:cNvPicPr>
              <p:nvPr/>
            </p:nvPicPr>
            <p:blipFill>
              <a:blip r:embed="rId7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7811489" y="616868"/>
                <a:ext cx="288032" cy="36292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71" name="Nach oben gebogener Pfeil 170"/>
            <p:cNvSpPr/>
            <p:nvPr/>
          </p:nvSpPr>
          <p:spPr>
            <a:xfrm flipH="1">
              <a:off x="3491880" y="1201316"/>
              <a:ext cx="1440160" cy="504056"/>
            </a:xfrm>
            <a:prstGeom prst="bentUpArrow">
              <a:avLst>
                <a:gd name="adj1" fmla="val 41367"/>
                <a:gd name="adj2" fmla="val 50000"/>
                <a:gd name="adj3" fmla="val 41368"/>
              </a:avLst>
            </a:prstGeom>
            <a:solidFill>
              <a:srgbClr val="CC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17" name="Gruppieren 16"/>
            <p:cNvGrpSpPr/>
            <p:nvPr/>
          </p:nvGrpSpPr>
          <p:grpSpPr>
            <a:xfrm>
              <a:off x="3347864" y="619767"/>
              <a:ext cx="792088" cy="581549"/>
              <a:chOff x="3347864" y="409228"/>
              <a:chExt cx="792088" cy="581549"/>
            </a:xfrm>
          </p:grpSpPr>
          <p:pic>
            <p:nvPicPr>
              <p:cNvPr id="177" name="Picture 20" descr="C:\Users\Stephanie Legutke\AppData\Local\Microsoft\Windows\Temporary Internet Files\Content.IE5\4MBK5GWR\molumen-LCD-Monitor[1].png"/>
              <p:cNvPicPr>
                <a:picLocks noChangeAspect="1" noChangeArrowheads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3347864" y="409228"/>
                <a:ext cx="781214" cy="5815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78" name="Textfeld 177"/>
              <p:cNvSpPr txBox="1"/>
              <p:nvPr/>
            </p:nvSpPr>
            <p:spPr>
              <a:xfrm>
                <a:off x="3347864" y="481236"/>
                <a:ext cx="7920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600" dirty="0" err="1" smtClean="0">
                    <a:solidFill>
                      <a:schemeClr val="bg1"/>
                    </a:solidFill>
                  </a:rPr>
                  <a:t>FrEva</a:t>
                </a:r>
                <a:endParaRPr lang="de-DE" sz="160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263" name="Gruppieren 262"/>
          <p:cNvGrpSpPr/>
          <p:nvPr/>
        </p:nvGrpSpPr>
        <p:grpSpPr>
          <a:xfrm>
            <a:off x="844722" y="3937620"/>
            <a:ext cx="3871294" cy="288032"/>
            <a:chOff x="844722" y="3937620"/>
            <a:chExt cx="3871294" cy="792088"/>
          </a:xfrm>
        </p:grpSpPr>
        <p:cxnSp>
          <p:nvCxnSpPr>
            <p:cNvPr id="209" name="Gerade Verbindung 208"/>
            <p:cNvCxnSpPr/>
            <p:nvPr/>
          </p:nvCxnSpPr>
          <p:spPr>
            <a:xfrm>
              <a:off x="1626426" y="4729708"/>
              <a:ext cx="936104" cy="0"/>
            </a:xfrm>
            <a:prstGeom prst="line">
              <a:avLst/>
            </a:prstGeom>
            <a:ln w="28575">
              <a:solidFill>
                <a:srgbClr val="008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Gewinkelte Verbindung 95"/>
            <p:cNvCxnSpPr>
              <a:stCxn id="10" idx="2"/>
            </p:cNvCxnSpPr>
            <p:nvPr/>
          </p:nvCxnSpPr>
          <p:spPr>
            <a:xfrm rot="16200000" flipH="1">
              <a:off x="847713" y="3950995"/>
              <a:ext cx="775722" cy="781704"/>
            </a:xfrm>
            <a:prstGeom prst="bentConnector2">
              <a:avLst/>
            </a:prstGeom>
            <a:ln w="28575">
              <a:solidFill>
                <a:srgbClr val="0099FF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Gewinkelte Verbindung 173"/>
            <p:cNvCxnSpPr/>
            <p:nvPr/>
          </p:nvCxnSpPr>
          <p:spPr>
            <a:xfrm flipV="1">
              <a:off x="2562530" y="3937620"/>
              <a:ext cx="2153486" cy="792088"/>
            </a:xfrm>
            <a:prstGeom prst="bentConnector3">
              <a:avLst>
                <a:gd name="adj1" fmla="val 99955"/>
              </a:avLst>
            </a:prstGeom>
            <a:ln w="28575">
              <a:solidFill>
                <a:srgbClr val="008000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uppieren 36"/>
          <p:cNvGrpSpPr/>
          <p:nvPr/>
        </p:nvGrpSpPr>
        <p:grpSpPr>
          <a:xfrm>
            <a:off x="3923928" y="2529398"/>
            <a:ext cx="1548172" cy="1417514"/>
            <a:chOff x="4283968" y="2385382"/>
            <a:chExt cx="1548172" cy="1417514"/>
          </a:xfrm>
        </p:grpSpPr>
        <p:grpSp>
          <p:nvGrpSpPr>
            <p:cNvPr id="186" name="Gruppieren 185"/>
            <p:cNvGrpSpPr/>
            <p:nvPr/>
          </p:nvGrpSpPr>
          <p:grpSpPr>
            <a:xfrm>
              <a:off x="4319972" y="3433564"/>
              <a:ext cx="1188132" cy="369332"/>
              <a:chOff x="4355976" y="3433564"/>
              <a:chExt cx="1188132" cy="369332"/>
            </a:xfrm>
          </p:grpSpPr>
          <p:sp>
            <p:nvSpPr>
              <p:cNvPr id="187" name="Flussdiagramm: Karte 186"/>
              <p:cNvSpPr/>
              <p:nvPr/>
            </p:nvSpPr>
            <p:spPr>
              <a:xfrm>
                <a:off x="4355976" y="3433564"/>
                <a:ext cx="1113321" cy="360040"/>
              </a:xfrm>
              <a:prstGeom prst="flowChartPunchedCard">
                <a:avLst/>
              </a:prstGeom>
              <a:solidFill>
                <a:srgbClr val="CCFFCC"/>
              </a:solidFill>
              <a:ln w="9525"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000"/>
              </a:p>
            </p:txBody>
          </p:sp>
          <p:sp>
            <p:nvSpPr>
              <p:cNvPr id="188" name="Textfeld 187"/>
              <p:cNvSpPr txBox="1"/>
              <p:nvPr/>
            </p:nvSpPr>
            <p:spPr>
              <a:xfrm>
                <a:off x="4391980" y="3433564"/>
                <a:ext cx="1152128" cy="3693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sz="900" b="1" dirty="0" smtClean="0">
                    <a:solidFill>
                      <a:sysClr val="windowText" lastClr="000000"/>
                    </a:solidFill>
                  </a:rPr>
                  <a:t>Qualitätskontrolle</a:t>
                </a:r>
              </a:p>
              <a:p>
                <a:pPr algn="r"/>
                <a:r>
                  <a:rPr lang="de-DE" sz="900" b="1" dirty="0" smtClean="0">
                    <a:solidFill>
                      <a:srgbClr val="008000"/>
                    </a:solidFill>
                  </a:rPr>
                  <a:t>D&amp;MD Check-2</a:t>
                </a:r>
                <a:endParaRPr lang="de-DE" sz="900" b="1" dirty="0">
                  <a:solidFill>
                    <a:srgbClr val="008000"/>
                  </a:solidFill>
                </a:endParaRPr>
              </a:p>
            </p:txBody>
          </p:sp>
        </p:grpSp>
        <p:grpSp>
          <p:nvGrpSpPr>
            <p:cNvPr id="189" name="Gruppieren 188"/>
            <p:cNvGrpSpPr/>
            <p:nvPr/>
          </p:nvGrpSpPr>
          <p:grpSpPr>
            <a:xfrm>
              <a:off x="4283968" y="2937715"/>
              <a:ext cx="1332148" cy="495849"/>
              <a:chOff x="4247964" y="2945921"/>
              <a:chExt cx="1332148" cy="495849"/>
            </a:xfrm>
          </p:grpSpPr>
          <p:sp>
            <p:nvSpPr>
              <p:cNvPr id="190" name="Flussdiagramm: Karte 189"/>
              <p:cNvSpPr/>
              <p:nvPr/>
            </p:nvSpPr>
            <p:spPr>
              <a:xfrm>
                <a:off x="4394783" y="2945921"/>
                <a:ext cx="1113321" cy="423841"/>
              </a:xfrm>
              <a:prstGeom prst="flowChartPunchedCard">
                <a:avLst/>
              </a:prstGeom>
              <a:solidFill>
                <a:srgbClr val="CCFFCC"/>
              </a:solidFill>
              <a:ln w="9525"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000"/>
              </a:p>
            </p:txBody>
          </p:sp>
          <p:sp>
            <p:nvSpPr>
              <p:cNvPr id="191" name="Textfeld 190"/>
              <p:cNvSpPr txBox="1"/>
              <p:nvPr/>
            </p:nvSpPr>
            <p:spPr>
              <a:xfrm>
                <a:off x="4247964" y="3033453"/>
                <a:ext cx="1332148" cy="40831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r">
                  <a:lnSpc>
                    <a:spcPts val="800"/>
                  </a:lnSpc>
                </a:pPr>
                <a:endParaRPr lang="de-DE" sz="1000" b="1" dirty="0" smtClean="0">
                  <a:solidFill>
                    <a:srgbClr val="008000"/>
                  </a:solidFill>
                </a:endParaRPr>
              </a:p>
              <a:p>
                <a:pPr algn="r">
                  <a:lnSpc>
                    <a:spcPts val="800"/>
                  </a:lnSpc>
                </a:pPr>
                <a:endParaRPr lang="de-DE" sz="1000" b="1" dirty="0" smtClean="0">
                  <a:solidFill>
                    <a:srgbClr val="008000"/>
                  </a:solidFill>
                </a:endParaRPr>
              </a:p>
              <a:p>
                <a:pPr algn="r">
                  <a:lnSpc>
                    <a:spcPts val="800"/>
                  </a:lnSpc>
                </a:pPr>
                <a:r>
                  <a:rPr lang="de-DE" sz="1000" b="1" dirty="0" smtClean="0">
                    <a:solidFill>
                      <a:srgbClr val="008000"/>
                    </a:solidFill>
                  </a:rPr>
                  <a:t>ESGF-Publikation</a:t>
                </a:r>
              </a:p>
            </p:txBody>
          </p:sp>
        </p:grpSp>
        <p:grpSp>
          <p:nvGrpSpPr>
            <p:cNvPr id="192" name="Gruppieren 191"/>
            <p:cNvGrpSpPr/>
            <p:nvPr/>
          </p:nvGrpSpPr>
          <p:grpSpPr>
            <a:xfrm>
              <a:off x="4499992" y="2385382"/>
              <a:ext cx="1332148" cy="472118"/>
              <a:chOff x="4278387" y="2322683"/>
              <a:chExt cx="1332148" cy="472118"/>
            </a:xfrm>
          </p:grpSpPr>
          <p:sp>
            <p:nvSpPr>
              <p:cNvPr id="193" name="Flussdiagramm: Karte 192"/>
              <p:cNvSpPr/>
              <p:nvPr/>
            </p:nvSpPr>
            <p:spPr>
              <a:xfrm>
                <a:off x="4344814" y="2362753"/>
                <a:ext cx="1229717" cy="432048"/>
              </a:xfrm>
              <a:prstGeom prst="flowChartPunchedCard">
                <a:avLst/>
              </a:prstGeom>
              <a:solidFill>
                <a:srgbClr val="CCFFCC"/>
              </a:solidFill>
              <a:ln w="9525"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000"/>
              </a:p>
            </p:txBody>
          </p:sp>
          <p:sp>
            <p:nvSpPr>
              <p:cNvPr id="194" name="Textfeld 193"/>
              <p:cNvSpPr txBox="1"/>
              <p:nvPr/>
            </p:nvSpPr>
            <p:spPr>
              <a:xfrm>
                <a:off x="4278387" y="2322683"/>
                <a:ext cx="1332148" cy="40011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sz="1000" b="1" dirty="0" smtClean="0">
                    <a:solidFill>
                      <a:srgbClr val="008000"/>
                    </a:solidFill>
                  </a:rPr>
                  <a:t>     </a:t>
                </a:r>
                <a:r>
                  <a:rPr lang="de-DE" sz="1000" b="1" dirty="0" smtClean="0"/>
                  <a:t>Neue Versionen</a:t>
                </a:r>
              </a:p>
              <a:p>
                <a:pPr algn="r"/>
                <a:endParaRPr lang="de-DE" sz="1000" b="1" dirty="0" smtClean="0">
                  <a:solidFill>
                    <a:srgbClr val="008000"/>
                  </a:solidFill>
                </a:endParaRPr>
              </a:p>
            </p:txBody>
          </p:sp>
        </p:grpSp>
      </p:grpSp>
      <p:sp>
        <p:nvSpPr>
          <p:cNvPr id="196" name="Textfeld 195"/>
          <p:cNvSpPr txBox="1"/>
          <p:nvPr/>
        </p:nvSpPr>
        <p:spPr>
          <a:xfrm>
            <a:off x="4499992" y="1470184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>
                <a:solidFill>
                  <a:srgbClr val="008000"/>
                </a:solidFill>
              </a:rPr>
              <a:t>DKRZ </a:t>
            </a:r>
            <a:r>
              <a:rPr lang="de-DE" sz="1400" b="1" dirty="0" smtClean="0">
                <a:solidFill>
                  <a:srgbClr val="008000"/>
                </a:solidFill>
              </a:rPr>
              <a:t>CMIP Datenpool</a:t>
            </a:r>
            <a:endParaRPr lang="de-DE" sz="1400" b="1" dirty="0">
              <a:solidFill>
                <a:srgbClr val="008000"/>
              </a:solidFill>
            </a:endParaRPr>
          </a:p>
        </p:txBody>
      </p:sp>
      <p:sp>
        <p:nvSpPr>
          <p:cNvPr id="219" name="Textfeld 218"/>
          <p:cNvSpPr txBox="1"/>
          <p:nvPr/>
        </p:nvSpPr>
        <p:spPr>
          <a:xfrm>
            <a:off x="4103948" y="2601406"/>
            <a:ext cx="1332148" cy="400110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000" b="1" dirty="0" smtClean="0">
                <a:solidFill>
                  <a:srgbClr val="008000"/>
                </a:solidFill>
              </a:rPr>
              <a:t>     </a:t>
            </a:r>
            <a:endParaRPr lang="de-DE" sz="1000" b="1" dirty="0" smtClean="0"/>
          </a:p>
          <a:p>
            <a:pPr algn="r"/>
            <a:r>
              <a:rPr lang="de-DE" sz="1000" b="1" dirty="0" smtClean="0">
                <a:solidFill>
                  <a:srgbClr val="008000"/>
                </a:solidFill>
              </a:rPr>
              <a:t>Errata/Annotation</a:t>
            </a:r>
          </a:p>
        </p:txBody>
      </p:sp>
      <p:sp>
        <p:nvSpPr>
          <p:cNvPr id="220" name="Textfeld 219"/>
          <p:cNvSpPr txBox="1"/>
          <p:nvPr/>
        </p:nvSpPr>
        <p:spPr>
          <a:xfrm>
            <a:off x="3923928" y="3105462"/>
            <a:ext cx="1332148" cy="451406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lang="de-DE" sz="1000" b="1" dirty="0" smtClean="0">
                <a:solidFill>
                  <a:srgbClr val="008000"/>
                </a:solidFill>
              </a:rPr>
              <a:t>PID-Registrierung</a:t>
            </a:r>
          </a:p>
          <a:p>
            <a:pPr algn="r">
              <a:lnSpc>
                <a:spcPts val="1000"/>
              </a:lnSpc>
            </a:pPr>
            <a:r>
              <a:rPr lang="de-DE" sz="1000" b="1" dirty="0">
                <a:solidFill>
                  <a:srgbClr val="008000"/>
                </a:solidFill>
              </a:rPr>
              <a:t>Z</a:t>
            </a:r>
            <a:r>
              <a:rPr lang="de-DE" sz="1000" b="1" dirty="0" smtClean="0">
                <a:solidFill>
                  <a:srgbClr val="008000"/>
                </a:solidFill>
              </a:rPr>
              <a:t>itation</a:t>
            </a:r>
          </a:p>
          <a:p>
            <a:pPr algn="r">
              <a:lnSpc>
                <a:spcPts val="800"/>
              </a:lnSpc>
            </a:pPr>
            <a:endParaRPr lang="de-DE" sz="1000" b="1" dirty="0" smtClean="0">
              <a:solidFill>
                <a:srgbClr val="008000"/>
              </a:solidFill>
            </a:endParaRPr>
          </a:p>
        </p:txBody>
      </p:sp>
      <p:sp>
        <p:nvSpPr>
          <p:cNvPr id="118" name="Flussdiagramm: Karte 117"/>
          <p:cNvSpPr/>
          <p:nvPr/>
        </p:nvSpPr>
        <p:spPr>
          <a:xfrm>
            <a:off x="2123728" y="4009628"/>
            <a:ext cx="936104" cy="467925"/>
          </a:xfrm>
          <a:prstGeom prst="flowChartPunchedCard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rgbClr val="00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342" name="Textfeld 341"/>
          <p:cNvSpPr txBox="1"/>
          <p:nvPr/>
        </p:nvSpPr>
        <p:spPr>
          <a:xfrm>
            <a:off x="2051720" y="3937620"/>
            <a:ext cx="1152128" cy="600164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de-DE" sz="1000" b="1" dirty="0" smtClean="0">
                <a:solidFill>
                  <a:sysClr val="windowText" lastClr="000000"/>
                </a:solidFill>
              </a:rPr>
              <a:t>    </a:t>
            </a:r>
            <a:r>
              <a:rPr lang="de-DE" sz="1000" b="1" dirty="0" err="1" smtClean="0">
                <a:solidFill>
                  <a:sysClr val="windowText" lastClr="000000"/>
                </a:solidFill>
              </a:rPr>
              <a:t>cdo</a:t>
            </a:r>
            <a:r>
              <a:rPr lang="de-DE" sz="1000" b="1" dirty="0" smtClean="0">
                <a:solidFill>
                  <a:sysClr val="windowText" lastClr="000000"/>
                </a:solidFill>
              </a:rPr>
              <a:t> </a:t>
            </a:r>
            <a:r>
              <a:rPr lang="de-DE" sz="1000" b="1" dirty="0" err="1" smtClean="0">
                <a:solidFill>
                  <a:sysClr val="windowText" lastClr="000000"/>
                </a:solidFill>
              </a:rPr>
              <a:t>cmor</a:t>
            </a:r>
            <a:r>
              <a:rPr lang="de-DE" sz="1000" b="1" dirty="0" smtClean="0">
                <a:solidFill>
                  <a:sysClr val="windowText" lastClr="000000"/>
                </a:solidFill>
              </a:rPr>
              <a:t>,...</a:t>
            </a:r>
            <a:r>
              <a:rPr lang="de-DE" sz="1100" b="1" dirty="0" smtClean="0">
                <a:solidFill>
                  <a:srgbClr val="0070C0"/>
                </a:solidFill>
              </a:rPr>
              <a:t>       </a:t>
            </a:r>
          </a:p>
          <a:p>
            <a:pPr algn="ctr">
              <a:lnSpc>
                <a:spcPct val="150000"/>
              </a:lnSpc>
            </a:pPr>
            <a:r>
              <a:rPr lang="de-DE" sz="1100" b="1" dirty="0" smtClean="0">
                <a:solidFill>
                  <a:srgbClr val="0070C0"/>
                </a:solidFill>
              </a:rPr>
              <a:t>MD Check-1</a:t>
            </a:r>
            <a:endParaRPr lang="de-DE" sz="1100" b="1" dirty="0">
              <a:solidFill>
                <a:srgbClr val="0070C0"/>
              </a:solidFill>
            </a:endParaRPr>
          </a:p>
        </p:txBody>
      </p:sp>
      <p:pic>
        <p:nvPicPr>
          <p:cNvPr id="175" name="Grafik 174"/>
          <p:cNvPicPr>
            <a:picLocks noChangeAspect="1"/>
          </p:cNvPicPr>
          <p:nvPr/>
        </p:nvPicPr>
        <p:blipFill>
          <a:blip r:embed="rId1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4288556"/>
            <a:ext cx="422573" cy="369144"/>
          </a:xfrm>
          <a:prstGeom prst="rect">
            <a:avLst/>
          </a:prstGeom>
        </p:spPr>
      </p:pic>
      <p:pic>
        <p:nvPicPr>
          <p:cNvPr id="176" name="Grafik 175"/>
          <p:cNvPicPr>
            <a:picLocks noChangeAspect="1"/>
          </p:cNvPicPr>
          <p:nvPr/>
        </p:nvPicPr>
        <p:blipFill>
          <a:blip r:embed="rId1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4094327"/>
            <a:ext cx="360040" cy="419357"/>
          </a:xfrm>
          <a:prstGeom prst="rect">
            <a:avLst/>
          </a:prstGeom>
        </p:spPr>
      </p:pic>
      <p:grpSp>
        <p:nvGrpSpPr>
          <p:cNvPr id="179" name="Gruppieren 178"/>
          <p:cNvGrpSpPr/>
          <p:nvPr/>
        </p:nvGrpSpPr>
        <p:grpSpPr>
          <a:xfrm>
            <a:off x="1907704" y="4153644"/>
            <a:ext cx="1287760" cy="553998"/>
            <a:chOff x="1818928" y="4405416"/>
            <a:chExt cx="1287760" cy="553998"/>
          </a:xfrm>
        </p:grpSpPr>
        <p:sp>
          <p:nvSpPr>
            <p:cNvPr id="181" name="Flussdiagramm: Karte 180"/>
            <p:cNvSpPr/>
            <p:nvPr/>
          </p:nvSpPr>
          <p:spPr>
            <a:xfrm>
              <a:off x="1931596" y="4463996"/>
              <a:ext cx="1119852" cy="467925"/>
            </a:xfrm>
            <a:prstGeom prst="flowChartPunchedCard">
              <a:avLst/>
            </a:prstGeom>
            <a:solidFill>
              <a:schemeClr val="tx2">
                <a:lumMod val="20000"/>
                <a:lumOff val="80000"/>
              </a:schemeClr>
            </a:solidFill>
            <a:ln w="3175">
              <a:solidFill>
                <a:srgbClr val="00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000"/>
            </a:p>
          </p:txBody>
        </p:sp>
        <p:sp>
          <p:nvSpPr>
            <p:cNvPr id="184" name="Textfeld 183"/>
            <p:cNvSpPr txBox="1"/>
            <p:nvPr/>
          </p:nvSpPr>
          <p:spPr>
            <a:xfrm>
              <a:off x="1818928" y="4405416"/>
              <a:ext cx="1287760" cy="553998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200"/>
                </a:lnSpc>
              </a:pPr>
              <a:r>
                <a:rPr lang="de-DE" sz="1000" b="1" dirty="0" smtClean="0">
                  <a:solidFill>
                    <a:sysClr val="windowText" lastClr="000000"/>
                  </a:solidFill>
                </a:rPr>
                <a:t>    </a:t>
              </a:r>
              <a:r>
                <a:rPr lang="de-DE" sz="1000" b="1" dirty="0" err="1" smtClean="0">
                  <a:solidFill>
                    <a:sysClr val="windowText" lastClr="000000"/>
                  </a:solidFill>
                </a:rPr>
                <a:t>cdo</a:t>
              </a:r>
              <a:r>
                <a:rPr lang="de-DE" sz="1000" b="1" dirty="0" smtClean="0">
                  <a:solidFill>
                    <a:sysClr val="windowText" lastClr="000000"/>
                  </a:solidFill>
                </a:rPr>
                <a:t>  etc.</a:t>
              </a:r>
            </a:p>
            <a:p>
              <a:pPr algn="ctr">
                <a:lnSpc>
                  <a:spcPts val="1200"/>
                </a:lnSpc>
              </a:pPr>
              <a:r>
                <a:rPr lang="de-DE" sz="1000" b="1" dirty="0" smtClean="0">
                  <a:solidFill>
                    <a:srgbClr val="0070C0"/>
                  </a:solidFill>
                </a:rPr>
                <a:t>Klimaindizes,</a:t>
              </a:r>
              <a:br>
                <a:rPr lang="de-DE" sz="1000" b="1" dirty="0" smtClean="0">
                  <a:solidFill>
                    <a:srgbClr val="0070C0"/>
                  </a:solidFill>
                </a:rPr>
              </a:br>
              <a:r>
                <a:rPr lang="de-DE" sz="1000" b="1" dirty="0" smtClean="0">
                  <a:solidFill>
                    <a:srgbClr val="0070C0"/>
                  </a:solidFill>
                </a:rPr>
                <a:t>(</a:t>
              </a:r>
              <a:r>
                <a:rPr lang="de-DE" sz="1000" b="1" dirty="0" err="1" smtClean="0">
                  <a:solidFill>
                    <a:srgbClr val="0070C0"/>
                  </a:solidFill>
                </a:rPr>
                <a:t>Meta</a:t>
              </a:r>
              <a:r>
                <a:rPr lang="de-DE" sz="1000" b="1" dirty="0" smtClean="0">
                  <a:solidFill>
                    <a:srgbClr val="0070C0"/>
                  </a:solidFill>
                </a:rPr>
                <a:t>)Datenmodell</a:t>
              </a:r>
            </a:p>
          </p:txBody>
        </p:sp>
      </p:grpSp>
      <p:sp>
        <p:nvSpPr>
          <p:cNvPr id="210" name="Textfeld 209"/>
          <p:cNvSpPr txBox="1"/>
          <p:nvPr/>
        </p:nvSpPr>
        <p:spPr>
          <a:xfrm>
            <a:off x="5868144" y="769268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err="1" smtClean="0">
                <a:solidFill>
                  <a:schemeClr val="bg1"/>
                </a:solidFill>
              </a:rPr>
              <a:t>CoG</a:t>
            </a:r>
            <a:r>
              <a:rPr lang="de-DE" sz="1200" dirty="0" smtClean="0">
                <a:solidFill>
                  <a:schemeClr val="bg1"/>
                </a:solidFill>
              </a:rPr>
              <a:t>         </a:t>
            </a:r>
          </a:p>
          <a:p>
            <a:r>
              <a:rPr lang="de-DE" sz="1200" dirty="0" smtClean="0">
                <a:solidFill>
                  <a:schemeClr val="bg1"/>
                </a:solidFill>
              </a:rPr>
              <a:t>IS-ENES        </a:t>
            </a:r>
          </a:p>
          <a:p>
            <a:r>
              <a:rPr lang="de-DE" sz="1200" dirty="0">
                <a:solidFill>
                  <a:schemeClr val="bg1"/>
                </a:solidFill>
              </a:rPr>
              <a:t>B2Find </a:t>
            </a:r>
            <a:r>
              <a:rPr lang="de-DE" sz="1200" dirty="0" smtClean="0">
                <a:solidFill>
                  <a:schemeClr val="bg1"/>
                </a:solidFill>
              </a:rPr>
              <a:t>                     </a:t>
            </a:r>
            <a:endParaRPr lang="de-DE" sz="1200" dirty="0">
              <a:solidFill>
                <a:schemeClr val="bg1"/>
              </a:solidFill>
            </a:endParaRPr>
          </a:p>
        </p:txBody>
      </p:sp>
      <p:sp>
        <p:nvSpPr>
          <p:cNvPr id="212" name="Textfeld 211"/>
          <p:cNvSpPr txBox="1"/>
          <p:nvPr/>
        </p:nvSpPr>
        <p:spPr>
          <a:xfrm>
            <a:off x="5724128" y="769268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>
                <a:solidFill>
                  <a:schemeClr val="bg1"/>
                </a:solidFill>
              </a:rPr>
              <a:t>                 </a:t>
            </a:r>
          </a:p>
          <a:p>
            <a:pPr algn="r"/>
            <a:r>
              <a:rPr lang="de-DE" sz="1200" dirty="0" smtClean="0">
                <a:solidFill>
                  <a:schemeClr val="bg1"/>
                </a:solidFill>
              </a:rPr>
              <a:t>                 DDC</a:t>
            </a:r>
          </a:p>
          <a:p>
            <a:pPr algn="r"/>
            <a:r>
              <a:rPr lang="de-DE" sz="1200" dirty="0" smtClean="0">
                <a:solidFill>
                  <a:schemeClr val="bg1"/>
                </a:solidFill>
              </a:rPr>
              <a:t>      WDCC  </a:t>
            </a:r>
            <a:endParaRPr lang="de-DE" sz="1200" dirty="0">
              <a:solidFill>
                <a:schemeClr val="bg1"/>
              </a:solidFill>
            </a:endParaRPr>
          </a:p>
        </p:txBody>
      </p:sp>
      <p:sp>
        <p:nvSpPr>
          <p:cNvPr id="204" name="Textfeld 203"/>
          <p:cNvSpPr txBox="1"/>
          <p:nvPr/>
        </p:nvSpPr>
        <p:spPr>
          <a:xfrm>
            <a:off x="3635896" y="4916115"/>
            <a:ext cx="30243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de-DE" sz="1200" b="1" dirty="0" smtClean="0">
              <a:solidFill>
                <a:srgbClr val="008000"/>
              </a:solidFill>
            </a:endParaRPr>
          </a:p>
          <a:p>
            <a:pPr algn="ctr"/>
            <a:r>
              <a:rPr lang="de-DE" sz="1200" b="1" dirty="0" smtClean="0">
                <a:solidFill>
                  <a:srgbClr val="008000"/>
                </a:solidFill>
              </a:rPr>
              <a:t>WGCM </a:t>
            </a:r>
            <a:r>
              <a:rPr lang="de-DE" sz="1200" b="1" dirty="0" smtClean="0">
                <a:solidFill>
                  <a:srgbClr val="008000"/>
                </a:solidFill>
              </a:rPr>
              <a:t>Infrastructure Panel (WIP)   </a:t>
            </a:r>
            <a:endParaRPr lang="de-DE" sz="1200" b="1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62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Freihandform 61"/>
          <p:cNvSpPr/>
          <p:nvPr/>
        </p:nvSpPr>
        <p:spPr>
          <a:xfrm>
            <a:off x="3928188" y="2248678"/>
            <a:ext cx="1698171" cy="1278293"/>
          </a:xfrm>
          <a:custGeom>
            <a:avLst/>
            <a:gdLst>
              <a:gd name="connsiteX0" fmla="*/ 0 w 1698171"/>
              <a:gd name="connsiteY0" fmla="*/ 1278293 h 1278293"/>
              <a:gd name="connsiteX1" fmla="*/ 1408922 w 1698171"/>
              <a:gd name="connsiteY1" fmla="*/ 1278293 h 1278293"/>
              <a:gd name="connsiteX2" fmla="*/ 1698171 w 1698171"/>
              <a:gd name="connsiteY2" fmla="*/ 9330 h 1278293"/>
              <a:gd name="connsiteX3" fmla="*/ 391885 w 1698171"/>
              <a:gd name="connsiteY3" fmla="*/ 0 h 1278293"/>
              <a:gd name="connsiteX4" fmla="*/ 0 w 1698171"/>
              <a:gd name="connsiteY4" fmla="*/ 1278293 h 1278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8171" h="1278293">
                <a:moveTo>
                  <a:pt x="0" y="1278293"/>
                </a:moveTo>
                <a:lnTo>
                  <a:pt x="1408922" y="1278293"/>
                </a:lnTo>
                <a:lnTo>
                  <a:pt x="1698171" y="9330"/>
                </a:lnTo>
                <a:lnTo>
                  <a:pt x="391885" y="0"/>
                </a:lnTo>
                <a:lnTo>
                  <a:pt x="0" y="127829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0" name="Freihandform 59"/>
          <p:cNvSpPr/>
          <p:nvPr/>
        </p:nvSpPr>
        <p:spPr>
          <a:xfrm>
            <a:off x="1726163" y="1996751"/>
            <a:ext cx="2416629" cy="2855167"/>
          </a:xfrm>
          <a:custGeom>
            <a:avLst/>
            <a:gdLst>
              <a:gd name="connsiteX0" fmla="*/ 354564 w 2416629"/>
              <a:gd name="connsiteY0" fmla="*/ 9331 h 2855167"/>
              <a:gd name="connsiteX1" fmla="*/ 1474237 w 2416629"/>
              <a:gd name="connsiteY1" fmla="*/ 0 h 2855167"/>
              <a:gd name="connsiteX2" fmla="*/ 1483568 w 2416629"/>
              <a:gd name="connsiteY2" fmla="*/ 298580 h 2855167"/>
              <a:gd name="connsiteX3" fmla="*/ 2397968 w 2416629"/>
              <a:gd name="connsiteY3" fmla="*/ 298580 h 2855167"/>
              <a:gd name="connsiteX4" fmla="*/ 2416629 w 2416629"/>
              <a:gd name="connsiteY4" fmla="*/ 989045 h 2855167"/>
              <a:gd name="connsiteX5" fmla="*/ 1502229 w 2416629"/>
              <a:gd name="connsiteY5" fmla="*/ 1007706 h 2855167"/>
              <a:gd name="connsiteX6" fmla="*/ 1492898 w 2416629"/>
              <a:gd name="connsiteY6" fmla="*/ 2855167 h 2855167"/>
              <a:gd name="connsiteX7" fmla="*/ 0 w 2416629"/>
              <a:gd name="connsiteY7" fmla="*/ 2845837 h 2855167"/>
              <a:gd name="connsiteX8" fmla="*/ 55984 w 2416629"/>
              <a:gd name="connsiteY8" fmla="*/ 653143 h 2855167"/>
              <a:gd name="connsiteX9" fmla="*/ 354564 w 2416629"/>
              <a:gd name="connsiteY9" fmla="*/ 662473 h 2855167"/>
              <a:gd name="connsiteX10" fmla="*/ 354564 w 2416629"/>
              <a:gd name="connsiteY10" fmla="*/ 9331 h 2855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16629" h="2855167">
                <a:moveTo>
                  <a:pt x="354564" y="9331"/>
                </a:moveTo>
                <a:lnTo>
                  <a:pt x="1474237" y="0"/>
                </a:lnTo>
                <a:lnTo>
                  <a:pt x="1483568" y="298580"/>
                </a:lnTo>
                <a:lnTo>
                  <a:pt x="2397968" y="298580"/>
                </a:lnTo>
                <a:lnTo>
                  <a:pt x="2416629" y="989045"/>
                </a:lnTo>
                <a:lnTo>
                  <a:pt x="1502229" y="1007706"/>
                </a:lnTo>
                <a:cubicBezTo>
                  <a:pt x="1499119" y="1623526"/>
                  <a:pt x="1496008" y="2239347"/>
                  <a:pt x="1492898" y="2855167"/>
                </a:cubicBezTo>
                <a:lnTo>
                  <a:pt x="0" y="2845837"/>
                </a:lnTo>
                <a:lnTo>
                  <a:pt x="55984" y="653143"/>
                </a:lnTo>
                <a:lnTo>
                  <a:pt x="354564" y="662473"/>
                </a:lnTo>
                <a:lnTo>
                  <a:pt x="354564" y="933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Freihandform 54"/>
          <p:cNvSpPr/>
          <p:nvPr/>
        </p:nvSpPr>
        <p:spPr>
          <a:xfrm>
            <a:off x="3909527" y="4917233"/>
            <a:ext cx="2724538" cy="475861"/>
          </a:xfrm>
          <a:custGeom>
            <a:avLst/>
            <a:gdLst>
              <a:gd name="connsiteX0" fmla="*/ 0 w 2724538"/>
              <a:gd name="connsiteY0" fmla="*/ 438538 h 475861"/>
              <a:gd name="connsiteX1" fmla="*/ 0 w 2724538"/>
              <a:gd name="connsiteY1" fmla="*/ 9330 h 475861"/>
              <a:gd name="connsiteX2" fmla="*/ 2715208 w 2724538"/>
              <a:gd name="connsiteY2" fmla="*/ 0 h 475861"/>
              <a:gd name="connsiteX3" fmla="*/ 2724538 w 2724538"/>
              <a:gd name="connsiteY3" fmla="*/ 475861 h 475861"/>
              <a:gd name="connsiteX4" fmla="*/ 0 w 2724538"/>
              <a:gd name="connsiteY4" fmla="*/ 438538 h 475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24538" h="475861">
                <a:moveTo>
                  <a:pt x="0" y="438538"/>
                </a:moveTo>
                <a:lnTo>
                  <a:pt x="0" y="9330"/>
                </a:lnTo>
                <a:lnTo>
                  <a:pt x="2715208" y="0"/>
                </a:lnTo>
                <a:lnTo>
                  <a:pt x="2724538" y="475861"/>
                </a:lnTo>
                <a:lnTo>
                  <a:pt x="0" y="43853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Freihandform 5"/>
          <p:cNvSpPr/>
          <p:nvPr/>
        </p:nvSpPr>
        <p:spPr>
          <a:xfrm>
            <a:off x="5861248" y="317241"/>
            <a:ext cx="2743200" cy="4348065"/>
          </a:xfrm>
          <a:custGeom>
            <a:avLst/>
            <a:gdLst>
              <a:gd name="connsiteX0" fmla="*/ 606490 w 2743200"/>
              <a:gd name="connsiteY0" fmla="*/ 0 h 4348065"/>
              <a:gd name="connsiteX1" fmla="*/ 643812 w 2743200"/>
              <a:gd name="connsiteY1" fmla="*/ 1791477 h 4348065"/>
              <a:gd name="connsiteX2" fmla="*/ 0 w 2743200"/>
              <a:gd name="connsiteY2" fmla="*/ 1800808 h 4348065"/>
              <a:gd name="connsiteX3" fmla="*/ 0 w 2743200"/>
              <a:gd name="connsiteY3" fmla="*/ 3116424 h 4348065"/>
              <a:gd name="connsiteX4" fmla="*/ 298579 w 2743200"/>
              <a:gd name="connsiteY4" fmla="*/ 3116424 h 4348065"/>
              <a:gd name="connsiteX5" fmla="*/ 307910 w 2743200"/>
              <a:gd name="connsiteY5" fmla="*/ 4338735 h 4348065"/>
              <a:gd name="connsiteX6" fmla="*/ 2724539 w 2743200"/>
              <a:gd name="connsiteY6" fmla="*/ 4348065 h 4348065"/>
              <a:gd name="connsiteX7" fmla="*/ 2743200 w 2743200"/>
              <a:gd name="connsiteY7" fmla="*/ 37322 h 4348065"/>
              <a:gd name="connsiteX8" fmla="*/ 606490 w 2743200"/>
              <a:gd name="connsiteY8" fmla="*/ 0 h 4348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43200" h="4348065">
                <a:moveTo>
                  <a:pt x="606490" y="0"/>
                </a:moveTo>
                <a:lnTo>
                  <a:pt x="643812" y="1791477"/>
                </a:lnTo>
                <a:lnTo>
                  <a:pt x="0" y="1800808"/>
                </a:lnTo>
                <a:lnTo>
                  <a:pt x="0" y="3116424"/>
                </a:lnTo>
                <a:lnTo>
                  <a:pt x="298579" y="3116424"/>
                </a:lnTo>
                <a:cubicBezTo>
                  <a:pt x="301689" y="3523861"/>
                  <a:pt x="304800" y="3931298"/>
                  <a:pt x="307910" y="4338735"/>
                </a:cubicBezTo>
                <a:lnTo>
                  <a:pt x="2724539" y="4348065"/>
                </a:lnTo>
                <a:cubicBezTo>
                  <a:pt x="2730759" y="2911151"/>
                  <a:pt x="2736980" y="1474236"/>
                  <a:pt x="2743200" y="37322"/>
                </a:cubicBezTo>
                <a:lnTo>
                  <a:pt x="60649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74" name="Picture 21" descr="C:\Users\Stephanie Legutke\AppData\Local\Microsoft\Windows\Temporary Internet Files\Content.IE5\NDVO7M7T\Usb_to_ps_2_adapter_IMGP1414[1]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 trans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860774">
            <a:off x="6143477" y="1040570"/>
            <a:ext cx="1373267" cy="1073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" name="Freihandform 55"/>
          <p:cNvSpPr/>
          <p:nvPr/>
        </p:nvSpPr>
        <p:spPr>
          <a:xfrm rot="21390781">
            <a:off x="6474789" y="865867"/>
            <a:ext cx="836575" cy="1031042"/>
          </a:xfrm>
          <a:custGeom>
            <a:avLst/>
            <a:gdLst>
              <a:gd name="connsiteX0" fmla="*/ 542166 w 801111"/>
              <a:gd name="connsiteY0" fmla="*/ 32368 h 1076240"/>
              <a:gd name="connsiteX1" fmla="*/ 760651 w 801111"/>
              <a:gd name="connsiteY1" fmla="*/ 0 h 1076240"/>
              <a:gd name="connsiteX2" fmla="*/ 801111 w 801111"/>
              <a:gd name="connsiteY2" fmla="*/ 315589 h 1076240"/>
              <a:gd name="connsiteX3" fmla="*/ 728283 w 801111"/>
              <a:gd name="connsiteY3" fmla="*/ 356049 h 1076240"/>
              <a:gd name="connsiteX4" fmla="*/ 614994 w 801111"/>
              <a:gd name="connsiteY4" fmla="*/ 453154 h 1076240"/>
              <a:gd name="connsiteX5" fmla="*/ 525982 w 801111"/>
              <a:gd name="connsiteY5" fmla="*/ 590718 h 1076240"/>
              <a:gd name="connsiteX6" fmla="*/ 501706 w 801111"/>
              <a:gd name="connsiteY6" fmla="*/ 817295 h 1076240"/>
              <a:gd name="connsiteX7" fmla="*/ 501706 w 801111"/>
              <a:gd name="connsiteY7" fmla="*/ 971044 h 1076240"/>
              <a:gd name="connsiteX8" fmla="*/ 404601 w 801111"/>
              <a:gd name="connsiteY8" fmla="*/ 995320 h 1076240"/>
              <a:gd name="connsiteX9" fmla="*/ 404601 w 801111"/>
              <a:gd name="connsiteY9" fmla="*/ 1035780 h 1076240"/>
              <a:gd name="connsiteX10" fmla="*/ 161840 w 801111"/>
              <a:gd name="connsiteY10" fmla="*/ 1076240 h 1076240"/>
              <a:gd name="connsiteX11" fmla="*/ 153748 w 801111"/>
              <a:gd name="connsiteY11" fmla="*/ 922492 h 1076240"/>
              <a:gd name="connsiteX12" fmla="*/ 315589 w 801111"/>
              <a:gd name="connsiteY12" fmla="*/ 938676 h 1076240"/>
              <a:gd name="connsiteX13" fmla="*/ 0 w 801111"/>
              <a:gd name="connsiteY13" fmla="*/ 736375 h 1076240"/>
              <a:gd name="connsiteX14" fmla="*/ 8092 w 801111"/>
              <a:gd name="connsiteY14" fmla="*/ 598810 h 1076240"/>
              <a:gd name="connsiteX15" fmla="*/ 501706 w 801111"/>
              <a:gd name="connsiteY15" fmla="*/ 590718 h 1076240"/>
              <a:gd name="connsiteX16" fmla="*/ 542166 w 801111"/>
              <a:gd name="connsiteY16" fmla="*/ 32368 h 1076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801111" h="1076240">
                <a:moveTo>
                  <a:pt x="542166" y="32368"/>
                </a:moveTo>
                <a:lnTo>
                  <a:pt x="760651" y="0"/>
                </a:lnTo>
                <a:lnTo>
                  <a:pt x="801111" y="315589"/>
                </a:lnTo>
                <a:lnTo>
                  <a:pt x="728283" y="356049"/>
                </a:lnTo>
                <a:lnTo>
                  <a:pt x="614994" y="453154"/>
                </a:lnTo>
                <a:lnTo>
                  <a:pt x="525982" y="590718"/>
                </a:lnTo>
                <a:lnTo>
                  <a:pt x="501706" y="817295"/>
                </a:lnTo>
                <a:lnTo>
                  <a:pt x="501706" y="971044"/>
                </a:lnTo>
                <a:lnTo>
                  <a:pt x="404601" y="995320"/>
                </a:lnTo>
                <a:lnTo>
                  <a:pt x="404601" y="1035780"/>
                </a:lnTo>
                <a:lnTo>
                  <a:pt x="161840" y="1076240"/>
                </a:lnTo>
                <a:lnTo>
                  <a:pt x="153748" y="922492"/>
                </a:lnTo>
                <a:lnTo>
                  <a:pt x="315589" y="938676"/>
                </a:lnTo>
                <a:lnTo>
                  <a:pt x="0" y="736375"/>
                </a:lnTo>
                <a:lnTo>
                  <a:pt x="8092" y="598810"/>
                </a:lnTo>
                <a:lnTo>
                  <a:pt x="501706" y="590718"/>
                </a:lnTo>
                <a:lnTo>
                  <a:pt x="542166" y="3236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8" name="Textfeld 217"/>
          <p:cNvSpPr txBox="1"/>
          <p:nvPr/>
        </p:nvSpPr>
        <p:spPr>
          <a:xfrm>
            <a:off x="2267744" y="1345332"/>
            <a:ext cx="351656" cy="24622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de-DE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9.</a:t>
            </a:r>
            <a:endParaRPr lang="de-DE" sz="1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8" name="Freihandform 37"/>
          <p:cNvSpPr/>
          <p:nvPr/>
        </p:nvSpPr>
        <p:spPr>
          <a:xfrm>
            <a:off x="3851920" y="3577580"/>
            <a:ext cx="2232248" cy="1253365"/>
          </a:xfrm>
          <a:custGeom>
            <a:avLst/>
            <a:gdLst>
              <a:gd name="connsiteX0" fmla="*/ 2783660 w 2807936"/>
              <a:gd name="connsiteY0" fmla="*/ 0 h 1391830"/>
              <a:gd name="connsiteX1" fmla="*/ 2807936 w 2807936"/>
              <a:gd name="connsiteY1" fmla="*/ 1391830 h 1391830"/>
              <a:gd name="connsiteX2" fmla="*/ 0 w 2807936"/>
              <a:gd name="connsiteY2" fmla="*/ 1391830 h 1391830"/>
              <a:gd name="connsiteX3" fmla="*/ 16184 w 2807936"/>
              <a:gd name="connsiteY3" fmla="*/ 64736 h 1391830"/>
              <a:gd name="connsiteX4" fmla="*/ 2783660 w 2807936"/>
              <a:gd name="connsiteY4" fmla="*/ 0 h 1391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07936" h="1391830">
                <a:moveTo>
                  <a:pt x="2783660" y="0"/>
                </a:moveTo>
                <a:lnTo>
                  <a:pt x="2807936" y="1391830"/>
                </a:lnTo>
                <a:lnTo>
                  <a:pt x="0" y="1391830"/>
                </a:lnTo>
                <a:lnTo>
                  <a:pt x="16184" y="64736"/>
                </a:lnTo>
                <a:lnTo>
                  <a:pt x="278366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1" name="Freihandform 60"/>
          <p:cNvSpPr/>
          <p:nvPr/>
        </p:nvSpPr>
        <p:spPr>
          <a:xfrm>
            <a:off x="4499992" y="265212"/>
            <a:ext cx="1296144" cy="1296144"/>
          </a:xfrm>
          <a:custGeom>
            <a:avLst/>
            <a:gdLst>
              <a:gd name="connsiteX0" fmla="*/ 8965 w 1246094"/>
              <a:gd name="connsiteY0" fmla="*/ 0 h 770965"/>
              <a:gd name="connsiteX1" fmla="*/ 1219200 w 1246094"/>
              <a:gd name="connsiteY1" fmla="*/ 0 h 770965"/>
              <a:gd name="connsiteX2" fmla="*/ 1246094 w 1246094"/>
              <a:gd name="connsiteY2" fmla="*/ 744071 h 770965"/>
              <a:gd name="connsiteX3" fmla="*/ 0 w 1246094"/>
              <a:gd name="connsiteY3" fmla="*/ 770965 h 770965"/>
              <a:gd name="connsiteX4" fmla="*/ 8965 w 1246094"/>
              <a:gd name="connsiteY4" fmla="*/ 0 h 770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6094" h="770965">
                <a:moveTo>
                  <a:pt x="8965" y="0"/>
                </a:moveTo>
                <a:lnTo>
                  <a:pt x="1219200" y="0"/>
                </a:lnTo>
                <a:lnTo>
                  <a:pt x="1246094" y="744071"/>
                </a:lnTo>
                <a:lnTo>
                  <a:pt x="0" y="770965"/>
                </a:lnTo>
                <a:lnTo>
                  <a:pt x="8965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9" name="Gruppieren 28"/>
          <p:cNvGrpSpPr/>
          <p:nvPr/>
        </p:nvGrpSpPr>
        <p:grpSpPr>
          <a:xfrm>
            <a:off x="2179735" y="369499"/>
            <a:ext cx="1096122" cy="1551896"/>
            <a:chOff x="2114728" y="370980"/>
            <a:chExt cx="1233136" cy="1494055"/>
          </a:xfrm>
        </p:grpSpPr>
        <p:sp>
          <p:nvSpPr>
            <p:cNvPr id="203" name="Freihandform 202"/>
            <p:cNvSpPr/>
            <p:nvPr/>
          </p:nvSpPr>
          <p:spPr>
            <a:xfrm>
              <a:off x="2132730" y="417612"/>
              <a:ext cx="1215134" cy="1447423"/>
            </a:xfrm>
            <a:custGeom>
              <a:avLst/>
              <a:gdLst>
                <a:gd name="connsiteX0" fmla="*/ 0 w 2177934"/>
                <a:gd name="connsiteY0" fmla="*/ 0 h 1305099"/>
                <a:gd name="connsiteX1" fmla="*/ 2177934 w 2177934"/>
                <a:gd name="connsiteY1" fmla="*/ 0 h 1305099"/>
                <a:gd name="connsiteX2" fmla="*/ 2169622 w 2177934"/>
                <a:gd name="connsiteY2" fmla="*/ 1305099 h 1305099"/>
                <a:gd name="connsiteX3" fmla="*/ 24938 w 2177934"/>
                <a:gd name="connsiteY3" fmla="*/ 1305099 h 1305099"/>
                <a:gd name="connsiteX4" fmla="*/ 58189 w 2177934"/>
                <a:gd name="connsiteY4" fmla="*/ 8313 h 1305099"/>
                <a:gd name="connsiteX5" fmla="*/ 58189 w 2177934"/>
                <a:gd name="connsiteY5" fmla="*/ 8313 h 1305099"/>
                <a:gd name="connsiteX6" fmla="*/ 58189 w 2177934"/>
                <a:gd name="connsiteY6" fmla="*/ 8313 h 1305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7934" h="1305099">
                  <a:moveTo>
                    <a:pt x="0" y="0"/>
                  </a:moveTo>
                  <a:lnTo>
                    <a:pt x="2177934" y="0"/>
                  </a:lnTo>
                  <a:cubicBezTo>
                    <a:pt x="2175163" y="435033"/>
                    <a:pt x="2172393" y="870066"/>
                    <a:pt x="2169622" y="1305099"/>
                  </a:cubicBezTo>
                  <a:lnTo>
                    <a:pt x="24938" y="1305099"/>
                  </a:lnTo>
                  <a:lnTo>
                    <a:pt x="58189" y="8313"/>
                  </a:lnTo>
                  <a:lnTo>
                    <a:pt x="58189" y="8313"/>
                  </a:lnTo>
                  <a:lnTo>
                    <a:pt x="58189" y="8313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de-DE" dirty="0"/>
            </a:p>
            <a:p>
              <a:pPr algn="r"/>
              <a:endParaRPr lang="de-DE" dirty="0" smtClean="0"/>
            </a:p>
            <a:p>
              <a:pPr algn="r"/>
              <a:endParaRPr lang="de-DE" dirty="0"/>
            </a:p>
            <a:p>
              <a:pPr algn="r"/>
              <a:endParaRPr lang="de-DE" dirty="0" smtClean="0"/>
            </a:p>
            <a:p>
              <a:pPr algn="r"/>
              <a:endParaRPr lang="de-DE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15" name="Textfeld 214"/>
            <p:cNvSpPr txBox="1"/>
            <p:nvPr/>
          </p:nvSpPr>
          <p:spPr>
            <a:xfrm>
              <a:off x="2114728" y="370980"/>
              <a:ext cx="50405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0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2.3.4.</a:t>
              </a:r>
              <a:endParaRPr lang="de-DE" sz="10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224" name="Textfeld 223"/>
          <p:cNvSpPr txBox="1"/>
          <p:nvPr/>
        </p:nvSpPr>
        <p:spPr>
          <a:xfrm>
            <a:off x="8244408" y="409228"/>
            <a:ext cx="367966" cy="255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12.</a:t>
            </a:r>
            <a:endParaRPr lang="de-DE" sz="1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23" name="Textfeld 222"/>
          <p:cNvSpPr txBox="1"/>
          <p:nvPr/>
        </p:nvSpPr>
        <p:spPr>
          <a:xfrm>
            <a:off x="4288431" y="2244247"/>
            <a:ext cx="351656" cy="2349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11.</a:t>
            </a:r>
            <a:endParaRPr lang="de-DE" sz="1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21" name="Textfeld 220"/>
          <p:cNvSpPr txBox="1"/>
          <p:nvPr/>
        </p:nvSpPr>
        <p:spPr>
          <a:xfrm>
            <a:off x="1763688" y="2631376"/>
            <a:ext cx="374204" cy="2981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9.</a:t>
            </a:r>
            <a:endParaRPr lang="de-DE" sz="1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30" name="Gruppieren 29"/>
          <p:cNvGrpSpPr/>
          <p:nvPr/>
        </p:nvGrpSpPr>
        <p:grpSpPr>
          <a:xfrm>
            <a:off x="971600" y="193204"/>
            <a:ext cx="1152129" cy="1584176"/>
            <a:chOff x="971600" y="193204"/>
            <a:chExt cx="1152129" cy="1584176"/>
          </a:xfrm>
        </p:grpSpPr>
        <p:sp>
          <p:nvSpPr>
            <p:cNvPr id="172" name="Freihandform 171"/>
            <p:cNvSpPr/>
            <p:nvPr/>
          </p:nvSpPr>
          <p:spPr>
            <a:xfrm>
              <a:off x="971601" y="265212"/>
              <a:ext cx="1152128" cy="1512168"/>
            </a:xfrm>
            <a:custGeom>
              <a:avLst/>
              <a:gdLst>
                <a:gd name="connsiteX0" fmla="*/ 0 w 2177934"/>
                <a:gd name="connsiteY0" fmla="*/ 0 h 1305099"/>
                <a:gd name="connsiteX1" fmla="*/ 2177934 w 2177934"/>
                <a:gd name="connsiteY1" fmla="*/ 0 h 1305099"/>
                <a:gd name="connsiteX2" fmla="*/ 2169622 w 2177934"/>
                <a:gd name="connsiteY2" fmla="*/ 1305099 h 1305099"/>
                <a:gd name="connsiteX3" fmla="*/ 24938 w 2177934"/>
                <a:gd name="connsiteY3" fmla="*/ 1305099 h 1305099"/>
                <a:gd name="connsiteX4" fmla="*/ 58189 w 2177934"/>
                <a:gd name="connsiteY4" fmla="*/ 8313 h 1305099"/>
                <a:gd name="connsiteX5" fmla="*/ 58189 w 2177934"/>
                <a:gd name="connsiteY5" fmla="*/ 8313 h 1305099"/>
                <a:gd name="connsiteX6" fmla="*/ 58189 w 2177934"/>
                <a:gd name="connsiteY6" fmla="*/ 8313 h 1305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7934" h="1305099">
                  <a:moveTo>
                    <a:pt x="0" y="0"/>
                  </a:moveTo>
                  <a:lnTo>
                    <a:pt x="2177934" y="0"/>
                  </a:lnTo>
                  <a:cubicBezTo>
                    <a:pt x="2175163" y="435033"/>
                    <a:pt x="2172393" y="870066"/>
                    <a:pt x="2169622" y="1305099"/>
                  </a:cubicBezTo>
                  <a:lnTo>
                    <a:pt x="24938" y="1305099"/>
                  </a:lnTo>
                  <a:lnTo>
                    <a:pt x="58189" y="8313"/>
                  </a:lnTo>
                  <a:lnTo>
                    <a:pt x="58189" y="8313"/>
                  </a:lnTo>
                  <a:lnTo>
                    <a:pt x="58189" y="8313"/>
                  </a:lnTo>
                </a:path>
              </a:pathLst>
            </a:custGeom>
            <a:solidFill>
              <a:srgbClr val="DDDDDD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de-DE" dirty="0"/>
            </a:p>
            <a:p>
              <a:pPr algn="r"/>
              <a:endParaRPr lang="de-DE" dirty="0" smtClean="0"/>
            </a:p>
            <a:p>
              <a:pPr algn="r"/>
              <a:endParaRPr lang="de-DE" dirty="0"/>
            </a:p>
            <a:p>
              <a:pPr algn="r"/>
              <a:endParaRPr lang="de-DE" dirty="0" smtClean="0"/>
            </a:p>
            <a:p>
              <a:pPr algn="r"/>
              <a:endParaRPr lang="de-DE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16" name="Textfeld 215"/>
            <p:cNvSpPr txBox="1"/>
            <p:nvPr/>
          </p:nvSpPr>
          <p:spPr>
            <a:xfrm>
              <a:off x="971600" y="193204"/>
              <a:ext cx="504056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e-DE" sz="10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5.6.</a:t>
              </a:r>
              <a:endParaRPr lang="de-DE" sz="10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33" name="Gruppieren 32"/>
          <p:cNvGrpSpPr/>
          <p:nvPr/>
        </p:nvGrpSpPr>
        <p:grpSpPr>
          <a:xfrm>
            <a:off x="259904" y="337220"/>
            <a:ext cx="1835933" cy="1499672"/>
            <a:chOff x="259904" y="337220"/>
            <a:chExt cx="1835933" cy="1499672"/>
          </a:xfrm>
        </p:grpSpPr>
        <p:sp>
          <p:nvSpPr>
            <p:cNvPr id="31" name="Freihandform 30"/>
            <p:cNvSpPr/>
            <p:nvPr/>
          </p:nvSpPr>
          <p:spPr>
            <a:xfrm>
              <a:off x="339865" y="396510"/>
              <a:ext cx="1755972" cy="1440382"/>
            </a:xfrm>
            <a:custGeom>
              <a:avLst/>
              <a:gdLst>
                <a:gd name="connsiteX0" fmla="*/ 663547 w 1755972"/>
                <a:gd name="connsiteY0" fmla="*/ 0 h 1440382"/>
                <a:gd name="connsiteX1" fmla="*/ 0 w 1755972"/>
                <a:gd name="connsiteY1" fmla="*/ 0 h 1440382"/>
                <a:gd name="connsiteX2" fmla="*/ 8093 w 1755972"/>
                <a:gd name="connsiteY2" fmla="*/ 914400 h 1440382"/>
                <a:gd name="connsiteX3" fmla="*/ 542167 w 1755972"/>
                <a:gd name="connsiteY3" fmla="*/ 914400 h 1440382"/>
                <a:gd name="connsiteX4" fmla="*/ 550259 w 1755972"/>
                <a:gd name="connsiteY4" fmla="*/ 1432290 h 1440382"/>
                <a:gd name="connsiteX5" fmla="*/ 1723604 w 1755972"/>
                <a:gd name="connsiteY5" fmla="*/ 1440382 h 1440382"/>
                <a:gd name="connsiteX6" fmla="*/ 1755972 w 1755972"/>
                <a:gd name="connsiteY6" fmla="*/ 0 h 1440382"/>
                <a:gd name="connsiteX7" fmla="*/ 663547 w 1755972"/>
                <a:gd name="connsiteY7" fmla="*/ 0 h 1440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55972" h="1440382">
                  <a:moveTo>
                    <a:pt x="663547" y="0"/>
                  </a:moveTo>
                  <a:lnTo>
                    <a:pt x="0" y="0"/>
                  </a:lnTo>
                  <a:cubicBezTo>
                    <a:pt x="2698" y="304800"/>
                    <a:pt x="5395" y="609600"/>
                    <a:pt x="8093" y="914400"/>
                  </a:cubicBezTo>
                  <a:lnTo>
                    <a:pt x="542167" y="914400"/>
                  </a:lnTo>
                  <a:lnTo>
                    <a:pt x="550259" y="1432290"/>
                  </a:lnTo>
                  <a:lnTo>
                    <a:pt x="1723604" y="1440382"/>
                  </a:lnTo>
                  <a:lnTo>
                    <a:pt x="1755972" y="0"/>
                  </a:lnTo>
                  <a:lnTo>
                    <a:pt x="663547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7" name="Textfeld 216"/>
            <p:cNvSpPr txBox="1"/>
            <p:nvPr/>
          </p:nvSpPr>
          <p:spPr>
            <a:xfrm>
              <a:off x="259904" y="337220"/>
              <a:ext cx="35165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0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7</a:t>
              </a:r>
              <a:r>
                <a:rPr lang="de-DE" sz="10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.</a:t>
              </a:r>
              <a:endParaRPr lang="de-DE" sz="10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27" name="Freihandform 26"/>
          <p:cNvSpPr/>
          <p:nvPr/>
        </p:nvSpPr>
        <p:spPr>
          <a:xfrm>
            <a:off x="3317735" y="283221"/>
            <a:ext cx="1110249" cy="1278135"/>
          </a:xfrm>
          <a:custGeom>
            <a:avLst/>
            <a:gdLst>
              <a:gd name="connsiteX0" fmla="*/ 0 w 1205713"/>
              <a:gd name="connsiteY0" fmla="*/ 0 h 1683144"/>
              <a:gd name="connsiteX1" fmla="*/ 1205713 w 1205713"/>
              <a:gd name="connsiteY1" fmla="*/ 8092 h 1683144"/>
              <a:gd name="connsiteX2" fmla="*/ 1173345 w 1205713"/>
              <a:gd name="connsiteY2" fmla="*/ 1658867 h 1683144"/>
              <a:gd name="connsiteX3" fmla="*/ 8092 w 1205713"/>
              <a:gd name="connsiteY3" fmla="*/ 1683144 h 1683144"/>
              <a:gd name="connsiteX4" fmla="*/ 0 w 1205713"/>
              <a:gd name="connsiteY4" fmla="*/ 0 h 1683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05713" h="1683144">
                <a:moveTo>
                  <a:pt x="0" y="0"/>
                </a:moveTo>
                <a:lnTo>
                  <a:pt x="1205713" y="8092"/>
                </a:lnTo>
                <a:lnTo>
                  <a:pt x="1173345" y="1658867"/>
                </a:lnTo>
                <a:lnTo>
                  <a:pt x="8092" y="1683144"/>
                </a:lnTo>
                <a:cubicBezTo>
                  <a:pt x="10789" y="1124793"/>
                  <a:pt x="13487" y="566443"/>
                  <a:pt x="0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Freihandform 22"/>
          <p:cNvSpPr/>
          <p:nvPr/>
        </p:nvSpPr>
        <p:spPr>
          <a:xfrm>
            <a:off x="3347864" y="1633365"/>
            <a:ext cx="1572094" cy="576064"/>
          </a:xfrm>
          <a:custGeom>
            <a:avLst/>
            <a:gdLst>
              <a:gd name="connsiteX0" fmla="*/ 8092 w 1715512"/>
              <a:gd name="connsiteY0" fmla="*/ 32368 h 1205713"/>
              <a:gd name="connsiteX1" fmla="*/ 0 w 1715512"/>
              <a:gd name="connsiteY1" fmla="*/ 1205713 h 1205713"/>
              <a:gd name="connsiteX2" fmla="*/ 1715512 w 1715512"/>
              <a:gd name="connsiteY2" fmla="*/ 1181437 h 1205713"/>
              <a:gd name="connsiteX3" fmla="*/ 1715512 w 1715512"/>
              <a:gd name="connsiteY3" fmla="*/ 0 h 1205713"/>
              <a:gd name="connsiteX4" fmla="*/ 8092 w 1715512"/>
              <a:gd name="connsiteY4" fmla="*/ 32368 h 1205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15512" h="1205713">
                <a:moveTo>
                  <a:pt x="8092" y="32368"/>
                </a:moveTo>
                <a:cubicBezTo>
                  <a:pt x="5395" y="423483"/>
                  <a:pt x="2697" y="814598"/>
                  <a:pt x="0" y="1205713"/>
                </a:cubicBezTo>
                <a:lnTo>
                  <a:pt x="1715512" y="1181437"/>
                </a:lnTo>
                <a:lnTo>
                  <a:pt x="1715512" y="0"/>
                </a:lnTo>
                <a:lnTo>
                  <a:pt x="8092" y="3236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31" name="Gerade Verbindung 330"/>
          <p:cNvCxnSpPr/>
          <p:nvPr/>
        </p:nvCxnSpPr>
        <p:spPr>
          <a:xfrm flipV="1">
            <a:off x="4716016" y="2209428"/>
            <a:ext cx="0" cy="1728192"/>
          </a:xfrm>
          <a:prstGeom prst="line">
            <a:avLst/>
          </a:prstGeom>
          <a:ln w="28575">
            <a:solidFill>
              <a:srgbClr val="008000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Gewinkelte Verbindung 194"/>
          <p:cNvCxnSpPr>
            <a:stCxn id="261" idx="4"/>
            <a:endCxn id="187" idx="1"/>
          </p:cNvCxnSpPr>
          <p:nvPr/>
        </p:nvCxnSpPr>
        <p:spPr>
          <a:xfrm>
            <a:off x="2915816" y="3289548"/>
            <a:ext cx="1044116" cy="468052"/>
          </a:xfrm>
          <a:prstGeom prst="bentConnector3">
            <a:avLst>
              <a:gd name="adj1" fmla="val 50000"/>
            </a:avLst>
          </a:prstGeom>
          <a:ln w="28575">
            <a:solidFill>
              <a:srgbClr val="008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uppieren 17"/>
          <p:cNvGrpSpPr/>
          <p:nvPr/>
        </p:nvGrpSpPr>
        <p:grpSpPr>
          <a:xfrm>
            <a:off x="5638958" y="409228"/>
            <a:ext cx="1381314" cy="1857677"/>
            <a:chOff x="5638958" y="409228"/>
            <a:chExt cx="1381314" cy="1857677"/>
          </a:xfrm>
        </p:grpSpPr>
        <p:grpSp>
          <p:nvGrpSpPr>
            <p:cNvPr id="199" name="Gruppieren 198"/>
            <p:cNvGrpSpPr/>
            <p:nvPr/>
          </p:nvGrpSpPr>
          <p:grpSpPr>
            <a:xfrm>
              <a:off x="5796136" y="409228"/>
              <a:ext cx="720080" cy="435577"/>
              <a:chOff x="7595465" y="616868"/>
              <a:chExt cx="720080" cy="435577"/>
            </a:xfrm>
          </p:grpSpPr>
          <p:pic>
            <p:nvPicPr>
              <p:cNvPr id="200" name="Picture 4" descr="C:\Users\Stephanie Legutke\AppData\Local\Microsoft\Windows\Temporary Internet Files\Content.IE5\4MBK5GWR\sas-face-1-colour[1]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8027513" y="625252"/>
                <a:ext cx="288032" cy="36292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01" name="Picture 4" descr="C:\Users\Stephanie Legutke\AppData\Local\Microsoft\Windows\Temporary Internet Files\Content.IE5\4MBK5GWR\sas-face-1-colour[1]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grayscl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7595465" y="689518"/>
                <a:ext cx="288032" cy="36292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02" name="Picture 4" descr="C:\Users\Stephanie Legutke\AppData\Local\Microsoft\Windows\Temporary Internet Files\Content.IE5\4MBK5GWR\sas-face-1-colour[1]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7811489" y="616868"/>
                <a:ext cx="288032" cy="36292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373" name="Picture 21" descr="C:\Users\Stephanie Legutke\AppData\Local\Microsoft\Windows\Temporary Internet Files\Content.IE5\NDVO7M7T\Usb_to_ps_2_adapter_IMGP1414[1].jp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artisticPhotocopy trans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6356247" flipH="1">
              <a:off x="5476453" y="1050023"/>
              <a:ext cx="1379387" cy="1054377"/>
            </a:xfrm>
            <a:prstGeom prst="rect">
              <a:avLst/>
            </a:prstGeom>
            <a:noFill/>
            <a:scene3d>
              <a:camera prst="orthographicFront">
                <a:rot lat="598846" lon="303460" rev="26514"/>
              </a:camera>
              <a:lightRig rig="threePt" dir="t"/>
            </a:scene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35" name="Rechteck 334"/>
            <p:cNvSpPr/>
            <p:nvPr/>
          </p:nvSpPr>
          <p:spPr>
            <a:xfrm>
              <a:off x="6084168" y="1273324"/>
              <a:ext cx="864096" cy="3600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386" name="Gruppieren 385"/>
            <p:cNvGrpSpPr/>
            <p:nvPr/>
          </p:nvGrpSpPr>
          <p:grpSpPr>
            <a:xfrm>
              <a:off x="6156176" y="481236"/>
              <a:ext cx="864096" cy="794975"/>
              <a:chOff x="2987824" y="3289547"/>
              <a:chExt cx="864096" cy="794975"/>
            </a:xfrm>
          </p:grpSpPr>
          <p:pic>
            <p:nvPicPr>
              <p:cNvPr id="387" name="Picture 4" descr="C:\Users\Stephanie Legutke\AppData\Local\Microsoft\Windows\Temporary Internet Files\Content.IE5\4MBK5GWR\sas-face-1-colour[1]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3347864" y="3289547"/>
                <a:ext cx="288032" cy="36292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88" name="Picture 4" descr="C:\Users\Stephanie Legutke\AppData\Local\Microsoft\Windows\Temporary Internet Files\Content.IE5\4MBK5GWR\sas-face-1-colour[1]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grayscl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2987824" y="3353813"/>
                <a:ext cx="288032" cy="36292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89" name="Picture 4" descr="C:\Users\Stephanie Legutke\AppData\Local\Microsoft\Windows\Temporary Internet Files\Content.IE5\4MBK5GWR\sas-face-1-colour[1]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duotone>
                  <a:schemeClr val="accent5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3055613" y="3489829"/>
                <a:ext cx="288032" cy="36292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90" name="Picture 4" descr="C:\Users\Stephanie Legutke\AppData\Local\Microsoft\Windows\Temporary Internet Files\Content.IE5\4MBK5GWR\sas-face-1-colour[1]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grayscl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3300841" y="3546612"/>
                <a:ext cx="288032" cy="36292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91" name="Picture 4" descr="C:\Users\Stephanie Legutke\AppData\Local\Microsoft\Windows\Temporary Internet Files\Content.IE5\4MBK5GWR\sas-face-1-colour[1]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3563888" y="3289547"/>
                <a:ext cx="288032" cy="36292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92" name="Picture 4" descr="C:\Users\Stephanie Legutke\AppData\Local\Microsoft\Windows\Temporary Internet Files\Content.IE5\4MBK5GWR\sas-face-1-colour[1]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2987824" y="3649587"/>
                <a:ext cx="288032" cy="36292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93" name="Picture 4" descr="C:\Users\Stephanie Legutke\AppData\Local\Microsoft\Windows\Temporary Internet Files\Content.IE5\4MBK5GWR\sas-face-1-colour[1]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3203848" y="3721595"/>
                <a:ext cx="288032" cy="36292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94" name="Picture 4" descr="C:\Users\Stephanie Legutke\AppData\Local\Microsoft\Windows\Temporary Internet Files\Content.IE5\4MBK5GWR\sas-face-1-colour[1]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3491880" y="3721595"/>
                <a:ext cx="288032" cy="36292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49" name="Pfeil nach unten 148"/>
            <p:cNvSpPr/>
            <p:nvPr/>
          </p:nvSpPr>
          <p:spPr>
            <a:xfrm rot="10800000">
              <a:off x="6084168" y="1561356"/>
              <a:ext cx="792088" cy="432048"/>
            </a:xfrm>
            <a:prstGeom prst="downArrow">
              <a:avLst/>
            </a:prstGeom>
            <a:solidFill>
              <a:srgbClr val="CC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63A5B81-1991-4782-9945-F75F220315CC}" type="datetime1">
              <a:rPr lang="de-DE" smtClean="0"/>
              <a:t>22.07.2016</a:t>
            </a:fld>
            <a:endParaRPr lang="en-US" dirty="0"/>
          </a:p>
        </p:txBody>
      </p:sp>
      <p:grpSp>
        <p:nvGrpSpPr>
          <p:cNvPr id="11" name="Gruppieren 10"/>
          <p:cNvGrpSpPr/>
          <p:nvPr/>
        </p:nvGrpSpPr>
        <p:grpSpPr>
          <a:xfrm>
            <a:off x="440583" y="644909"/>
            <a:ext cx="747041" cy="484399"/>
            <a:chOff x="368575" y="644909"/>
            <a:chExt cx="747041" cy="484399"/>
          </a:xfrm>
        </p:grpSpPr>
        <p:sp>
          <p:nvSpPr>
            <p:cNvPr id="43" name="Fensterinhalt vertikal verschieben 42"/>
            <p:cNvSpPr/>
            <p:nvPr/>
          </p:nvSpPr>
          <p:spPr>
            <a:xfrm>
              <a:off x="371645" y="644909"/>
              <a:ext cx="706432" cy="484399"/>
            </a:xfrm>
            <a:prstGeom prst="verticalScroll">
              <a:avLst/>
            </a:prstGeom>
            <a:solidFill>
              <a:srgbClr val="FF99FF"/>
            </a:solidFill>
            <a:ln w="19050">
              <a:solidFill>
                <a:srgbClr val="FF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" name="Textfeld 68"/>
            <p:cNvSpPr txBox="1"/>
            <p:nvPr/>
          </p:nvSpPr>
          <p:spPr>
            <a:xfrm>
              <a:off x="368575" y="780301"/>
              <a:ext cx="747041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200" b="1" dirty="0" smtClean="0">
                  <a:solidFill>
                    <a:srgbClr val="FF00FF"/>
                  </a:solidFill>
                </a:rPr>
                <a:t>CORDEX</a:t>
              </a:r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1259632" y="399268"/>
            <a:ext cx="792088" cy="514016"/>
            <a:chOff x="1187624" y="356877"/>
            <a:chExt cx="792088" cy="514016"/>
          </a:xfrm>
        </p:grpSpPr>
        <p:sp>
          <p:nvSpPr>
            <p:cNvPr id="71" name="Fensterinhalt vertikal verschieben 70"/>
            <p:cNvSpPr/>
            <p:nvPr/>
          </p:nvSpPr>
          <p:spPr>
            <a:xfrm>
              <a:off x="1190330" y="356877"/>
              <a:ext cx="789382" cy="484399"/>
            </a:xfrm>
            <a:prstGeom prst="verticalScroll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rgbClr val="66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" name="Textfeld 71"/>
            <p:cNvSpPr txBox="1"/>
            <p:nvPr/>
          </p:nvSpPr>
          <p:spPr>
            <a:xfrm>
              <a:off x="1187624" y="409228"/>
              <a:ext cx="78938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e-DE" sz="1200" b="1" dirty="0" smtClean="0">
                  <a:solidFill>
                    <a:schemeClr val="accent3">
                      <a:lumMod val="50000"/>
                    </a:schemeClr>
                  </a:solidFill>
                </a:rPr>
                <a:t>Scenario</a:t>
              </a:r>
            </a:p>
            <a:p>
              <a:pPr algn="ctr"/>
              <a:r>
                <a:rPr lang="de-DE" sz="1200" b="1" dirty="0" smtClean="0"/>
                <a:t>MIP</a:t>
              </a:r>
              <a:endParaRPr lang="de-DE" sz="1200" b="1" dirty="0"/>
            </a:p>
          </p:txBody>
        </p:sp>
      </p:grpSp>
      <p:grpSp>
        <p:nvGrpSpPr>
          <p:cNvPr id="278" name="Gruppieren 277"/>
          <p:cNvGrpSpPr/>
          <p:nvPr/>
        </p:nvGrpSpPr>
        <p:grpSpPr>
          <a:xfrm>
            <a:off x="2195736" y="625252"/>
            <a:ext cx="1008112" cy="504056"/>
            <a:chOff x="2555776" y="1129308"/>
            <a:chExt cx="1008112" cy="504056"/>
          </a:xfrm>
        </p:grpSpPr>
        <p:sp>
          <p:nvSpPr>
            <p:cNvPr id="74" name="Fensterinhalt vertikal verschieben 73"/>
            <p:cNvSpPr/>
            <p:nvPr/>
          </p:nvSpPr>
          <p:spPr>
            <a:xfrm>
              <a:off x="2699792" y="1129308"/>
              <a:ext cx="720080" cy="484399"/>
            </a:xfrm>
            <a:prstGeom prst="verticalScroll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9050"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" name="Textfeld 74"/>
            <p:cNvSpPr txBox="1"/>
            <p:nvPr/>
          </p:nvSpPr>
          <p:spPr>
            <a:xfrm>
              <a:off x="2555776" y="1171699"/>
              <a:ext cx="100811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200" b="1" dirty="0" err="1" smtClean="0">
                  <a:solidFill>
                    <a:schemeClr val="accent6">
                      <a:lumMod val="75000"/>
                    </a:schemeClr>
                  </a:solidFill>
                </a:rPr>
                <a:t>AerChem</a:t>
              </a:r>
              <a:endParaRPr lang="de-DE" sz="1200" b="1" dirty="0" smtClean="0">
                <a:solidFill>
                  <a:schemeClr val="accent6">
                    <a:lumMod val="75000"/>
                  </a:schemeClr>
                </a:solidFill>
              </a:endParaRPr>
            </a:p>
            <a:p>
              <a:pPr algn="ctr"/>
              <a:r>
                <a:rPr lang="de-DE" sz="1200" b="1" dirty="0" smtClean="0"/>
                <a:t>MIP</a:t>
              </a:r>
              <a:endParaRPr lang="de-DE" sz="1200" b="1" dirty="0"/>
            </a:p>
          </p:txBody>
        </p:sp>
      </p:grpSp>
      <p:grpSp>
        <p:nvGrpSpPr>
          <p:cNvPr id="14" name="Gruppieren 13"/>
          <p:cNvGrpSpPr/>
          <p:nvPr/>
        </p:nvGrpSpPr>
        <p:grpSpPr>
          <a:xfrm>
            <a:off x="35496" y="1417340"/>
            <a:ext cx="706432" cy="484399"/>
            <a:chOff x="35496" y="1993404"/>
            <a:chExt cx="706432" cy="484399"/>
          </a:xfrm>
        </p:grpSpPr>
        <p:sp>
          <p:nvSpPr>
            <p:cNvPr id="80" name="Fensterinhalt vertikal verschieben 79"/>
            <p:cNvSpPr/>
            <p:nvPr/>
          </p:nvSpPr>
          <p:spPr>
            <a:xfrm>
              <a:off x="35496" y="1993404"/>
              <a:ext cx="706432" cy="484399"/>
            </a:xfrm>
            <a:prstGeom prst="verticalScroll">
              <a:avLst/>
            </a:prstGeom>
            <a:solidFill>
              <a:srgbClr val="FFFF99"/>
            </a:solidFill>
            <a:ln w="19050">
              <a:solidFill>
                <a:srgbClr val="E7E2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" name="Textfeld 80"/>
            <p:cNvSpPr txBox="1"/>
            <p:nvPr/>
          </p:nvSpPr>
          <p:spPr>
            <a:xfrm>
              <a:off x="35496" y="1993404"/>
              <a:ext cx="637494" cy="461665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200" b="1" dirty="0" smtClean="0">
                  <a:solidFill>
                    <a:schemeClr val="bg1">
                      <a:lumMod val="50000"/>
                    </a:schemeClr>
                  </a:solidFill>
                </a:rPr>
                <a:t>…</a:t>
              </a:r>
            </a:p>
            <a:p>
              <a:pPr algn="ctr"/>
              <a:r>
                <a:rPr lang="de-DE" sz="1200" b="1" dirty="0" smtClean="0"/>
                <a:t>MIP</a:t>
              </a:r>
              <a:endParaRPr lang="de-DE" sz="1200" b="1" dirty="0"/>
            </a:p>
          </p:txBody>
        </p:sp>
      </p:grpSp>
      <p:grpSp>
        <p:nvGrpSpPr>
          <p:cNvPr id="103" name="Gruppieren 102"/>
          <p:cNvGrpSpPr/>
          <p:nvPr/>
        </p:nvGrpSpPr>
        <p:grpSpPr>
          <a:xfrm>
            <a:off x="251520" y="2872514"/>
            <a:ext cx="1243083" cy="1091517"/>
            <a:chOff x="1187624" y="2065412"/>
            <a:chExt cx="1243083" cy="1091517"/>
          </a:xfrm>
          <a:solidFill>
            <a:schemeClr val="bg1">
              <a:lumMod val="75000"/>
            </a:schemeClr>
          </a:solidFill>
        </p:grpSpPr>
        <p:sp>
          <p:nvSpPr>
            <p:cNvPr id="10" name="Flussdiagramm: Datenträger mit sequenziellem Zugriff 9"/>
            <p:cNvSpPr/>
            <p:nvPr/>
          </p:nvSpPr>
          <p:spPr>
            <a:xfrm>
              <a:off x="1187624" y="2065412"/>
              <a:ext cx="1186403" cy="1081472"/>
            </a:xfrm>
            <a:prstGeom prst="flowChartMagneticTape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Rechteck 11"/>
            <p:cNvSpPr/>
            <p:nvPr/>
          </p:nvSpPr>
          <p:spPr>
            <a:xfrm>
              <a:off x="1197280" y="2497460"/>
              <a:ext cx="1233427" cy="659469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r>
                <a:rPr lang="en-GB" sz="1400" dirty="0" smtClean="0">
                  <a:solidFill>
                    <a:sysClr val="windowText" lastClr="000000"/>
                  </a:solidFill>
                </a:rPr>
                <a:t>  (Band)</a:t>
              </a:r>
              <a:r>
                <a:rPr lang="en-GB" sz="1400" dirty="0" err="1" smtClean="0">
                  <a:solidFill>
                    <a:sysClr val="windowText" lastClr="000000"/>
                  </a:solidFill>
                </a:rPr>
                <a:t>Archiv</a:t>
              </a:r>
              <a:r>
                <a:rPr lang="en-GB" sz="1400" dirty="0" smtClean="0">
                  <a:solidFill>
                    <a:sysClr val="windowText" lastClr="000000"/>
                  </a:solidFill>
                </a:rPr>
                <a:t>     </a:t>
              </a:r>
            </a:p>
            <a:p>
              <a:pPr algn="ctr"/>
              <a:endParaRPr lang="en-GB" sz="1600" dirty="0">
                <a:solidFill>
                  <a:sysClr val="windowText" lastClr="000000"/>
                </a:solidFill>
              </a:endParaRPr>
            </a:p>
            <a:p>
              <a:pPr algn="ctr"/>
              <a:r>
                <a:rPr lang="en-GB" sz="1200" b="1" dirty="0" smtClean="0">
                  <a:solidFill>
                    <a:sysClr val="windowText" lastClr="000000"/>
                  </a:solidFill>
                </a:rPr>
                <a:t>           (</a:t>
              </a:r>
              <a:r>
                <a:rPr lang="en-GB" sz="1200" b="1" dirty="0" err="1" smtClean="0">
                  <a:solidFill>
                    <a:sysClr val="windowText" lastClr="000000"/>
                  </a:solidFill>
                </a:rPr>
                <a:t>Roh</a:t>
              </a:r>
              <a:r>
                <a:rPr lang="en-GB" sz="1200" b="1" dirty="0" smtClean="0">
                  <a:solidFill>
                    <a:sysClr val="windowText" lastClr="000000"/>
                  </a:solidFill>
                </a:rPr>
                <a:t>)</a:t>
              </a:r>
              <a:r>
                <a:rPr lang="en-GB" sz="1200" b="1" dirty="0" err="1" smtClean="0">
                  <a:solidFill>
                    <a:sysClr val="windowText" lastClr="000000"/>
                  </a:solidFill>
                </a:rPr>
                <a:t>Daten</a:t>
              </a:r>
              <a:endParaRPr lang="en-GB" sz="1200" b="1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22" name="Gruppieren 21"/>
          <p:cNvGrpSpPr/>
          <p:nvPr/>
        </p:nvGrpSpPr>
        <p:grpSpPr>
          <a:xfrm>
            <a:off x="746351" y="917922"/>
            <a:ext cx="1305369" cy="993630"/>
            <a:chOff x="746351" y="917922"/>
            <a:chExt cx="1305369" cy="993630"/>
          </a:xfrm>
        </p:grpSpPr>
        <p:sp>
          <p:nvSpPr>
            <p:cNvPr id="3" name="Flussdiagramm: Karte 2"/>
            <p:cNvSpPr/>
            <p:nvPr/>
          </p:nvSpPr>
          <p:spPr>
            <a:xfrm>
              <a:off x="1059041" y="1165439"/>
              <a:ext cx="936104" cy="467925"/>
            </a:xfrm>
            <a:prstGeom prst="flowChartPunchedCard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000"/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1115616" y="1129308"/>
              <a:ext cx="936104" cy="52322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de-DE" sz="1000" b="1" dirty="0" smtClean="0">
                  <a:solidFill>
                    <a:schemeClr val="bg1">
                      <a:lumMod val="50000"/>
                    </a:schemeClr>
                  </a:solidFill>
                </a:rPr>
                <a:t>MPI-</a:t>
              </a:r>
              <a:r>
                <a:rPr lang="de-DE" sz="1000" b="1" dirty="0" smtClean="0"/>
                <a:t>ESM</a:t>
              </a:r>
              <a:r>
                <a:rPr lang="de-DE" sz="1000" b="1" dirty="0" smtClean="0">
                  <a:solidFill>
                    <a:schemeClr val="bg1">
                      <a:lumMod val="50000"/>
                    </a:schemeClr>
                  </a:solidFill>
                </a:rPr>
                <a:t>1/2</a:t>
              </a:r>
            </a:p>
            <a:p>
              <a:r>
                <a:rPr lang="de-DE" sz="800" b="1" dirty="0" smtClean="0"/>
                <a:t> </a:t>
              </a:r>
              <a:r>
                <a:rPr lang="de-DE" sz="1000" b="1" dirty="0"/>
                <a:t/>
              </a:r>
              <a:br>
                <a:rPr lang="de-DE" sz="1000" b="1" dirty="0"/>
              </a:br>
              <a:r>
                <a:rPr lang="de-DE" sz="1000" b="1" dirty="0" smtClean="0"/>
                <a:t>  </a:t>
              </a:r>
              <a:r>
                <a:rPr lang="de-DE" sz="1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konfiguriert</a:t>
              </a:r>
              <a:endParaRPr lang="de-DE" sz="10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8" name="Pfeil nach unten 7"/>
            <p:cNvSpPr>
              <a:spLocks noChangeAspect="1"/>
            </p:cNvSpPr>
            <p:nvPr/>
          </p:nvSpPr>
          <p:spPr>
            <a:xfrm>
              <a:off x="1527086" y="917922"/>
              <a:ext cx="65865" cy="220481"/>
            </a:xfrm>
            <a:prstGeom prst="downArrow">
              <a:avLst/>
            </a:prstGeom>
            <a:solidFill>
              <a:srgbClr val="66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3" name="Pfeil nach unten 82"/>
            <p:cNvSpPr>
              <a:spLocks noChangeAspect="1"/>
            </p:cNvSpPr>
            <p:nvPr/>
          </p:nvSpPr>
          <p:spPr>
            <a:xfrm rot="17700000">
              <a:off x="837428" y="1133852"/>
              <a:ext cx="65865" cy="220481"/>
            </a:xfrm>
            <a:prstGeom prst="downArrow">
              <a:avLst/>
            </a:prstGeom>
            <a:solidFill>
              <a:srgbClr val="FF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4" name="Pfeil nach unten 83"/>
            <p:cNvSpPr>
              <a:spLocks noChangeAspect="1"/>
            </p:cNvSpPr>
            <p:nvPr/>
          </p:nvSpPr>
          <p:spPr>
            <a:xfrm rot="15300000">
              <a:off x="823659" y="1490191"/>
              <a:ext cx="65865" cy="220481"/>
            </a:xfrm>
            <a:prstGeom prst="downArrow">
              <a:avLst/>
            </a:prstGeom>
            <a:solidFill>
              <a:srgbClr val="E7E2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6" name="Pfeil nach unten 85"/>
            <p:cNvSpPr>
              <a:spLocks noChangeAspect="1"/>
            </p:cNvSpPr>
            <p:nvPr/>
          </p:nvSpPr>
          <p:spPr>
            <a:xfrm rot="13500000">
              <a:off x="1053452" y="1768379"/>
              <a:ext cx="65865" cy="220481"/>
            </a:xfrm>
            <a:prstGeom prst="downArrow">
              <a:avLst/>
            </a:prstGeom>
            <a:solidFill>
              <a:srgbClr val="00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83" name="Gruppieren 182"/>
          <p:cNvGrpSpPr/>
          <p:nvPr/>
        </p:nvGrpSpPr>
        <p:grpSpPr>
          <a:xfrm>
            <a:off x="4499992" y="1057300"/>
            <a:ext cx="1224136" cy="1224136"/>
            <a:chOff x="4427984" y="1057300"/>
            <a:chExt cx="1224136" cy="1224136"/>
          </a:xfrm>
        </p:grpSpPr>
        <p:sp>
          <p:nvSpPr>
            <p:cNvPr id="64" name="Flussdiagramm: Magnetplattenspeicher 63"/>
            <p:cNvSpPr/>
            <p:nvPr/>
          </p:nvSpPr>
          <p:spPr>
            <a:xfrm>
              <a:off x="4427984" y="1057300"/>
              <a:ext cx="1224136" cy="1224136"/>
            </a:xfrm>
            <a:prstGeom prst="flowChartMagneticDisk">
              <a:avLst/>
            </a:prstGeom>
            <a:solidFill>
              <a:srgbClr val="CCFFCC"/>
            </a:solidFill>
            <a:ln w="9525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8" name="Textfeld 167"/>
            <p:cNvSpPr txBox="1"/>
            <p:nvPr/>
          </p:nvSpPr>
          <p:spPr>
            <a:xfrm>
              <a:off x="4427984" y="1109563"/>
              <a:ext cx="1224136" cy="30777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400" b="1" dirty="0" smtClean="0"/>
                <a:t>DKRZ ESGF</a:t>
              </a:r>
              <a:endParaRPr lang="de-DE" sz="1400" b="1" dirty="0"/>
            </a:p>
          </p:txBody>
        </p:sp>
      </p:grpSp>
      <p:cxnSp>
        <p:nvCxnSpPr>
          <p:cNvPr id="270" name="Gewinkelte Verbindung 269"/>
          <p:cNvCxnSpPr>
            <a:stCxn id="64" idx="3"/>
            <a:endCxn id="180" idx="2"/>
          </p:cNvCxnSpPr>
          <p:nvPr/>
        </p:nvCxnSpPr>
        <p:spPr>
          <a:xfrm rot="16200000" flipH="1">
            <a:off x="6372200" y="1021296"/>
            <a:ext cx="12700" cy="2520280"/>
          </a:xfrm>
          <a:prstGeom prst="bentConnector3">
            <a:avLst>
              <a:gd name="adj1" fmla="val 1800000"/>
            </a:avLst>
          </a:prstGeom>
          <a:ln w="28575">
            <a:solidFill>
              <a:schemeClr val="accent4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39" name="Gruppieren 1038"/>
          <p:cNvGrpSpPr/>
          <p:nvPr/>
        </p:nvGrpSpPr>
        <p:grpSpPr>
          <a:xfrm>
            <a:off x="3993249" y="3555270"/>
            <a:ext cx="1010797" cy="382354"/>
            <a:chOff x="6156653" y="3777745"/>
            <a:chExt cx="1290915" cy="432051"/>
          </a:xfrm>
        </p:grpSpPr>
        <p:cxnSp>
          <p:nvCxnSpPr>
            <p:cNvPr id="305" name="Gerade Verbindung 304"/>
            <p:cNvCxnSpPr/>
            <p:nvPr/>
          </p:nvCxnSpPr>
          <p:spPr>
            <a:xfrm>
              <a:off x="6156653" y="3865612"/>
              <a:ext cx="1113320" cy="0"/>
            </a:xfrm>
            <a:prstGeom prst="line">
              <a:avLst/>
            </a:prstGeom>
            <a:ln w="9525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9" name="Rechteck 1028"/>
            <p:cNvSpPr/>
            <p:nvPr/>
          </p:nvSpPr>
          <p:spPr>
            <a:xfrm>
              <a:off x="6295440" y="3777745"/>
              <a:ext cx="1152128" cy="432051"/>
            </a:xfrm>
            <a:prstGeom prst="rect">
              <a:avLst/>
            </a:prstGeom>
            <a:solidFill>
              <a:srgbClr val="FFFFFF">
                <a:alpha val="6078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63" name="Gruppieren 62"/>
          <p:cNvGrpSpPr/>
          <p:nvPr/>
        </p:nvGrpSpPr>
        <p:grpSpPr>
          <a:xfrm>
            <a:off x="3049521" y="2310713"/>
            <a:ext cx="1090431" cy="690803"/>
            <a:chOff x="3049520" y="2276353"/>
            <a:chExt cx="1090431" cy="690803"/>
          </a:xfrm>
        </p:grpSpPr>
        <p:cxnSp>
          <p:nvCxnSpPr>
            <p:cNvPr id="289" name="Gerade Verbindung mit Pfeil 288"/>
            <p:cNvCxnSpPr>
              <a:stCxn id="90" idx="3"/>
              <a:endCxn id="291" idx="1"/>
            </p:cNvCxnSpPr>
            <p:nvPr/>
          </p:nvCxnSpPr>
          <p:spPr>
            <a:xfrm>
              <a:off x="3049520" y="2276353"/>
              <a:ext cx="154327" cy="366767"/>
            </a:xfrm>
            <a:prstGeom prst="straightConnector1">
              <a:avLst/>
            </a:prstGeom>
            <a:ln w="28575">
              <a:solidFill>
                <a:srgbClr val="0099FF"/>
              </a:solidFill>
              <a:prstDash val="sysDash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90" name="Gruppieren 289"/>
            <p:cNvGrpSpPr/>
            <p:nvPr/>
          </p:nvGrpSpPr>
          <p:grpSpPr>
            <a:xfrm>
              <a:off x="3203846" y="2356732"/>
              <a:ext cx="936105" cy="610424"/>
              <a:chOff x="1996115" y="1722114"/>
              <a:chExt cx="1304172" cy="610424"/>
            </a:xfrm>
          </p:grpSpPr>
          <p:sp>
            <p:nvSpPr>
              <p:cNvPr id="291" name="Flussdiagramm: Karte 290"/>
              <p:cNvSpPr/>
              <p:nvPr/>
            </p:nvSpPr>
            <p:spPr>
              <a:xfrm>
                <a:off x="1996116" y="1756474"/>
                <a:ext cx="1224135" cy="504056"/>
              </a:xfrm>
              <a:prstGeom prst="flowChartPunchedCard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9525">
                <a:solidFill>
                  <a:srgbClr val="0099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000"/>
              </a:p>
            </p:txBody>
          </p:sp>
          <p:sp>
            <p:nvSpPr>
              <p:cNvPr id="292" name="Textfeld 291"/>
              <p:cNvSpPr txBox="1"/>
              <p:nvPr/>
            </p:nvSpPr>
            <p:spPr>
              <a:xfrm>
                <a:off x="1996115" y="1722114"/>
                <a:ext cx="1304172" cy="61042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sz="1200" b="1" dirty="0" smtClean="0">
                    <a:solidFill>
                      <a:sysClr val="windowText" lastClr="000000"/>
                    </a:solidFill>
                  </a:rPr>
                  <a:t>.</a:t>
                </a:r>
                <a:r>
                  <a:rPr lang="de-DE" sz="1200" b="1" dirty="0" err="1" smtClean="0">
                    <a:solidFill>
                      <a:sysClr val="windowText" lastClr="000000"/>
                    </a:solidFill>
                  </a:rPr>
                  <a:t>mon</a:t>
                </a:r>
                <a:r>
                  <a:rPr lang="de-DE" sz="1200" b="1" dirty="0" smtClean="0">
                    <a:solidFill>
                      <a:sysClr val="windowText" lastClr="000000"/>
                    </a:solidFill>
                  </a:rPr>
                  <a:t>   </a:t>
                </a:r>
              </a:p>
              <a:p>
                <a:pPr algn="r"/>
                <a:r>
                  <a:rPr lang="de-DE" sz="1000" b="1" dirty="0" smtClean="0">
                    <a:solidFill>
                      <a:srgbClr val="0070C0"/>
                    </a:solidFill>
                  </a:rPr>
                  <a:t>ESMValTool</a:t>
                </a:r>
              </a:p>
              <a:p>
                <a:pPr algn="r"/>
                <a:r>
                  <a:rPr lang="de-DE" sz="1200" b="1" dirty="0" smtClean="0">
                    <a:solidFill>
                      <a:srgbClr val="0070C0"/>
                    </a:solidFill>
                  </a:rPr>
                  <a:t>D Check-1</a:t>
                </a:r>
                <a:endParaRPr lang="de-DE" sz="1200" b="1" dirty="0">
                  <a:solidFill>
                    <a:srgbClr val="0070C0"/>
                  </a:solidFill>
                </a:endParaRPr>
              </a:p>
            </p:txBody>
          </p:sp>
        </p:grpSp>
      </p:grpSp>
      <p:cxnSp>
        <p:nvCxnSpPr>
          <p:cNvPr id="161" name="Gewinkelte Verbindung 160"/>
          <p:cNvCxnSpPr/>
          <p:nvPr/>
        </p:nvCxnSpPr>
        <p:spPr>
          <a:xfrm rot="5400000" flipH="1" flipV="1">
            <a:off x="2339752" y="3865612"/>
            <a:ext cx="576064" cy="144016"/>
          </a:xfrm>
          <a:prstGeom prst="bentConnector3">
            <a:avLst>
              <a:gd name="adj1" fmla="val 54535"/>
            </a:avLst>
          </a:prstGeom>
          <a:ln w="28575">
            <a:solidFill>
              <a:srgbClr val="0099FF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Gewinkelte Verbindung 337"/>
          <p:cNvCxnSpPr>
            <a:endCxn id="261" idx="3"/>
          </p:cNvCxnSpPr>
          <p:nvPr/>
        </p:nvCxnSpPr>
        <p:spPr>
          <a:xfrm rot="16200000" flipV="1">
            <a:off x="2213738" y="3811606"/>
            <a:ext cx="360040" cy="36004"/>
          </a:xfrm>
          <a:prstGeom prst="bentConnector3">
            <a:avLst>
              <a:gd name="adj1" fmla="val 50000"/>
            </a:avLst>
          </a:prstGeom>
          <a:ln w="28575">
            <a:solidFill>
              <a:srgbClr val="0099FF"/>
            </a:solidFill>
            <a:prstDash val="sys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1" name="Pfeil nach rechts 340"/>
          <p:cNvSpPr/>
          <p:nvPr/>
        </p:nvSpPr>
        <p:spPr>
          <a:xfrm>
            <a:off x="3707904" y="4945732"/>
            <a:ext cx="2736304" cy="288032"/>
          </a:xfrm>
          <a:prstGeom prst="rightArrow">
            <a:avLst/>
          </a:prstGeom>
          <a:solidFill>
            <a:srgbClr val="CCFFCC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7" name="Textfeld 106"/>
          <p:cNvSpPr txBox="1"/>
          <p:nvPr/>
        </p:nvSpPr>
        <p:spPr>
          <a:xfrm>
            <a:off x="3635896" y="4945732"/>
            <a:ext cx="30243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Datenmanagement-/Datenanalysephase</a:t>
            </a:r>
            <a:endParaRPr lang="de-DE" sz="1200" dirty="0"/>
          </a:p>
        </p:txBody>
      </p:sp>
      <p:grpSp>
        <p:nvGrpSpPr>
          <p:cNvPr id="40" name="Gruppieren 39"/>
          <p:cNvGrpSpPr/>
          <p:nvPr/>
        </p:nvGrpSpPr>
        <p:grpSpPr>
          <a:xfrm>
            <a:off x="107504" y="4937348"/>
            <a:ext cx="3600400" cy="296416"/>
            <a:chOff x="107504" y="4945732"/>
            <a:chExt cx="4104456" cy="296416"/>
          </a:xfrm>
        </p:grpSpPr>
        <p:sp>
          <p:nvSpPr>
            <p:cNvPr id="408" name="Pfeil nach rechts 407"/>
            <p:cNvSpPr/>
            <p:nvPr/>
          </p:nvSpPr>
          <p:spPr>
            <a:xfrm>
              <a:off x="107504" y="4954116"/>
              <a:ext cx="4104456" cy="288032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02" name="Textfeld 401"/>
            <p:cNvSpPr txBox="1"/>
            <p:nvPr/>
          </p:nvSpPr>
          <p:spPr>
            <a:xfrm>
              <a:off x="1259632" y="4945732"/>
              <a:ext cx="1803080" cy="276999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200" dirty="0" err="1" smtClean="0"/>
                <a:t>Produktionssphase</a:t>
              </a:r>
              <a:endParaRPr lang="de-DE" sz="1200" dirty="0"/>
            </a:p>
          </p:txBody>
        </p:sp>
      </p:grpSp>
      <p:grpSp>
        <p:nvGrpSpPr>
          <p:cNvPr id="44" name="Gruppieren 43"/>
          <p:cNvGrpSpPr/>
          <p:nvPr/>
        </p:nvGrpSpPr>
        <p:grpSpPr>
          <a:xfrm>
            <a:off x="6444208" y="4945732"/>
            <a:ext cx="2699792" cy="288032"/>
            <a:chOff x="6444208" y="4945732"/>
            <a:chExt cx="2699792" cy="288032"/>
          </a:xfrm>
        </p:grpSpPr>
        <p:sp>
          <p:nvSpPr>
            <p:cNvPr id="409" name="Pfeil nach rechts 408"/>
            <p:cNvSpPr/>
            <p:nvPr/>
          </p:nvSpPr>
          <p:spPr>
            <a:xfrm>
              <a:off x="6444208" y="4945732"/>
              <a:ext cx="2699792" cy="288032"/>
            </a:xfrm>
            <a:prstGeom prst="rightArrow">
              <a:avLst/>
            </a:prstGeom>
            <a:solidFill>
              <a:schemeClr val="accent4">
                <a:lumMod val="40000"/>
                <a:lumOff val="6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3" name="Textfeld 112"/>
            <p:cNvSpPr txBox="1"/>
            <p:nvPr/>
          </p:nvSpPr>
          <p:spPr>
            <a:xfrm>
              <a:off x="7020272" y="4945732"/>
              <a:ext cx="1621781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200" dirty="0" err="1" smtClean="0"/>
                <a:t>bibliometrische</a:t>
              </a:r>
              <a:r>
                <a:rPr lang="de-DE" sz="1200" dirty="0" smtClean="0"/>
                <a:t> Phase</a:t>
              </a:r>
              <a:endParaRPr lang="de-DE" sz="1200" dirty="0"/>
            </a:p>
          </p:txBody>
        </p:sp>
      </p:grpSp>
      <p:grpSp>
        <p:nvGrpSpPr>
          <p:cNvPr id="49" name="Gruppieren 48"/>
          <p:cNvGrpSpPr/>
          <p:nvPr/>
        </p:nvGrpSpPr>
        <p:grpSpPr>
          <a:xfrm>
            <a:off x="7668344" y="2281436"/>
            <a:ext cx="576064" cy="698594"/>
            <a:chOff x="7668344" y="2281436"/>
            <a:chExt cx="576064" cy="698594"/>
          </a:xfrm>
        </p:grpSpPr>
        <p:cxnSp>
          <p:nvCxnSpPr>
            <p:cNvPr id="430" name="Gerade Verbindung mit Pfeil 429"/>
            <p:cNvCxnSpPr/>
            <p:nvPr/>
          </p:nvCxnSpPr>
          <p:spPr>
            <a:xfrm flipV="1">
              <a:off x="7884368" y="2281436"/>
              <a:ext cx="0" cy="432048"/>
            </a:xfrm>
            <a:prstGeom prst="straightConnector1">
              <a:avLst/>
            </a:prstGeom>
            <a:ln w="28575">
              <a:solidFill>
                <a:schemeClr val="accent4">
                  <a:lumMod val="75000"/>
                </a:schemeClr>
              </a:solidFill>
              <a:prstDash val="sysDash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4" name="Textfeld 343"/>
            <p:cNvSpPr txBox="1"/>
            <p:nvPr/>
          </p:nvSpPr>
          <p:spPr>
            <a:xfrm>
              <a:off x="7668344" y="2641476"/>
              <a:ext cx="57606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600" b="1" dirty="0" smtClean="0">
                  <a:solidFill>
                    <a:schemeClr val="accent4">
                      <a:lumMod val="75000"/>
                    </a:schemeClr>
                  </a:solidFill>
                </a:rPr>
                <a:t>DOI</a:t>
              </a:r>
              <a:endParaRPr lang="de-DE" sz="16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</p:grpSp>
      <p:grpSp>
        <p:nvGrpSpPr>
          <p:cNvPr id="46" name="Gruppieren 45"/>
          <p:cNvGrpSpPr/>
          <p:nvPr/>
        </p:nvGrpSpPr>
        <p:grpSpPr>
          <a:xfrm>
            <a:off x="2771800" y="4009628"/>
            <a:ext cx="3456383" cy="720080"/>
            <a:chOff x="2771800" y="4009628"/>
            <a:chExt cx="3456383" cy="720080"/>
          </a:xfrm>
        </p:grpSpPr>
        <p:grpSp>
          <p:nvGrpSpPr>
            <p:cNvPr id="1032" name="Gruppieren 1031"/>
            <p:cNvGrpSpPr/>
            <p:nvPr/>
          </p:nvGrpSpPr>
          <p:grpSpPr>
            <a:xfrm>
              <a:off x="5004047" y="4009628"/>
              <a:ext cx="1224136" cy="716613"/>
              <a:chOff x="7668342" y="4734865"/>
              <a:chExt cx="1748766" cy="1080121"/>
            </a:xfrm>
          </p:grpSpPr>
          <p:pic>
            <p:nvPicPr>
              <p:cNvPr id="1028" name="Picture 4" descr="C:\Users\Stephanie Legutke\AppData\Local\Microsoft\Windows\Temporary Internet Files\Content.IE5\GVBNIT7F\macosx103-1-1[1].png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83898" y="4734865"/>
                <a:ext cx="1424605" cy="1080121"/>
              </a:xfrm>
              <a:prstGeom prst="rect">
                <a:avLst/>
              </a:prstGeom>
              <a:noFill/>
            </p:spPr>
          </p:pic>
          <p:pic>
            <p:nvPicPr>
              <p:cNvPr id="1027" name="Picture 3" descr="C:\Users\Stephanie Legutke\AppData\Local\Microsoft\Windows\Temporary Internet Files\Content.IE5\NDVO7M7T\Logos-Browsers[1].png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8774862">
                <a:off x="8519302" y="4846570"/>
                <a:ext cx="495602" cy="4956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031" name="Textfeld 1030"/>
              <p:cNvSpPr txBox="1"/>
              <p:nvPr/>
            </p:nvSpPr>
            <p:spPr>
              <a:xfrm>
                <a:off x="7668342" y="4843400"/>
                <a:ext cx="1748766" cy="8350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500" b="1" dirty="0" smtClean="0"/>
                  <a:t>------  Q-A   -----</a:t>
                </a:r>
                <a:br>
                  <a:rPr lang="de-DE" sz="500" b="1" dirty="0" smtClean="0"/>
                </a:br>
                <a:r>
                  <a:rPr lang="de-DE" sz="500" b="1" dirty="0" err="1" smtClean="0"/>
                  <a:t>Checking</a:t>
                </a:r>
                <a:r>
                  <a:rPr lang="de-DE" sz="500" b="1" dirty="0" smtClean="0"/>
                  <a:t> </a:t>
                </a:r>
                <a:r>
                  <a:rPr lang="de-DE" sz="500" b="1" dirty="0" err="1" smtClean="0"/>
                  <a:t>Metadata</a:t>
                </a:r>
                <a:r>
                  <a:rPr lang="de-DE" sz="500" b="1" dirty="0" smtClean="0"/>
                  <a:t/>
                </a:r>
                <a:br>
                  <a:rPr lang="de-DE" sz="500" b="1" dirty="0" smtClean="0"/>
                </a:br>
                <a:r>
                  <a:rPr lang="de-DE" sz="500" b="1" dirty="0" smtClean="0"/>
                  <a:t>OK ...</a:t>
                </a:r>
              </a:p>
              <a:p>
                <a:r>
                  <a:rPr lang="de-DE" sz="500" b="1" dirty="0" smtClean="0"/>
                  <a:t>OK ...</a:t>
                </a:r>
              </a:p>
              <a:p>
                <a:r>
                  <a:rPr lang="de-DE" sz="500" b="1" dirty="0" smtClean="0"/>
                  <a:t>...</a:t>
                </a:r>
              </a:p>
              <a:p>
                <a:r>
                  <a:rPr lang="de-DE" sz="500" b="1" dirty="0" err="1" smtClean="0"/>
                  <a:t>Passed</a:t>
                </a:r>
                <a:r>
                  <a:rPr lang="de-DE" sz="500" b="1" dirty="0" smtClean="0"/>
                  <a:t>!</a:t>
                </a:r>
              </a:p>
            </p:txBody>
          </p:sp>
        </p:grpSp>
        <p:sp>
          <p:nvSpPr>
            <p:cNvPr id="1040" name="Rechteck 1039"/>
            <p:cNvSpPr/>
            <p:nvPr/>
          </p:nvSpPr>
          <p:spPr>
            <a:xfrm>
              <a:off x="5004048" y="4009628"/>
              <a:ext cx="1008112" cy="720080"/>
            </a:xfrm>
            <a:prstGeom prst="rect">
              <a:avLst/>
            </a:prstGeom>
            <a:noFill/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044" name="Gerade Verbindung 1043"/>
            <p:cNvCxnSpPr>
              <a:endCxn id="1028" idx="1"/>
            </p:cNvCxnSpPr>
            <p:nvPr/>
          </p:nvCxnSpPr>
          <p:spPr>
            <a:xfrm flipV="1">
              <a:off x="2771800" y="4367935"/>
              <a:ext cx="2243135" cy="1733"/>
            </a:xfrm>
            <a:prstGeom prst="line">
              <a:avLst/>
            </a:prstGeom>
            <a:ln w="28575">
              <a:solidFill>
                <a:srgbClr val="0099FF"/>
              </a:solidFill>
              <a:prstDash val="sysDash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3" name="Gruppieren 232"/>
          <p:cNvGrpSpPr/>
          <p:nvPr/>
        </p:nvGrpSpPr>
        <p:grpSpPr>
          <a:xfrm>
            <a:off x="1527093" y="1633363"/>
            <a:ext cx="1604747" cy="2016225"/>
            <a:chOff x="1527093" y="1633363"/>
            <a:chExt cx="1604747" cy="2016225"/>
          </a:xfrm>
        </p:grpSpPr>
        <p:sp>
          <p:nvSpPr>
            <p:cNvPr id="261" name="Flussdiagramm: Magnetplattenspeicher 260"/>
            <p:cNvSpPr/>
            <p:nvPr/>
          </p:nvSpPr>
          <p:spPr>
            <a:xfrm>
              <a:off x="1835696" y="2929508"/>
              <a:ext cx="1080120" cy="720080"/>
            </a:xfrm>
            <a:prstGeom prst="flowChartMagneticDisk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00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97" name="Gewinkelte Verbindung 96"/>
            <p:cNvCxnSpPr>
              <a:stCxn id="90" idx="2"/>
              <a:endCxn id="261" idx="1"/>
            </p:cNvCxnSpPr>
            <p:nvPr/>
          </p:nvCxnSpPr>
          <p:spPr>
            <a:xfrm rot="5400000">
              <a:off x="2319173" y="2626052"/>
              <a:ext cx="360040" cy="246873"/>
            </a:xfrm>
            <a:prstGeom prst="bentConnector3">
              <a:avLst>
                <a:gd name="adj1" fmla="val 50000"/>
              </a:avLst>
            </a:prstGeom>
            <a:ln w="28575">
              <a:solidFill>
                <a:srgbClr val="0099FF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Gewinkelte Verbindung 128"/>
            <p:cNvCxnSpPr>
              <a:stCxn id="3" idx="2"/>
              <a:endCxn id="90" idx="1"/>
            </p:cNvCxnSpPr>
            <p:nvPr/>
          </p:nvCxnSpPr>
          <p:spPr>
            <a:xfrm rot="16200000" flipH="1">
              <a:off x="1522740" y="1637716"/>
              <a:ext cx="677349" cy="668643"/>
            </a:xfrm>
            <a:prstGeom prst="bentConnector2">
              <a:avLst/>
            </a:prstGeom>
            <a:ln w="28575">
              <a:solidFill>
                <a:srgbClr val="0099FF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1" name="Gruppieren 120"/>
            <p:cNvGrpSpPr/>
            <p:nvPr/>
          </p:nvGrpSpPr>
          <p:grpSpPr>
            <a:xfrm>
              <a:off x="2123728" y="2000275"/>
              <a:ext cx="1008112" cy="641201"/>
              <a:chOff x="2102030" y="1509673"/>
              <a:chExt cx="1445406" cy="641201"/>
            </a:xfrm>
          </p:grpSpPr>
          <p:sp>
            <p:nvSpPr>
              <p:cNvPr id="90" name="Flussdiagramm: Karte 89"/>
              <p:cNvSpPr/>
              <p:nvPr/>
            </p:nvSpPr>
            <p:spPr>
              <a:xfrm>
                <a:off x="2205274" y="1561356"/>
                <a:ext cx="1224136" cy="517510"/>
              </a:xfrm>
              <a:prstGeom prst="flowChartPunchedCard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9525">
                <a:solidFill>
                  <a:srgbClr val="0099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000"/>
              </a:p>
            </p:txBody>
          </p:sp>
          <p:sp>
            <p:nvSpPr>
              <p:cNvPr id="92" name="Textfeld 91"/>
              <p:cNvSpPr txBox="1"/>
              <p:nvPr/>
            </p:nvSpPr>
            <p:spPr>
              <a:xfrm>
                <a:off x="2102030" y="1509673"/>
                <a:ext cx="1445406" cy="64120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1400"/>
                  </a:lnSpc>
                </a:pPr>
                <a:r>
                  <a:rPr lang="de-DE" sz="1200" b="1" dirty="0" smtClean="0">
                    <a:solidFill>
                      <a:sysClr val="windowText" lastClr="000000"/>
                    </a:solidFill>
                  </a:rPr>
                  <a:t>.</a:t>
                </a:r>
                <a:r>
                  <a:rPr lang="de-DE" sz="1200" b="1" dirty="0" err="1" smtClean="0">
                    <a:solidFill>
                      <a:sysClr val="windowText" lastClr="000000"/>
                    </a:solidFill>
                  </a:rPr>
                  <a:t>post</a:t>
                </a:r>
                <a:r>
                  <a:rPr lang="de-DE" sz="1200" b="1" dirty="0" smtClean="0">
                    <a:solidFill>
                      <a:sysClr val="windowText" lastClr="000000"/>
                    </a:solidFill>
                  </a:rPr>
                  <a:t>   </a:t>
                </a:r>
              </a:p>
              <a:p>
                <a:pPr algn="r"/>
                <a:r>
                  <a:rPr lang="de-DE" sz="12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de-DE" sz="1200" b="1" dirty="0" err="1" smtClean="0">
                    <a:solidFill>
                      <a:srgbClr val="0070C0"/>
                    </a:solidFill>
                  </a:rPr>
                  <a:t>cdo</a:t>
                </a:r>
                <a:r>
                  <a:rPr lang="de-DE" sz="12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de-DE" sz="1200" b="1" dirty="0" err="1" smtClean="0">
                    <a:solidFill>
                      <a:srgbClr val="0070C0"/>
                    </a:solidFill>
                  </a:rPr>
                  <a:t>cmor</a:t>
                </a:r>
                <a:r>
                  <a:rPr lang="de-DE" sz="1200" b="1" dirty="0" smtClean="0">
                    <a:solidFill>
                      <a:srgbClr val="0070C0"/>
                    </a:solidFill>
                  </a:rPr>
                  <a:t>,...</a:t>
                </a:r>
              </a:p>
              <a:p>
                <a:pPr algn="r"/>
                <a:r>
                  <a:rPr lang="de-DE" sz="1200" b="1" dirty="0" smtClean="0">
                    <a:solidFill>
                      <a:srgbClr val="0070C0"/>
                    </a:solidFill>
                  </a:rPr>
                  <a:t>MD Check-1  </a:t>
                </a:r>
                <a:endParaRPr lang="de-DE" sz="1200" b="1" dirty="0">
                  <a:solidFill>
                    <a:srgbClr val="0070C0"/>
                  </a:solidFill>
                </a:endParaRPr>
              </a:p>
            </p:txBody>
          </p:sp>
        </p:grpSp>
        <p:sp>
          <p:nvSpPr>
            <p:cNvPr id="109" name="Textfeld 108"/>
            <p:cNvSpPr txBox="1"/>
            <p:nvPr/>
          </p:nvSpPr>
          <p:spPr>
            <a:xfrm>
              <a:off x="1835696" y="3145532"/>
              <a:ext cx="108012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200" b="1" dirty="0" smtClean="0"/>
                <a:t>temporärer Speicher</a:t>
              </a:r>
              <a:endParaRPr lang="de-DE" sz="1200" b="1" dirty="0"/>
            </a:p>
          </p:txBody>
        </p:sp>
      </p:grpSp>
      <p:grpSp>
        <p:nvGrpSpPr>
          <p:cNvPr id="51" name="Gruppieren 50"/>
          <p:cNvGrpSpPr/>
          <p:nvPr/>
        </p:nvGrpSpPr>
        <p:grpSpPr>
          <a:xfrm>
            <a:off x="844722" y="1633365"/>
            <a:ext cx="1134990" cy="1239150"/>
            <a:chOff x="844722" y="1633365"/>
            <a:chExt cx="1134990" cy="1239150"/>
          </a:xfrm>
        </p:grpSpPr>
        <p:cxnSp>
          <p:nvCxnSpPr>
            <p:cNvPr id="15" name="Gewinkelte Verbindung 14"/>
            <p:cNvCxnSpPr>
              <a:stCxn id="3" idx="2"/>
              <a:endCxn id="10" idx="0"/>
            </p:cNvCxnSpPr>
            <p:nvPr/>
          </p:nvCxnSpPr>
          <p:spPr>
            <a:xfrm rot="5400000">
              <a:off x="566333" y="1911754"/>
              <a:ext cx="1239150" cy="682371"/>
            </a:xfrm>
            <a:prstGeom prst="bentConnector3">
              <a:avLst>
                <a:gd name="adj1" fmla="val 76718"/>
              </a:avLst>
            </a:prstGeom>
            <a:ln w="28575">
              <a:solidFill>
                <a:schemeClr val="bg1">
                  <a:lumMod val="50000"/>
                </a:schemeClr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4" name="Gruppieren 163"/>
            <p:cNvGrpSpPr/>
            <p:nvPr/>
          </p:nvGrpSpPr>
          <p:grpSpPr>
            <a:xfrm>
              <a:off x="1259632" y="1921397"/>
              <a:ext cx="720080" cy="432048"/>
              <a:chOff x="2411760" y="1345332"/>
              <a:chExt cx="1342161" cy="661526"/>
            </a:xfrm>
          </p:grpSpPr>
          <p:sp>
            <p:nvSpPr>
              <p:cNvPr id="166" name="Flussdiagramm: Karte 165"/>
              <p:cNvSpPr/>
              <p:nvPr/>
            </p:nvSpPr>
            <p:spPr>
              <a:xfrm>
                <a:off x="2411760" y="1417340"/>
                <a:ext cx="1224136" cy="589518"/>
              </a:xfrm>
              <a:prstGeom prst="flowChartPunchedCard">
                <a:avLst/>
              </a:prstGeom>
              <a:solidFill>
                <a:schemeClr val="bg1">
                  <a:lumMod val="75000"/>
                </a:schemeClr>
              </a:solidFill>
              <a:ln w="9525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000"/>
              </a:p>
            </p:txBody>
          </p:sp>
          <p:sp>
            <p:nvSpPr>
              <p:cNvPr id="167" name="Textfeld 166"/>
              <p:cNvSpPr txBox="1"/>
              <p:nvPr/>
            </p:nvSpPr>
            <p:spPr>
              <a:xfrm>
                <a:off x="2411760" y="1345332"/>
                <a:ext cx="1342161" cy="27186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1400"/>
                  </a:lnSpc>
                </a:pPr>
                <a:r>
                  <a:rPr lang="de-DE" sz="1200" b="1" dirty="0" smtClean="0">
                    <a:solidFill>
                      <a:sysClr val="windowText" lastClr="000000"/>
                    </a:solidFill>
                  </a:rPr>
                  <a:t>.</a:t>
                </a:r>
                <a:r>
                  <a:rPr lang="de-DE" sz="1200" b="1" dirty="0" err="1" smtClean="0">
                    <a:solidFill>
                      <a:sysClr val="windowText" lastClr="000000"/>
                    </a:solidFill>
                  </a:rPr>
                  <a:t>run</a:t>
                </a:r>
                <a:endParaRPr lang="de-DE" sz="1200" b="1" dirty="0" smtClean="0">
                  <a:solidFill>
                    <a:sysClr val="windowText" lastClr="000000"/>
                  </a:solidFill>
                </a:endParaRPr>
              </a:p>
            </p:txBody>
          </p:sp>
        </p:grpSp>
      </p:grpSp>
      <p:grpSp>
        <p:nvGrpSpPr>
          <p:cNvPr id="307" name="Gruppieren 306"/>
          <p:cNvGrpSpPr/>
          <p:nvPr/>
        </p:nvGrpSpPr>
        <p:grpSpPr>
          <a:xfrm>
            <a:off x="4211960" y="193204"/>
            <a:ext cx="1800202" cy="992884"/>
            <a:chOff x="4499991" y="483372"/>
            <a:chExt cx="1800202" cy="659469"/>
          </a:xfrm>
        </p:grpSpPr>
        <p:sp>
          <p:nvSpPr>
            <p:cNvPr id="279" name="Gestreifter Pfeil nach rechts 278"/>
            <p:cNvSpPr/>
            <p:nvPr/>
          </p:nvSpPr>
          <p:spPr>
            <a:xfrm rot="5400000">
              <a:off x="5142500" y="-100391"/>
              <a:ext cx="515183" cy="1800202"/>
            </a:xfrm>
            <a:prstGeom prst="stripedRightArrow">
              <a:avLst>
                <a:gd name="adj1" fmla="val 63137"/>
                <a:gd name="adj2" fmla="val 50000"/>
              </a:avLst>
            </a:prstGeom>
            <a:solidFill>
              <a:srgbClr val="CC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6" name="Rechteck 65"/>
            <p:cNvSpPr/>
            <p:nvPr/>
          </p:nvSpPr>
          <p:spPr>
            <a:xfrm>
              <a:off x="4860031" y="483372"/>
              <a:ext cx="1177436" cy="659469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1400" b="1" dirty="0">
                  <a:solidFill>
                    <a:srgbClr val="008000"/>
                  </a:solidFill>
                </a:rPr>
                <a:t>ESGF replication</a:t>
              </a:r>
            </a:p>
          </p:txBody>
        </p:sp>
      </p:grpSp>
      <p:cxnSp>
        <p:nvCxnSpPr>
          <p:cNvPr id="152" name="Gerade Verbindung mit Pfeil 151"/>
          <p:cNvCxnSpPr/>
          <p:nvPr/>
        </p:nvCxnSpPr>
        <p:spPr>
          <a:xfrm flipV="1">
            <a:off x="7812360" y="2929508"/>
            <a:ext cx="0" cy="504056"/>
          </a:xfrm>
          <a:prstGeom prst="straightConnector1">
            <a:avLst/>
          </a:prstGeom>
          <a:ln w="28575">
            <a:solidFill>
              <a:schemeClr val="accent4">
                <a:lumMod val="75000"/>
              </a:schemeClr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feld 53"/>
          <p:cNvSpPr txBox="1"/>
          <p:nvPr/>
        </p:nvSpPr>
        <p:spPr>
          <a:xfrm>
            <a:off x="4499992" y="1921396"/>
            <a:ext cx="1224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b="1" dirty="0" smtClean="0"/>
              <a:t>CMIP Standards</a:t>
            </a:r>
            <a:endParaRPr lang="de-DE" sz="1100" b="1" dirty="0"/>
          </a:p>
        </p:txBody>
      </p:sp>
      <p:grpSp>
        <p:nvGrpSpPr>
          <p:cNvPr id="157" name="Gruppieren 156"/>
          <p:cNvGrpSpPr/>
          <p:nvPr/>
        </p:nvGrpSpPr>
        <p:grpSpPr>
          <a:xfrm>
            <a:off x="5796136" y="697260"/>
            <a:ext cx="1296144" cy="964872"/>
            <a:chOff x="6444208" y="697260"/>
            <a:chExt cx="1296144" cy="964872"/>
          </a:xfrm>
        </p:grpSpPr>
        <p:pic>
          <p:nvPicPr>
            <p:cNvPr id="158" name="Picture 20" descr="C:\Users\Stephanie Legutke\AppData\Local\Microsoft\Windows\Temporary Internet Files\Content.IE5\4MBK5GWR\molumen-LCD-Monitor[1]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444208" y="697260"/>
              <a:ext cx="1296144" cy="9648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2" name="Textfeld 161"/>
            <p:cNvSpPr txBox="1"/>
            <p:nvPr/>
          </p:nvSpPr>
          <p:spPr>
            <a:xfrm>
              <a:off x="6444208" y="726028"/>
              <a:ext cx="12961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dirty="0" err="1" smtClean="0">
                  <a:solidFill>
                    <a:schemeClr val="bg1"/>
                  </a:solidFill>
                </a:rPr>
                <a:t>CoG</a:t>
              </a:r>
              <a:r>
                <a:rPr lang="de-DE" sz="1200" dirty="0" smtClean="0">
                  <a:solidFill>
                    <a:schemeClr val="bg1"/>
                  </a:solidFill>
                </a:rPr>
                <a:t>         </a:t>
              </a:r>
            </a:p>
            <a:p>
              <a:r>
                <a:rPr lang="de-DE" sz="1200" dirty="0" smtClean="0">
                  <a:solidFill>
                    <a:schemeClr val="bg1"/>
                  </a:solidFill>
                </a:rPr>
                <a:t>IS-ENES     DDC</a:t>
              </a:r>
            </a:p>
            <a:p>
              <a:r>
                <a:rPr lang="de-DE" sz="1200" dirty="0">
                  <a:solidFill>
                    <a:schemeClr val="bg1"/>
                  </a:solidFill>
                </a:rPr>
                <a:t>B2Find </a:t>
              </a:r>
              <a:r>
                <a:rPr lang="de-DE" sz="1200" dirty="0" smtClean="0">
                  <a:solidFill>
                    <a:schemeClr val="bg1"/>
                  </a:solidFill>
                </a:rPr>
                <a:t>     WDCC</a:t>
              </a:r>
              <a:endParaRPr lang="de-DE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" name="Gruppieren 3"/>
          <p:cNvGrpSpPr/>
          <p:nvPr/>
        </p:nvGrpSpPr>
        <p:grpSpPr>
          <a:xfrm>
            <a:off x="3347864" y="409228"/>
            <a:ext cx="1584176" cy="1296144"/>
            <a:chOff x="3347864" y="409228"/>
            <a:chExt cx="1584176" cy="1296144"/>
          </a:xfrm>
        </p:grpSpPr>
        <p:grpSp>
          <p:nvGrpSpPr>
            <p:cNvPr id="173" name="Gruppieren 172"/>
            <p:cNvGrpSpPr/>
            <p:nvPr/>
          </p:nvGrpSpPr>
          <p:grpSpPr>
            <a:xfrm>
              <a:off x="3419872" y="409228"/>
              <a:ext cx="720080" cy="435577"/>
              <a:chOff x="7595465" y="616868"/>
              <a:chExt cx="720080" cy="435577"/>
            </a:xfrm>
          </p:grpSpPr>
          <p:pic>
            <p:nvPicPr>
              <p:cNvPr id="185" name="Picture 4" descr="C:\Users\Stephanie Legutke\AppData\Local\Microsoft\Windows\Temporary Internet Files\Content.IE5\4MBK5GWR\sas-face-1-colour[1]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8027513" y="625252"/>
                <a:ext cx="288032" cy="36292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97" name="Picture 4" descr="C:\Users\Stephanie Legutke\AppData\Local\Microsoft\Windows\Temporary Internet Files\Content.IE5\4MBK5GWR\sas-face-1-colour[1]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grayscl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7595465" y="689518"/>
                <a:ext cx="288032" cy="36292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98" name="Picture 4" descr="C:\Users\Stephanie Legutke\AppData\Local\Microsoft\Windows\Temporary Internet Files\Content.IE5\4MBK5GWR\sas-face-1-colour[1]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7811489" y="616868"/>
                <a:ext cx="288032" cy="36292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71" name="Nach oben gebogener Pfeil 170"/>
            <p:cNvSpPr/>
            <p:nvPr/>
          </p:nvSpPr>
          <p:spPr>
            <a:xfrm flipH="1">
              <a:off x="3491880" y="1201316"/>
              <a:ext cx="1440160" cy="504056"/>
            </a:xfrm>
            <a:prstGeom prst="bentUpArrow">
              <a:avLst>
                <a:gd name="adj1" fmla="val 41367"/>
                <a:gd name="adj2" fmla="val 50000"/>
                <a:gd name="adj3" fmla="val 41368"/>
              </a:avLst>
            </a:prstGeom>
            <a:solidFill>
              <a:srgbClr val="CC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17" name="Gruppieren 16"/>
            <p:cNvGrpSpPr/>
            <p:nvPr/>
          </p:nvGrpSpPr>
          <p:grpSpPr>
            <a:xfrm>
              <a:off x="3347864" y="619767"/>
              <a:ext cx="792088" cy="581549"/>
              <a:chOff x="3347864" y="409228"/>
              <a:chExt cx="792088" cy="581549"/>
            </a:xfrm>
          </p:grpSpPr>
          <p:pic>
            <p:nvPicPr>
              <p:cNvPr id="177" name="Picture 20" descr="C:\Users\Stephanie Legutke\AppData\Local\Microsoft\Windows\Temporary Internet Files\Content.IE5\4MBK5GWR\molumen-LCD-Monitor[1].png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3347864" y="409228"/>
                <a:ext cx="781214" cy="5815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78" name="Textfeld 177"/>
              <p:cNvSpPr txBox="1"/>
              <p:nvPr/>
            </p:nvSpPr>
            <p:spPr>
              <a:xfrm>
                <a:off x="3347864" y="481236"/>
                <a:ext cx="7920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600" dirty="0" err="1" smtClean="0">
                    <a:solidFill>
                      <a:schemeClr val="bg1"/>
                    </a:solidFill>
                  </a:rPr>
                  <a:t>FrEva</a:t>
                </a:r>
                <a:endParaRPr lang="de-DE" sz="160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263" name="Gruppieren 262"/>
          <p:cNvGrpSpPr/>
          <p:nvPr/>
        </p:nvGrpSpPr>
        <p:grpSpPr>
          <a:xfrm>
            <a:off x="844722" y="3937620"/>
            <a:ext cx="3871294" cy="288032"/>
            <a:chOff x="844722" y="3937620"/>
            <a:chExt cx="3871294" cy="792088"/>
          </a:xfrm>
        </p:grpSpPr>
        <p:cxnSp>
          <p:nvCxnSpPr>
            <p:cNvPr id="209" name="Gerade Verbindung 208"/>
            <p:cNvCxnSpPr/>
            <p:nvPr/>
          </p:nvCxnSpPr>
          <p:spPr>
            <a:xfrm>
              <a:off x="1626426" y="4729708"/>
              <a:ext cx="936104" cy="0"/>
            </a:xfrm>
            <a:prstGeom prst="line">
              <a:avLst/>
            </a:prstGeom>
            <a:ln w="28575">
              <a:solidFill>
                <a:srgbClr val="008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Gewinkelte Verbindung 95"/>
            <p:cNvCxnSpPr>
              <a:stCxn id="10" idx="2"/>
            </p:cNvCxnSpPr>
            <p:nvPr/>
          </p:nvCxnSpPr>
          <p:spPr>
            <a:xfrm rot="16200000" flipH="1">
              <a:off x="847713" y="3950995"/>
              <a:ext cx="775722" cy="781704"/>
            </a:xfrm>
            <a:prstGeom prst="bentConnector2">
              <a:avLst/>
            </a:prstGeom>
            <a:ln w="28575">
              <a:solidFill>
                <a:srgbClr val="0099FF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Gewinkelte Verbindung 173"/>
            <p:cNvCxnSpPr/>
            <p:nvPr/>
          </p:nvCxnSpPr>
          <p:spPr>
            <a:xfrm flipV="1">
              <a:off x="2562530" y="3937620"/>
              <a:ext cx="2153486" cy="792088"/>
            </a:xfrm>
            <a:prstGeom prst="bentConnector3">
              <a:avLst>
                <a:gd name="adj1" fmla="val 99955"/>
              </a:avLst>
            </a:prstGeom>
            <a:ln w="28575">
              <a:solidFill>
                <a:srgbClr val="008000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uppieren 36"/>
          <p:cNvGrpSpPr/>
          <p:nvPr/>
        </p:nvGrpSpPr>
        <p:grpSpPr>
          <a:xfrm>
            <a:off x="3923928" y="2529398"/>
            <a:ext cx="1548172" cy="1432903"/>
            <a:chOff x="4283968" y="2385382"/>
            <a:chExt cx="1548172" cy="1432903"/>
          </a:xfrm>
        </p:grpSpPr>
        <p:grpSp>
          <p:nvGrpSpPr>
            <p:cNvPr id="186" name="Gruppieren 185"/>
            <p:cNvGrpSpPr/>
            <p:nvPr/>
          </p:nvGrpSpPr>
          <p:grpSpPr>
            <a:xfrm>
              <a:off x="4319972" y="3433564"/>
              <a:ext cx="1188132" cy="384721"/>
              <a:chOff x="4355976" y="3433564"/>
              <a:chExt cx="1188132" cy="384721"/>
            </a:xfrm>
          </p:grpSpPr>
          <p:sp>
            <p:nvSpPr>
              <p:cNvPr id="187" name="Flussdiagramm: Karte 186"/>
              <p:cNvSpPr/>
              <p:nvPr/>
            </p:nvSpPr>
            <p:spPr>
              <a:xfrm>
                <a:off x="4355976" y="3433564"/>
                <a:ext cx="1113321" cy="360040"/>
              </a:xfrm>
              <a:prstGeom prst="flowChartPunchedCard">
                <a:avLst/>
              </a:prstGeom>
              <a:solidFill>
                <a:srgbClr val="CCFFCC"/>
              </a:solidFill>
              <a:ln w="9525"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000"/>
              </a:p>
            </p:txBody>
          </p:sp>
          <p:sp>
            <p:nvSpPr>
              <p:cNvPr id="188" name="Textfeld 187"/>
              <p:cNvSpPr txBox="1"/>
              <p:nvPr/>
            </p:nvSpPr>
            <p:spPr>
              <a:xfrm>
                <a:off x="4391980" y="3433564"/>
                <a:ext cx="1152128" cy="38472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sz="900" b="1" dirty="0" smtClean="0">
                    <a:solidFill>
                      <a:sysClr val="windowText" lastClr="000000"/>
                    </a:solidFill>
                  </a:rPr>
                  <a:t>Qualitätskontrolle</a:t>
                </a:r>
              </a:p>
              <a:p>
                <a:pPr algn="r"/>
                <a:r>
                  <a:rPr lang="de-DE" sz="1000" b="1" dirty="0" smtClean="0">
                    <a:solidFill>
                      <a:srgbClr val="008000"/>
                    </a:solidFill>
                  </a:rPr>
                  <a:t>D&amp;MD Check-2</a:t>
                </a:r>
                <a:endParaRPr lang="de-DE" sz="1000" b="1" dirty="0">
                  <a:solidFill>
                    <a:srgbClr val="008000"/>
                  </a:solidFill>
                </a:endParaRPr>
              </a:p>
            </p:txBody>
          </p:sp>
        </p:grpSp>
        <p:grpSp>
          <p:nvGrpSpPr>
            <p:cNvPr id="189" name="Gruppieren 188"/>
            <p:cNvGrpSpPr/>
            <p:nvPr/>
          </p:nvGrpSpPr>
          <p:grpSpPr>
            <a:xfrm>
              <a:off x="4283968" y="2937715"/>
              <a:ext cx="1332148" cy="423841"/>
              <a:chOff x="4247964" y="2945921"/>
              <a:chExt cx="1332148" cy="423841"/>
            </a:xfrm>
          </p:grpSpPr>
          <p:sp>
            <p:nvSpPr>
              <p:cNvPr id="190" name="Flussdiagramm: Karte 189"/>
              <p:cNvSpPr/>
              <p:nvPr/>
            </p:nvSpPr>
            <p:spPr>
              <a:xfrm>
                <a:off x="4394783" y="2945921"/>
                <a:ext cx="1113321" cy="423841"/>
              </a:xfrm>
              <a:prstGeom prst="flowChartPunchedCard">
                <a:avLst/>
              </a:prstGeom>
              <a:solidFill>
                <a:srgbClr val="CCFFCC"/>
              </a:solidFill>
              <a:ln w="9525"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000"/>
              </a:p>
            </p:txBody>
          </p:sp>
          <p:sp>
            <p:nvSpPr>
              <p:cNvPr id="191" name="Textfeld 190"/>
              <p:cNvSpPr txBox="1"/>
              <p:nvPr/>
            </p:nvSpPr>
            <p:spPr>
              <a:xfrm>
                <a:off x="4247964" y="2961445"/>
                <a:ext cx="1332148" cy="40831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r">
                  <a:lnSpc>
                    <a:spcPts val="800"/>
                  </a:lnSpc>
                </a:pPr>
                <a:endParaRPr lang="de-DE" sz="1000" b="1" dirty="0" smtClean="0">
                  <a:solidFill>
                    <a:srgbClr val="008000"/>
                  </a:solidFill>
                </a:endParaRPr>
              </a:p>
              <a:p>
                <a:pPr algn="r">
                  <a:lnSpc>
                    <a:spcPts val="800"/>
                  </a:lnSpc>
                </a:pPr>
                <a:endParaRPr lang="de-DE" sz="1000" b="1" dirty="0" smtClean="0">
                  <a:solidFill>
                    <a:srgbClr val="008000"/>
                  </a:solidFill>
                </a:endParaRPr>
              </a:p>
              <a:p>
                <a:pPr algn="r">
                  <a:lnSpc>
                    <a:spcPts val="800"/>
                  </a:lnSpc>
                </a:pPr>
                <a:r>
                  <a:rPr lang="de-DE" sz="1000" b="1" dirty="0" smtClean="0">
                    <a:solidFill>
                      <a:srgbClr val="008000"/>
                    </a:solidFill>
                  </a:rPr>
                  <a:t>ESGF-</a:t>
                </a:r>
                <a:r>
                  <a:rPr lang="de-DE" sz="1000" b="1" dirty="0" err="1" smtClean="0">
                    <a:solidFill>
                      <a:srgbClr val="008000"/>
                    </a:solidFill>
                  </a:rPr>
                  <a:t>Publication</a:t>
                </a:r>
                <a:endParaRPr lang="de-DE" sz="1000" b="1" dirty="0" smtClean="0">
                  <a:solidFill>
                    <a:srgbClr val="008000"/>
                  </a:solidFill>
                </a:endParaRPr>
              </a:p>
            </p:txBody>
          </p:sp>
        </p:grpSp>
        <p:grpSp>
          <p:nvGrpSpPr>
            <p:cNvPr id="192" name="Gruppieren 191"/>
            <p:cNvGrpSpPr/>
            <p:nvPr/>
          </p:nvGrpSpPr>
          <p:grpSpPr>
            <a:xfrm>
              <a:off x="4499992" y="2385382"/>
              <a:ext cx="1332148" cy="472118"/>
              <a:chOff x="4278387" y="2322683"/>
              <a:chExt cx="1332148" cy="472118"/>
            </a:xfrm>
          </p:grpSpPr>
          <p:sp>
            <p:nvSpPr>
              <p:cNvPr id="193" name="Flussdiagramm: Karte 192"/>
              <p:cNvSpPr/>
              <p:nvPr/>
            </p:nvSpPr>
            <p:spPr>
              <a:xfrm>
                <a:off x="4344814" y="2362753"/>
                <a:ext cx="1229717" cy="432048"/>
              </a:xfrm>
              <a:prstGeom prst="flowChartPunchedCard">
                <a:avLst/>
              </a:prstGeom>
              <a:solidFill>
                <a:srgbClr val="CCFFCC"/>
              </a:solidFill>
              <a:ln w="9525"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000"/>
              </a:p>
            </p:txBody>
          </p:sp>
          <p:sp>
            <p:nvSpPr>
              <p:cNvPr id="194" name="Textfeld 193"/>
              <p:cNvSpPr txBox="1"/>
              <p:nvPr/>
            </p:nvSpPr>
            <p:spPr>
              <a:xfrm>
                <a:off x="4278387" y="2322683"/>
                <a:ext cx="1332148" cy="40011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sz="1000" b="1" dirty="0" smtClean="0">
                    <a:solidFill>
                      <a:srgbClr val="008000"/>
                    </a:solidFill>
                  </a:rPr>
                  <a:t>     </a:t>
                </a:r>
                <a:r>
                  <a:rPr lang="de-DE" sz="1000" b="1" dirty="0" smtClean="0"/>
                  <a:t>Neue Versionen</a:t>
                </a:r>
              </a:p>
              <a:p>
                <a:pPr algn="r"/>
                <a:endParaRPr lang="de-DE" sz="1000" b="1" dirty="0" smtClean="0">
                  <a:solidFill>
                    <a:srgbClr val="008000"/>
                  </a:solidFill>
                </a:endParaRPr>
              </a:p>
            </p:txBody>
          </p:sp>
        </p:grpSp>
      </p:grpSp>
      <p:sp>
        <p:nvSpPr>
          <p:cNvPr id="196" name="Textfeld 195"/>
          <p:cNvSpPr txBox="1"/>
          <p:nvPr/>
        </p:nvSpPr>
        <p:spPr>
          <a:xfrm>
            <a:off x="4499992" y="1470184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>
                <a:solidFill>
                  <a:srgbClr val="008000"/>
                </a:solidFill>
              </a:rPr>
              <a:t>DKRZ </a:t>
            </a:r>
            <a:r>
              <a:rPr lang="de-DE" sz="1400" b="1" dirty="0" smtClean="0">
                <a:solidFill>
                  <a:srgbClr val="008000"/>
                </a:solidFill>
              </a:rPr>
              <a:t>CMIP Datenpool</a:t>
            </a:r>
            <a:endParaRPr lang="de-DE" sz="1400" b="1" dirty="0">
              <a:solidFill>
                <a:srgbClr val="008000"/>
              </a:solidFill>
            </a:endParaRPr>
          </a:p>
        </p:txBody>
      </p:sp>
      <p:sp>
        <p:nvSpPr>
          <p:cNvPr id="219" name="Textfeld 218"/>
          <p:cNvSpPr txBox="1"/>
          <p:nvPr/>
        </p:nvSpPr>
        <p:spPr>
          <a:xfrm>
            <a:off x="4139952" y="2601406"/>
            <a:ext cx="1332148" cy="400110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000" b="1" dirty="0" smtClean="0">
                <a:solidFill>
                  <a:srgbClr val="008000"/>
                </a:solidFill>
              </a:rPr>
              <a:t>     </a:t>
            </a:r>
            <a:endParaRPr lang="de-DE" sz="1000" b="1" dirty="0" smtClean="0"/>
          </a:p>
          <a:p>
            <a:pPr algn="r"/>
            <a:r>
              <a:rPr lang="de-DE" sz="1000" b="1" dirty="0" smtClean="0">
                <a:solidFill>
                  <a:srgbClr val="008000"/>
                </a:solidFill>
              </a:rPr>
              <a:t>Errata/Annotation</a:t>
            </a:r>
          </a:p>
        </p:txBody>
      </p:sp>
      <p:sp>
        <p:nvSpPr>
          <p:cNvPr id="220" name="Textfeld 219"/>
          <p:cNvSpPr txBox="1"/>
          <p:nvPr/>
        </p:nvSpPr>
        <p:spPr>
          <a:xfrm>
            <a:off x="3923928" y="3097255"/>
            <a:ext cx="1332148" cy="408317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pPr algn="r">
              <a:lnSpc>
                <a:spcPts val="800"/>
              </a:lnSpc>
            </a:pPr>
            <a:r>
              <a:rPr lang="de-DE" sz="1000" b="1" dirty="0" smtClean="0">
                <a:solidFill>
                  <a:srgbClr val="008000"/>
                </a:solidFill>
              </a:rPr>
              <a:t>PID-Registration</a:t>
            </a:r>
          </a:p>
          <a:p>
            <a:pPr algn="r">
              <a:lnSpc>
                <a:spcPts val="800"/>
              </a:lnSpc>
            </a:pPr>
            <a:r>
              <a:rPr lang="de-DE" sz="1000" b="1" dirty="0" smtClean="0">
                <a:solidFill>
                  <a:srgbClr val="008000"/>
                </a:solidFill>
              </a:rPr>
              <a:t>Citation</a:t>
            </a:r>
          </a:p>
          <a:p>
            <a:pPr algn="r">
              <a:lnSpc>
                <a:spcPts val="800"/>
              </a:lnSpc>
            </a:pPr>
            <a:endParaRPr lang="de-DE" sz="1000" b="1" dirty="0" smtClean="0">
              <a:solidFill>
                <a:srgbClr val="008000"/>
              </a:solidFill>
            </a:endParaRPr>
          </a:p>
        </p:txBody>
      </p:sp>
      <p:sp>
        <p:nvSpPr>
          <p:cNvPr id="118" name="Flussdiagramm: Karte 117"/>
          <p:cNvSpPr/>
          <p:nvPr/>
        </p:nvSpPr>
        <p:spPr>
          <a:xfrm>
            <a:off x="2123728" y="4009628"/>
            <a:ext cx="936104" cy="467925"/>
          </a:xfrm>
          <a:prstGeom prst="flowChartPunchedCard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rgbClr val="00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342" name="Textfeld 341"/>
          <p:cNvSpPr txBox="1"/>
          <p:nvPr/>
        </p:nvSpPr>
        <p:spPr>
          <a:xfrm>
            <a:off x="2051720" y="4009628"/>
            <a:ext cx="1152128" cy="553998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ts val="1200"/>
              </a:lnSpc>
            </a:pPr>
            <a:r>
              <a:rPr lang="de-DE" sz="1000" b="1" dirty="0" smtClean="0">
                <a:solidFill>
                  <a:sysClr val="windowText" lastClr="000000"/>
                </a:solidFill>
              </a:rPr>
              <a:t>    </a:t>
            </a:r>
            <a:r>
              <a:rPr lang="de-DE" sz="1000" b="1" dirty="0" err="1" smtClean="0">
                <a:solidFill>
                  <a:sysClr val="windowText" lastClr="000000"/>
                </a:solidFill>
              </a:rPr>
              <a:t>cdo</a:t>
            </a:r>
            <a:r>
              <a:rPr lang="de-DE" sz="1000" b="1" dirty="0" smtClean="0">
                <a:solidFill>
                  <a:sysClr val="windowText" lastClr="000000"/>
                </a:solidFill>
              </a:rPr>
              <a:t> </a:t>
            </a:r>
            <a:r>
              <a:rPr lang="de-DE" sz="1000" b="1" dirty="0" err="1" smtClean="0">
                <a:solidFill>
                  <a:sysClr val="windowText" lastClr="000000"/>
                </a:solidFill>
              </a:rPr>
              <a:t>cmor</a:t>
            </a:r>
            <a:r>
              <a:rPr lang="de-DE" sz="1000" b="1" dirty="0" smtClean="0">
                <a:solidFill>
                  <a:sysClr val="windowText" lastClr="000000"/>
                </a:solidFill>
              </a:rPr>
              <a:t>,...</a:t>
            </a:r>
          </a:p>
          <a:p>
            <a:pPr algn="ctr">
              <a:lnSpc>
                <a:spcPts val="1200"/>
              </a:lnSpc>
            </a:pPr>
            <a:r>
              <a:rPr lang="de-DE" sz="1100" b="1" dirty="0" smtClean="0">
                <a:solidFill>
                  <a:srgbClr val="0070C0"/>
                </a:solidFill>
              </a:rPr>
              <a:t>       </a:t>
            </a:r>
          </a:p>
          <a:p>
            <a:pPr algn="ctr">
              <a:lnSpc>
                <a:spcPts val="1200"/>
              </a:lnSpc>
            </a:pPr>
            <a:r>
              <a:rPr lang="de-DE" sz="1100" b="1" dirty="0" smtClean="0">
                <a:solidFill>
                  <a:srgbClr val="0070C0"/>
                </a:solidFill>
              </a:rPr>
              <a:t>MD Check-1</a:t>
            </a:r>
            <a:endParaRPr lang="de-DE" sz="1100" b="1" dirty="0">
              <a:solidFill>
                <a:srgbClr val="0070C0"/>
              </a:solidFill>
            </a:endParaRPr>
          </a:p>
        </p:txBody>
      </p:sp>
      <p:pic>
        <p:nvPicPr>
          <p:cNvPr id="175" name="Grafik 174"/>
          <p:cNvPicPr>
            <a:picLocks noChangeAspect="1"/>
          </p:cNvPicPr>
          <p:nvPr/>
        </p:nvPicPr>
        <p:blipFill>
          <a:blip r:embed="rId10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4297660"/>
            <a:ext cx="422573" cy="369144"/>
          </a:xfrm>
          <a:prstGeom prst="rect">
            <a:avLst/>
          </a:prstGeom>
        </p:spPr>
      </p:pic>
      <p:pic>
        <p:nvPicPr>
          <p:cNvPr id="176" name="Grafik 175"/>
          <p:cNvPicPr>
            <a:picLocks noChangeAspect="1"/>
          </p:cNvPicPr>
          <p:nvPr/>
        </p:nvPicPr>
        <p:blipFill>
          <a:blip r:embed="rId11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4094327"/>
            <a:ext cx="360040" cy="419357"/>
          </a:xfrm>
          <a:prstGeom prst="rect">
            <a:avLst/>
          </a:prstGeom>
        </p:spPr>
      </p:pic>
      <p:grpSp>
        <p:nvGrpSpPr>
          <p:cNvPr id="179" name="Gruppieren 178"/>
          <p:cNvGrpSpPr/>
          <p:nvPr/>
        </p:nvGrpSpPr>
        <p:grpSpPr>
          <a:xfrm>
            <a:off x="1907704" y="4175710"/>
            <a:ext cx="1287760" cy="553998"/>
            <a:chOff x="1818928" y="4405416"/>
            <a:chExt cx="1287760" cy="553998"/>
          </a:xfrm>
        </p:grpSpPr>
        <p:sp>
          <p:nvSpPr>
            <p:cNvPr id="181" name="Flussdiagramm: Karte 180"/>
            <p:cNvSpPr/>
            <p:nvPr/>
          </p:nvSpPr>
          <p:spPr>
            <a:xfrm>
              <a:off x="1931596" y="4463996"/>
              <a:ext cx="1119852" cy="467925"/>
            </a:xfrm>
            <a:prstGeom prst="flowChartPunchedCard">
              <a:avLst/>
            </a:prstGeom>
            <a:solidFill>
              <a:schemeClr val="tx2">
                <a:lumMod val="20000"/>
                <a:lumOff val="80000"/>
              </a:schemeClr>
            </a:solidFill>
            <a:ln w="3175">
              <a:solidFill>
                <a:srgbClr val="00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000"/>
            </a:p>
          </p:txBody>
        </p:sp>
        <p:sp>
          <p:nvSpPr>
            <p:cNvPr id="184" name="Textfeld 183"/>
            <p:cNvSpPr txBox="1"/>
            <p:nvPr/>
          </p:nvSpPr>
          <p:spPr>
            <a:xfrm>
              <a:off x="1818928" y="4405416"/>
              <a:ext cx="1287760" cy="553998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200"/>
                </a:lnSpc>
              </a:pPr>
              <a:r>
                <a:rPr lang="de-DE" sz="1000" b="1" dirty="0" smtClean="0">
                  <a:solidFill>
                    <a:sysClr val="windowText" lastClr="000000"/>
                  </a:solidFill>
                </a:rPr>
                <a:t>    </a:t>
              </a:r>
              <a:r>
                <a:rPr lang="de-DE" sz="1000" b="1" dirty="0" err="1" smtClean="0">
                  <a:solidFill>
                    <a:sysClr val="windowText" lastClr="000000"/>
                  </a:solidFill>
                </a:rPr>
                <a:t>cdo</a:t>
              </a:r>
              <a:r>
                <a:rPr lang="de-DE" sz="1000" b="1" dirty="0" smtClean="0">
                  <a:solidFill>
                    <a:sysClr val="windowText" lastClr="000000"/>
                  </a:solidFill>
                </a:rPr>
                <a:t>  etc.</a:t>
              </a:r>
            </a:p>
            <a:p>
              <a:pPr algn="r">
                <a:lnSpc>
                  <a:spcPts val="1200"/>
                </a:lnSpc>
              </a:pPr>
              <a:r>
                <a:rPr lang="de-DE" sz="1000" b="1" dirty="0" smtClean="0">
                  <a:solidFill>
                    <a:srgbClr val="0070C0"/>
                  </a:solidFill>
                </a:rPr>
                <a:t>Klimaindizes,</a:t>
              </a:r>
              <a:br>
                <a:rPr lang="de-DE" sz="1000" b="1" dirty="0" smtClean="0">
                  <a:solidFill>
                    <a:srgbClr val="0070C0"/>
                  </a:solidFill>
                </a:rPr>
              </a:br>
              <a:r>
                <a:rPr lang="de-DE" sz="1000" b="1" dirty="0" smtClean="0">
                  <a:solidFill>
                    <a:srgbClr val="0070C0"/>
                  </a:solidFill>
                </a:rPr>
                <a:t>(</a:t>
              </a:r>
              <a:r>
                <a:rPr lang="de-DE" sz="1000" b="1" dirty="0" err="1" smtClean="0">
                  <a:solidFill>
                    <a:srgbClr val="0070C0"/>
                  </a:solidFill>
                </a:rPr>
                <a:t>Meta</a:t>
              </a:r>
              <a:r>
                <a:rPr lang="de-DE" sz="1000" b="1" dirty="0" smtClean="0">
                  <a:solidFill>
                    <a:srgbClr val="0070C0"/>
                  </a:solidFill>
                </a:rPr>
                <a:t>)Datenmodell</a:t>
              </a:r>
            </a:p>
          </p:txBody>
        </p:sp>
      </p:grpSp>
      <p:grpSp>
        <p:nvGrpSpPr>
          <p:cNvPr id="204" name="Gruppieren 203"/>
          <p:cNvGrpSpPr/>
          <p:nvPr/>
        </p:nvGrpSpPr>
        <p:grpSpPr>
          <a:xfrm>
            <a:off x="2267741" y="1254161"/>
            <a:ext cx="1008114" cy="523219"/>
            <a:chOff x="2699792" y="1038136"/>
            <a:chExt cx="1368157" cy="667234"/>
          </a:xfrm>
        </p:grpSpPr>
        <p:grpSp>
          <p:nvGrpSpPr>
            <p:cNvPr id="206" name="Gruppieren 205"/>
            <p:cNvGrpSpPr/>
            <p:nvPr/>
          </p:nvGrpSpPr>
          <p:grpSpPr>
            <a:xfrm>
              <a:off x="2699792" y="1038136"/>
              <a:ext cx="951537" cy="504056"/>
              <a:chOff x="2915816" y="1201316"/>
              <a:chExt cx="951537" cy="504056"/>
            </a:xfrm>
          </p:grpSpPr>
          <p:sp>
            <p:nvSpPr>
              <p:cNvPr id="212" name="Flussdiagramm: Karte 211"/>
              <p:cNvSpPr/>
              <p:nvPr/>
            </p:nvSpPr>
            <p:spPr>
              <a:xfrm>
                <a:off x="2931249" y="1237447"/>
                <a:ext cx="936104" cy="467925"/>
              </a:xfrm>
              <a:prstGeom prst="flowChartPunchedCard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952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000"/>
              </a:p>
            </p:txBody>
          </p:sp>
          <p:cxnSp>
            <p:nvCxnSpPr>
              <p:cNvPr id="213" name="Gerade Verbindung 212"/>
              <p:cNvCxnSpPr/>
              <p:nvPr/>
            </p:nvCxnSpPr>
            <p:spPr>
              <a:xfrm>
                <a:off x="2915816" y="1417340"/>
                <a:ext cx="936104" cy="0"/>
              </a:xfrm>
              <a:prstGeom prst="line">
                <a:avLst/>
              </a:prstGeom>
              <a:solidFill>
                <a:srgbClr val="FF9900">
                  <a:alpha val="14902"/>
                </a:srgbClr>
              </a:solidFill>
              <a:ln w="9525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4" name="Textfeld 213"/>
              <p:cNvSpPr txBox="1"/>
              <p:nvPr/>
            </p:nvSpPr>
            <p:spPr>
              <a:xfrm>
                <a:off x="2987824" y="1201316"/>
                <a:ext cx="792088" cy="24622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de-DE" sz="1000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EMAC</a:t>
                </a:r>
              </a:p>
            </p:txBody>
          </p:sp>
        </p:grpSp>
        <p:grpSp>
          <p:nvGrpSpPr>
            <p:cNvPr id="207" name="Gruppieren 206"/>
            <p:cNvGrpSpPr/>
            <p:nvPr/>
          </p:nvGrpSpPr>
          <p:grpSpPr>
            <a:xfrm>
              <a:off x="2818095" y="1195130"/>
              <a:ext cx="1249854" cy="510240"/>
              <a:chOff x="2890103" y="1286302"/>
              <a:chExt cx="1249854" cy="510240"/>
            </a:xfrm>
            <a:solidFill>
              <a:schemeClr val="accent6">
                <a:lumMod val="40000"/>
                <a:lumOff val="60000"/>
                <a:alpha val="14902"/>
              </a:schemeClr>
            </a:solidFill>
          </p:grpSpPr>
          <p:sp>
            <p:nvSpPr>
              <p:cNvPr id="208" name="Flussdiagramm: Karte 207"/>
              <p:cNvSpPr/>
              <p:nvPr/>
            </p:nvSpPr>
            <p:spPr>
              <a:xfrm>
                <a:off x="2931248" y="1309455"/>
                <a:ext cx="1110981" cy="467925"/>
              </a:xfrm>
              <a:prstGeom prst="flowChartPunchedCard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952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000">
                  <a:solidFill>
                    <a:srgbClr val="FFC000"/>
                  </a:solidFill>
                </a:endParaRPr>
              </a:p>
            </p:txBody>
          </p:sp>
          <p:sp>
            <p:nvSpPr>
              <p:cNvPr id="211" name="Textfeld 210"/>
              <p:cNvSpPr txBox="1"/>
              <p:nvPr/>
            </p:nvSpPr>
            <p:spPr>
              <a:xfrm>
                <a:off x="2890103" y="1286302"/>
                <a:ext cx="1249854" cy="510240"/>
              </a:xfrm>
              <a:prstGeom prst="rect">
                <a:avLst/>
              </a:prstGeom>
              <a:grpFill/>
              <a:ln w="9525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de-DE" sz="1000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ICON-</a:t>
                </a:r>
                <a:r>
                  <a:rPr lang="de-DE" sz="1000" b="1" dirty="0" err="1" smtClean="0">
                    <a:solidFill>
                      <a:schemeClr val="accent6">
                        <a:lumMod val="75000"/>
                      </a:schemeClr>
                    </a:solidFill>
                  </a:rPr>
                  <a:t>based</a:t>
                </a:r>
                <a:r>
                  <a:rPr lang="de-DE" sz="1000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 </a:t>
                </a:r>
                <a:r>
                  <a:rPr lang="de-DE" sz="1000" b="1" dirty="0" err="1" smtClean="0">
                    <a:solidFill>
                      <a:schemeClr val="accent6">
                        <a:lumMod val="75000"/>
                      </a:schemeClr>
                    </a:solidFill>
                  </a:rPr>
                  <a:t>Atm</a:t>
                </a:r>
                <a:r>
                  <a:rPr lang="de-DE" sz="1000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-Chem...</a:t>
                </a:r>
                <a:r>
                  <a:rPr lang="de-DE" sz="1000" b="1" dirty="0" smtClean="0">
                    <a:solidFill>
                      <a:srgbClr val="FFC000"/>
                    </a:solidFill>
                  </a:rPr>
                  <a:t> </a:t>
                </a:r>
                <a:endParaRPr lang="de-DE" sz="1000" b="1" dirty="0">
                  <a:solidFill>
                    <a:srgbClr val="FFC000"/>
                  </a:solidFill>
                </a:endParaRPr>
              </a:p>
            </p:txBody>
          </p:sp>
        </p:grpSp>
      </p:grpSp>
      <p:cxnSp>
        <p:nvCxnSpPr>
          <p:cNvPr id="21" name="Gerade Verbindung mit Pfeil 20"/>
          <p:cNvCxnSpPr>
            <a:stCxn id="74" idx="2"/>
            <a:endCxn id="214" idx="0"/>
          </p:cNvCxnSpPr>
          <p:nvPr/>
        </p:nvCxnSpPr>
        <p:spPr>
          <a:xfrm flipH="1">
            <a:off x="2612624" y="1109651"/>
            <a:ext cx="87168" cy="144509"/>
          </a:xfrm>
          <a:prstGeom prst="straightConnector1">
            <a:avLst/>
          </a:prstGeom>
          <a:ln w="28575">
            <a:solidFill>
              <a:srgbClr val="FF99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Freihandform 56"/>
          <p:cNvSpPr/>
          <p:nvPr/>
        </p:nvSpPr>
        <p:spPr>
          <a:xfrm>
            <a:off x="6489812" y="1990641"/>
            <a:ext cx="817296" cy="267037"/>
          </a:xfrm>
          <a:custGeom>
            <a:avLst/>
            <a:gdLst>
              <a:gd name="connsiteX0" fmla="*/ 817296 w 817296"/>
              <a:gd name="connsiteY0" fmla="*/ 218485 h 267037"/>
              <a:gd name="connsiteX1" fmla="*/ 542167 w 817296"/>
              <a:gd name="connsiteY1" fmla="*/ 267037 h 267037"/>
              <a:gd name="connsiteX2" fmla="*/ 542167 w 817296"/>
              <a:gd name="connsiteY2" fmla="*/ 226577 h 267037"/>
              <a:gd name="connsiteX3" fmla="*/ 0 w 817296"/>
              <a:gd name="connsiteY3" fmla="*/ 218485 h 267037"/>
              <a:gd name="connsiteX4" fmla="*/ 8092 w 817296"/>
              <a:gd name="connsiteY4" fmla="*/ 0 h 267037"/>
              <a:gd name="connsiteX5" fmla="*/ 161841 w 817296"/>
              <a:gd name="connsiteY5" fmla="*/ 0 h 267037"/>
              <a:gd name="connsiteX6" fmla="*/ 364142 w 817296"/>
              <a:gd name="connsiteY6" fmla="*/ 32368 h 267037"/>
              <a:gd name="connsiteX7" fmla="*/ 364142 w 817296"/>
              <a:gd name="connsiteY7" fmla="*/ 64736 h 267037"/>
              <a:gd name="connsiteX8" fmla="*/ 404602 w 817296"/>
              <a:gd name="connsiteY8" fmla="*/ 80920 h 267037"/>
              <a:gd name="connsiteX9" fmla="*/ 445062 w 817296"/>
              <a:gd name="connsiteY9" fmla="*/ 113288 h 267037"/>
              <a:gd name="connsiteX10" fmla="*/ 582627 w 817296"/>
              <a:gd name="connsiteY10" fmla="*/ 137564 h 267037"/>
              <a:gd name="connsiteX11" fmla="*/ 679731 w 817296"/>
              <a:gd name="connsiteY11" fmla="*/ 105196 h 267037"/>
              <a:gd name="connsiteX12" fmla="*/ 736376 w 817296"/>
              <a:gd name="connsiteY12" fmla="*/ 137564 h 267037"/>
              <a:gd name="connsiteX13" fmla="*/ 817296 w 817296"/>
              <a:gd name="connsiteY13" fmla="*/ 218485 h 267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17296" h="267037">
                <a:moveTo>
                  <a:pt x="817296" y="218485"/>
                </a:moveTo>
                <a:lnTo>
                  <a:pt x="542167" y="267037"/>
                </a:lnTo>
                <a:lnTo>
                  <a:pt x="542167" y="226577"/>
                </a:lnTo>
                <a:lnTo>
                  <a:pt x="0" y="218485"/>
                </a:lnTo>
                <a:lnTo>
                  <a:pt x="8092" y="0"/>
                </a:lnTo>
                <a:lnTo>
                  <a:pt x="161841" y="0"/>
                </a:lnTo>
                <a:lnTo>
                  <a:pt x="364142" y="32368"/>
                </a:lnTo>
                <a:lnTo>
                  <a:pt x="364142" y="64736"/>
                </a:lnTo>
                <a:lnTo>
                  <a:pt x="404602" y="80920"/>
                </a:lnTo>
                <a:lnTo>
                  <a:pt x="445062" y="113288"/>
                </a:lnTo>
                <a:lnTo>
                  <a:pt x="582627" y="137564"/>
                </a:lnTo>
                <a:lnTo>
                  <a:pt x="679731" y="105196"/>
                </a:lnTo>
                <a:lnTo>
                  <a:pt x="736376" y="137564"/>
                </a:lnTo>
                <a:lnTo>
                  <a:pt x="817296" y="218485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6" name="Textfeld 225"/>
          <p:cNvSpPr txBox="1"/>
          <p:nvPr/>
        </p:nvSpPr>
        <p:spPr>
          <a:xfrm>
            <a:off x="1187624" y="1921396"/>
            <a:ext cx="2880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6000" dirty="0" smtClean="0">
                <a:solidFill>
                  <a:srgbClr val="CC0000"/>
                </a:solidFill>
              </a:rPr>
              <a:t>?</a:t>
            </a:r>
            <a:endParaRPr lang="de-DE" sz="6000" dirty="0">
              <a:solidFill>
                <a:srgbClr val="CC0000"/>
              </a:solidFill>
            </a:endParaRPr>
          </a:p>
        </p:txBody>
      </p:sp>
      <p:sp>
        <p:nvSpPr>
          <p:cNvPr id="58" name="Freihandform 57"/>
          <p:cNvSpPr/>
          <p:nvPr/>
        </p:nvSpPr>
        <p:spPr>
          <a:xfrm>
            <a:off x="7339476" y="3293458"/>
            <a:ext cx="1205713" cy="1383738"/>
          </a:xfrm>
          <a:custGeom>
            <a:avLst/>
            <a:gdLst>
              <a:gd name="connsiteX0" fmla="*/ 8092 w 1205713"/>
              <a:gd name="connsiteY0" fmla="*/ 250854 h 1383738"/>
              <a:gd name="connsiteX1" fmla="*/ 80920 w 1205713"/>
              <a:gd name="connsiteY1" fmla="*/ 267038 h 1383738"/>
              <a:gd name="connsiteX2" fmla="*/ 153749 w 1205713"/>
              <a:gd name="connsiteY2" fmla="*/ 242761 h 1383738"/>
              <a:gd name="connsiteX3" fmla="*/ 258945 w 1205713"/>
              <a:gd name="connsiteY3" fmla="*/ 347958 h 1383738"/>
              <a:gd name="connsiteX4" fmla="*/ 283221 w 1205713"/>
              <a:gd name="connsiteY4" fmla="*/ 404602 h 1383738"/>
              <a:gd name="connsiteX5" fmla="*/ 291313 w 1205713"/>
              <a:gd name="connsiteY5" fmla="*/ 436970 h 1383738"/>
              <a:gd name="connsiteX6" fmla="*/ 331774 w 1205713"/>
              <a:gd name="connsiteY6" fmla="*/ 461246 h 1383738"/>
              <a:gd name="connsiteX7" fmla="*/ 315589 w 1205713"/>
              <a:gd name="connsiteY7" fmla="*/ 501707 h 1383738"/>
              <a:gd name="connsiteX8" fmla="*/ 267037 w 1205713"/>
              <a:gd name="connsiteY8" fmla="*/ 509799 h 1383738"/>
              <a:gd name="connsiteX9" fmla="*/ 258945 w 1205713"/>
              <a:gd name="connsiteY9" fmla="*/ 525983 h 1383738"/>
              <a:gd name="connsiteX10" fmla="*/ 275129 w 1205713"/>
              <a:gd name="connsiteY10" fmla="*/ 809204 h 1383738"/>
              <a:gd name="connsiteX11" fmla="*/ 315589 w 1205713"/>
              <a:gd name="connsiteY11" fmla="*/ 841572 h 1383738"/>
              <a:gd name="connsiteX12" fmla="*/ 372234 w 1205713"/>
              <a:gd name="connsiteY12" fmla="*/ 873940 h 1383738"/>
              <a:gd name="connsiteX13" fmla="*/ 372234 w 1205713"/>
              <a:gd name="connsiteY13" fmla="*/ 873940 h 1383738"/>
              <a:gd name="connsiteX14" fmla="*/ 396510 w 1205713"/>
              <a:gd name="connsiteY14" fmla="*/ 1003413 h 1383738"/>
              <a:gd name="connsiteX15" fmla="*/ 323682 w 1205713"/>
              <a:gd name="connsiteY15" fmla="*/ 1011505 h 1383738"/>
              <a:gd name="connsiteX16" fmla="*/ 275129 w 1205713"/>
              <a:gd name="connsiteY16" fmla="*/ 1060057 h 1383738"/>
              <a:gd name="connsiteX17" fmla="*/ 307497 w 1205713"/>
              <a:gd name="connsiteY17" fmla="*/ 1108609 h 1383738"/>
              <a:gd name="connsiteX18" fmla="*/ 339866 w 1205713"/>
              <a:gd name="connsiteY18" fmla="*/ 1068149 h 1383738"/>
              <a:gd name="connsiteX19" fmla="*/ 356050 w 1205713"/>
              <a:gd name="connsiteY19" fmla="*/ 1060057 h 1383738"/>
              <a:gd name="connsiteX20" fmla="*/ 356050 w 1205713"/>
              <a:gd name="connsiteY20" fmla="*/ 1084333 h 1383738"/>
              <a:gd name="connsiteX21" fmla="*/ 347958 w 1205713"/>
              <a:gd name="connsiteY21" fmla="*/ 1124793 h 1383738"/>
              <a:gd name="connsiteX22" fmla="*/ 388418 w 1205713"/>
              <a:gd name="connsiteY22" fmla="*/ 1124793 h 1383738"/>
              <a:gd name="connsiteX23" fmla="*/ 412694 w 1205713"/>
              <a:gd name="connsiteY23" fmla="*/ 1116701 h 1383738"/>
              <a:gd name="connsiteX24" fmla="*/ 396510 w 1205713"/>
              <a:gd name="connsiteY24" fmla="*/ 1108609 h 1383738"/>
              <a:gd name="connsiteX25" fmla="*/ 396510 w 1205713"/>
              <a:gd name="connsiteY25" fmla="*/ 1108609 h 1383738"/>
              <a:gd name="connsiteX26" fmla="*/ 453154 w 1205713"/>
              <a:gd name="connsiteY26" fmla="*/ 1068149 h 1383738"/>
              <a:gd name="connsiteX27" fmla="*/ 525982 w 1205713"/>
              <a:gd name="connsiteY27" fmla="*/ 1124793 h 1383738"/>
              <a:gd name="connsiteX28" fmla="*/ 558351 w 1205713"/>
              <a:gd name="connsiteY28" fmla="*/ 1108609 h 1383738"/>
              <a:gd name="connsiteX29" fmla="*/ 558351 w 1205713"/>
              <a:gd name="connsiteY29" fmla="*/ 1108609 h 1383738"/>
              <a:gd name="connsiteX30" fmla="*/ 736375 w 1205713"/>
              <a:gd name="connsiteY30" fmla="*/ 1100517 h 1383738"/>
              <a:gd name="connsiteX31" fmla="*/ 752559 w 1205713"/>
              <a:gd name="connsiteY31" fmla="*/ 1051965 h 1383738"/>
              <a:gd name="connsiteX32" fmla="*/ 736375 w 1205713"/>
              <a:gd name="connsiteY32" fmla="*/ 987229 h 1383738"/>
              <a:gd name="connsiteX33" fmla="*/ 671639 w 1205713"/>
              <a:gd name="connsiteY33" fmla="*/ 971045 h 1383738"/>
              <a:gd name="connsiteX34" fmla="*/ 639271 w 1205713"/>
              <a:gd name="connsiteY34" fmla="*/ 962953 h 1383738"/>
              <a:gd name="connsiteX35" fmla="*/ 614995 w 1205713"/>
              <a:gd name="connsiteY35" fmla="*/ 898216 h 1383738"/>
              <a:gd name="connsiteX36" fmla="*/ 598811 w 1205713"/>
              <a:gd name="connsiteY36" fmla="*/ 801112 h 1383738"/>
              <a:gd name="connsiteX37" fmla="*/ 598811 w 1205713"/>
              <a:gd name="connsiteY37" fmla="*/ 752560 h 1383738"/>
              <a:gd name="connsiteX38" fmla="*/ 542166 w 1205713"/>
              <a:gd name="connsiteY38" fmla="*/ 736376 h 1383738"/>
              <a:gd name="connsiteX39" fmla="*/ 493614 w 1205713"/>
              <a:gd name="connsiteY39" fmla="*/ 704007 h 1383738"/>
              <a:gd name="connsiteX40" fmla="*/ 841572 w 1205713"/>
              <a:gd name="connsiteY40" fmla="*/ 736376 h 1383738"/>
              <a:gd name="connsiteX41" fmla="*/ 825388 w 1205713"/>
              <a:gd name="connsiteY41" fmla="*/ 1051965 h 1383738"/>
              <a:gd name="connsiteX42" fmla="*/ 857756 w 1205713"/>
              <a:gd name="connsiteY42" fmla="*/ 1060057 h 1383738"/>
              <a:gd name="connsiteX43" fmla="*/ 873940 w 1205713"/>
              <a:gd name="connsiteY43" fmla="*/ 736376 h 1383738"/>
              <a:gd name="connsiteX44" fmla="*/ 930584 w 1205713"/>
              <a:gd name="connsiteY44" fmla="*/ 736376 h 1383738"/>
              <a:gd name="connsiteX45" fmla="*/ 922492 w 1205713"/>
              <a:gd name="connsiteY45" fmla="*/ 1124793 h 1383738"/>
              <a:gd name="connsiteX46" fmla="*/ 946768 w 1205713"/>
              <a:gd name="connsiteY46" fmla="*/ 1140977 h 1383738"/>
              <a:gd name="connsiteX47" fmla="*/ 971044 w 1205713"/>
              <a:gd name="connsiteY47" fmla="*/ 728284 h 1383738"/>
              <a:gd name="connsiteX48" fmla="*/ 1027689 w 1205713"/>
              <a:gd name="connsiteY48" fmla="*/ 736376 h 1383738"/>
              <a:gd name="connsiteX49" fmla="*/ 1011505 w 1205713"/>
              <a:gd name="connsiteY49" fmla="*/ 695915 h 1383738"/>
              <a:gd name="connsiteX50" fmla="*/ 946768 w 1205713"/>
              <a:gd name="connsiteY50" fmla="*/ 679731 h 1383738"/>
              <a:gd name="connsiteX51" fmla="*/ 987228 w 1205713"/>
              <a:gd name="connsiteY51" fmla="*/ 671639 h 1383738"/>
              <a:gd name="connsiteX52" fmla="*/ 1011505 w 1205713"/>
              <a:gd name="connsiteY52" fmla="*/ 639271 h 1383738"/>
              <a:gd name="connsiteX53" fmla="*/ 1027689 w 1205713"/>
              <a:gd name="connsiteY53" fmla="*/ 558351 h 1383738"/>
              <a:gd name="connsiteX54" fmla="*/ 1027689 w 1205713"/>
              <a:gd name="connsiteY54" fmla="*/ 509799 h 1383738"/>
              <a:gd name="connsiteX55" fmla="*/ 995320 w 1205713"/>
              <a:gd name="connsiteY55" fmla="*/ 485523 h 1383738"/>
              <a:gd name="connsiteX56" fmla="*/ 979136 w 1205713"/>
              <a:gd name="connsiteY56" fmla="*/ 477430 h 1383738"/>
              <a:gd name="connsiteX57" fmla="*/ 954860 w 1205713"/>
              <a:gd name="connsiteY57" fmla="*/ 477430 h 1383738"/>
              <a:gd name="connsiteX58" fmla="*/ 930584 w 1205713"/>
              <a:gd name="connsiteY58" fmla="*/ 453154 h 1383738"/>
              <a:gd name="connsiteX59" fmla="*/ 930584 w 1205713"/>
              <a:gd name="connsiteY59" fmla="*/ 453154 h 1383738"/>
              <a:gd name="connsiteX60" fmla="*/ 938676 w 1205713"/>
              <a:gd name="connsiteY60" fmla="*/ 412694 h 1383738"/>
              <a:gd name="connsiteX61" fmla="*/ 938676 w 1205713"/>
              <a:gd name="connsiteY61" fmla="*/ 396510 h 1383738"/>
              <a:gd name="connsiteX62" fmla="*/ 849664 w 1205713"/>
              <a:gd name="connsiteY62" fmla="*/ 404602 h 1383738"/>
              <a:gd name="connsiteX63" fmla="*/ 728283 w 1205713"/>
              <a:gd name="connsiteY63" fmla="*/ 404602 h 1383738"/>
              <a:gd name="connsiteX64" fmla="*/ 663547 w 1205713"/>
              <a:gd name="connsiteY64" fmla="*/ 574535 h 1383738"/>
              <a:gd name="connsiteX65" fmla="*/ 590719 w 1205713"/>
              <a:gd name="connsiteY65" fmla="*/ 566443 h 1383738"/>
              <a:gd name="connsiteX66" fmla="*/ 550259 w 1205713"/>
              <a:gd name="connsiteY66" fmla="*/ 550259 h 1383738"/>
              <a:gd name="connsiteX67" fmla="*/ 493614 w 1205713"/>
              <a:gd name="connsiteY67" fmla="*/ 558351 h 1383738"/>
              <a:gd name="connsiteX68" fmla="*/ 485522 w 1205713"/>
              <a:gd name="connsiteY68" fmla="*/ 574535 h 1383738"/>
              <a:gd name="connsiteX69" fmla="*/ 485522 w 1205713"/>
              <a:gd name="connsiteY69" fmla="*/ 574535 h 1383738"/>
              <a:gd name="connsiteX70" fmla="*/ 461246 w 1205713"/>
              <a:gd name="connsiteY70" fmla="*/ 590719 h 1383738"/>
              <a:gd name="connsiteX71" fmla="*/ 428878 w 1205713"/>
              <a:gd name="connsiteY71" fmla="*/ 590719 h 1383738"/>
              <a:gd name="connsiteX72" fmla="*/ 404602 w 1205713"/>
              <a:gd name="connsiteY72" fmla="*/ 501707 h 1383738"/>
              <a:gd name="connsiteX73" fmla="*/ 396510 w 1205713"/>
              <a:gd name="connsiteY73" fmla="*/ 469338 h 1383738"/>
              <a:gd name="connsiteX74" fmla="*/ 428878 w 1205713"/>
              <a:gd name="connsiteY74" fmla="*/ 469338 h 1383738"/>
              <a:gd name="connsiteX75" fmla="*/ 445062 w 1205713"/>
              <a:gd name="connsiteY75" fmla="*/ 428878 h 1383738"/>
              <a:gd name="connsiteX76" fmla="*/ 445062 w 1205713"/>
              <a:gd name="connsiteY76" fmla="*/ 420786 h 1383738"/>
              <a:gd name="connsiteX77" fmla="*/ 493614 w 1205713"/>
              <a:gd name="connsiteY77" fmla="*/ 404602 h 1383738"/>
              <a:gd name="connsiteX78" fmla="*/ 477430 w 1205713"/>
              <a:gd name="connsiteY78" fmla="*/ 347958 h 1383738"/>
              <a:gd name="connsiteX79" fmla="*/ 453154 w 1205713"/>
              <a:gd name="connsiteY79" fmla="*/ 323682 h 1383738"/>
              <a:gd name="connsiteX80" fmla="*/ 445062 w 1205713"/>
              <a:gd name="connsiteY80" fmla="*/ 291314 h 1383738"/>
              <a:gd name="connsiteX81" fmla="*/ 534074 w 1205713"/>
              <a:gd name="connsiteY81" fmla="*/ 258946 h 1383738"/>
              <a:gd name="connsiteX82" fmla="*/ 598811 w 1205713"/>
              <a:gd name="connsiteY82" fmla="*/ 299406 h 1383738"/>
              <a:gd name="connsiteX83" fmla="*/ 655455 w 1205713"/>
              <a:gd name="connsiteY83" fmla="*/ 291314 h 1383738"/>
              <a:gd name="connsiteX84" fmla="*/ 671639 w 1205713"/>
              <a:gd name="connsiteY84" fmla="*/ 283222 h 1383738"/>
              <a:gd name="connsiteX85" fmla="*/ 752559 w 1205713"/>
              <a:gd name="connsiteY85" fmla="*/ 299406 h 1383738"/>
              <a:gd name="connsiteX86" fmla="*/ 817296 w 1205713"/>
              <a:gd name="connsiteY86" fmla="*/ 275130 h 1383738"/>
              <a:gd name="connsiteX87" fmla="*/ 882032 w 1205713"/>
              <a:gd name="connsiteY87" fmla="*/ 275130 h 1383738"/>
              <a:gd name="connsiteX88" fmla="*/ 906308 w 1205713"/>
              <a:gd name="connsiteY88" fmla="*/ 234669 h 1383738"/>
              <a:gd name="connsiteX89" fmla="*/ 906308 w 1205713"/>
              <a:gd name="connsiteY89" fmla="*/ 202301 h 1383738"/>
              <a:gd name="connsiteX90" fmla="*/ 962952 w 1205713"/>
              <a:gd name="connsiteY90" fmla="*/ 202301 h 1383738"/>
              <a:gd name="connsiteX91" fmla="*/ 962952 w 1205713"/>
              <a:gd name="connsiteY91" fmla="*/ 161841 h 1383738"/>
              <a:gd name="connsiteX92" fmla="*/ 954860 w 1205713"/>
              <a:gd name="connsiteY92" fmla="*/ 161841 h 1383738"/>
              <a:gd name="connsiteX93" fmla="*/ 954860 w 1205713"/>
              <a:gd name="connsiteY93" fmla="*/ 113289 h 1383738"/>
              <a:gd name="connsiteX94" fmla="*/ 922492 w 1205713"/>
              <a:gd name="connsiteY94" fmla="*/ 89013 h 1383738"/>
              <a:gd name="connsiteX95" fmla="*/ 906308 w 1205713"/>
              <a:gd name="connsiteY95" fmla="*/ 64737 h 1383738"/>
              <a:gd name="connsiteX96" fmla="*/ 906308 w 1205713"/>
              <a:gd name="connsiteY96" fmla="*/ 64737 h 1383738"/>
              <a:gd name="connsiteX97" fmla="*/ 906308 w 1205713"/>
              <a:gd name="connsiteY97" fmla="*/ 64737 h 1383738"/>
              <a:gd name="connsiteX98" fmla="*/ 906308 w 1205713"/>
              <a:gd name="connsiteY98" fmla="*/ 64737 h 1383738"/>
              <a:gd name="connsiteX99" fmla="*/ 793020 w 1205713"/>
              <a:gd name="connsiteY99" fmla="*/ 40461 h 1383738"/>
              <a:gd name="connsiteX100" fmla="*/ 768743 w 1205713"/>
              <a:gd name="connsiteY100" fmla="*/ 32369 h 1383738"/>
              <a:gd name="connsiteX101" fmla="*/ 744467 w 1205713"/>
              <a:gd name="connsiteY101" fmla="*/ 40461 h 1383738"/>
              <a:gd name="connsiteX102" fmla="*/ 695915 w 1205713"/>
              <a:gd name="connsiteY102" fmla="*/ 40461 h 1383738"/>
              <a:gd name="connsiteX103" fmla="*/ 663547 w 1205713"/>
              <a:gd name="connsiteY103" fmla="*/ 40461 h 1383738"/>
              <a:gd name="connsiteX104" fmla="*/ 647363 w 1205713"/>
              <a:gd name="connsiteY104" fmla="*/ 80921 h 1383738"/>
              <a:gd name="connsiteX105" fmla="*/ 623087 w 1205713"/>
              <a:gd name="connsiteY105" fmla="*/ 64737 h 1383738"/>
              <a:gd name="connsiteX106" fmla="*/ 590719 w 1205713"/>
              <a:gd name="connsiteY106" fmla="*/ 80921 h 1383738"/>
              <a:gd name="connsiteX107" fmla="*/ 501706 w 1205713"/>
              <a:gd name="connsiteY107" fmla="*/ 105197 h 1383738"/>
              <a:gd name="connsiteX108" fmla="*/ 501706 w 1205713"/>
              <a:gd name="connsiteY108" fmla="*/ 105197 h 1383738"/>
              <a:gd name="connsiteX109" fmla="*/ 485522 w 1205713"/>
              <a:gd name="connsiteY109" fmla="*/ 186117 h 1383738"/>
              <a:gd name="connsiteX110" fmla="*/ 420786 w 1205713"/>
              <a:gd name="connsiteY110" fmla="*/ 242761 h 1383738"/>
              <a:gd name="connsiteX111" fmla="*/ 380326 w 1205713"/>
              <a:gd name="connsiteY111" fmla="*/ 242761 h 1383738"/>
              <a:gd name="connsiteX112" fmla="*/ 339866 w 1205713"/>
              <a:gd name="connsiteY112" fmla="*/ 242761 h 1383738"/>
              <a:gd name="connsiteX113" fmla="*/ 323682 w 1205713"/>
              <a:gd name="connsiteY113" fmla="*/ 258946 h 1383738"/>
              <a:gd name="connsiteX114" fmla="*/ 307497 w 1205713"/>
              <a:gd name="connsiteY114" fmla="*/ 299406 h 1383738"/>
              <a:gd name="connsiteX115" fmla="*/ 307497 w 1205713"/>
              <a:gd name="connsiteY115" fmla="*/ 299406 h 1383738"/>
              <a:gd name="connsiteX116" fmla="*/ 275129 w 1205713"/>
              <a:gd name="connsiteY116" fmla="*/ 307498 h 1383738"/>
              <a:gd name="connsiteX117" fmla="*/ 218485 w 1205713"/>
              <a:gd name="connsiteY117" fmla="*/ 218485 h 1383738"/>
              <a:gd name="connsiteX118" fmla="*/ 291313 w 1205713"/>
              <a:gd name="connsiteY118" fmla="*/ 194209 h 1383738"/>
              <a:gd name="connsiteX119" fmla="*/ 323682 w 1205713"/>
              <a:gd name="connsiteY119" fmla="*/ 161841 h 1383738"/>
              <a:gd name="connsiteX120" fmla="*/ 323682 w 1205713"/>
              <a:gd name="connsiteY120" fmla="*/ 137565 h 1383738"/>
              <a:gd name="connsiteX121" fmla="*/ 323682 w 1205713"/>
              <a:gd name="connsiteY121" fmla="*/ 121381 h 1383738"/>
              <a:gd name="connsiteX122" fmla="*/ 331774 w 1205713"/>
              <a:gd name="connsiteY122" fmla="*/ 97105 h 1383738"/>
              <a:gd name="connsiteX123" fmla="*/ 331774 w 1205713"/>
              <a:gd name="connsiteY123" fmla="*/ 97105 h 1383738"/>
              <a:gd name="connsiteX124" fmla="*/ 283221 w 1205713"/>
              <a:gd name="connsiteY124" fmla="*/ 56645 h 1383738"/>
              <a:gd name="connsiteX125" fmla="*/ 275129 w 1205713"/>
              <a:gd name="connsiteY125" fmla="*/ 32369 h 1383738"/>
              <a:gd name="connsiteX126" fmla="*/ 226577 w 1205713"/>
              <a:gd name="connsiteY126" fmla="*/ 24277 h 1383738"/>
              <a:gd name="connsiteX127" fmla="*/ 234669 w 1205713"/>
              <a:gd name="connsiteY127" fmla="*/ 8092 h 1383738"/>
              <a:gd name="connsiteX128" fmla="*/ 1189529 w 1205713"/>
              <a:gd name="connsiteY128" fmla="*/ 0 h 1383738"/>
              <a:gd name="connsiteX129" fmla="*/ 1205713 w 1205713"/>
              <a:gd name="connsiteY129" fmla="*/ 1383738 h 1383738"/>
              <a:gd name="connsiteX130" fmla="*/ 0 w 1205713"/>
              <a:gd name="connsiteY130" fmla="*/ 1367554 h 1383738"/>
              <a:gd name="connsiteX131" fmla="*/ 8092 w 1205713"/>
              <a:gd name="connsiteY131" fmla="*/ 250854 h 1383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</a:cxnLst>
            <a:rect l="l" t="t" r="r" b="b"/>
            <a:pathLst>
              <a:path w="1205713" h="1383738">
                <a:moveTo>
                  <a:pt x="8092" y="250854"/>
                </a:moveTo>
                <a:lnTo>
                  <a:pt x="80920" y="267038"/>
                </a:lnTo>
                <a:lnTo>
                  <a:pt x="153749" y="242761"/>
                </a:lnTo>
                <a:lnTo>
                  <a:pt x="258945" y="347958"/>
                </a:lnTo>
                <a:lnTo>
                  <a:pt x="283221" y="404602"/>
                </a:lnTo>
                <a:lnTo>
                  <a:pt x="291313" y="436970"/>
                </a:lnTo>
                <a:lnTo>
                  <a:pt x="331774" y="461246"/>
                </a:lnTo>
                <a:lnTo>
                  <a:pt x="315589" y="501707"/>
                </a:lnTo>
                <a:lnTo>
                  <a:pt x="267037" y="509799"/>
                </a:lnTo>
                <a:lnTo>
                  <a:pt x="258945" y="525983"/>
                </a:lnTo>
                <a:lnTo>
                  <a:pt x="275129" y="809204"/>
                </a:lnTo>
                <a:lnTo>
                  <a:pt x="315589" y="841572"/>
                </a:lnTo>
                <a:lnTo>
                  <a:pt x="372234" y="873940"/>
                </a:lnTo>
                <a:lnTo>
                  <a:pt x="372234" y="873940"/>
                </a:lnTo>
                <a:lnTo>
                  <a:pt x="396510" y="1003413"/>
                </a:lnTo>
                <a:lnTo>
                  <a:pt x="323682" y="1011505"/>
                </a:lnTo>
                <a:lnTo>
                  <a:pt x="275129" y="1060057"/>
                </a:lnTo>
                <a:lnTo>
                  <a:pt x="307497" y="1108609"/>
                </a:lnTo>
                <a:lnTo>
                  <a:pt x="339866" y="1068149"/>
                </a:lnTo>
                <a:lnTo>
                  <a:pt x="356050" y="1060057"/>
                </a:lnTo>
                <a:lnTo>
                  <a:pt x="356050" y="1084333"/>
                </a:lnTo>
                <a:lnTo>
                  <a:pt x="347958" y="1124793"/>
                </a:lnTo>
                <a:lnTo>
                  <a:pt x="388418" y="1124793"/>
                </a:lnTo>
                <a:lnTo>
                  <a:pt x="412694" y="1116701"/>
                </a:lnTo>
                <a:lnTo>
                  <a:pt x="396510" y="1108609"/>
                </a:lnTo>
                <a:lnTo>
                  <a:pt x="396510" y="1108609"/>
                </a:lnTo>
                <a:lnTo>
                  <a:pt x="453154" y="1068149"/>
                </a:lnTo>
                <a:lnTo>
                  <a:pt x="525982" y="1124793"/>
                </a:lnTo>
                <a:lnTo>
                  <a:pt x="558351" y="1108609"/>
                </a:lnTo>
                <a:lnTo>
                  <a:pt x="558351" y="1108609"/>
                </a:lnTo>
                <a:lnTo>
                  <a:pt x="736375" y="1100517"/>
                </a:lnTo>
                <a:lnTo>
                  <a:pt x="752559" y="1051965"/>
                </a:lnTo>
                <a:lnTo>
                  <a:pt x="736375" y="987229"/>
                </a:lnTo>
                <a:lnTo>
                  <a:pt x="671639" y="971045"/>
                </a:lnTo>
                <a:lnTo>
                  <a:pt x="639271" y="962953"/>
                </a:lnTo>
                <a:lnTo>
                  <a:pt x="614995" y="898216"/>
                </a:lnTo>
                <a:lnTo>
                  <a:pt x="598811" y="801112"/>
                </a:lnTo>
                <a:lnTo>
                  <a:pt x="598811" y="752560"/>
                </a:lnTo>
                <a:lnTo>
                  <a:pt x="542166" y="736376"/>
                </a:lnTo>
                <a:lnTo>
                  <a:pt x="493614" y="704007"/>
                </a:lnTo>
                <a:lnTo>
                  <a:pt x="841572" y="736376"/>
                </a:lnTo>
                <a:lnTo>
                  <a:pt x="825388" y="1051965"/>
                </a:lnTo>
                <a:lnTo>
                  <a:pt x="857756" y="1060057"/>
                </a:lnTo>
                <a:lnTo>
                  <a:pt x="873940" y="736376"/>
                </a:lnTo>
                <a:lnTo>
                  <a:pt x="930584" y="736376"/>
                </a:lnTo>
                <a:lnTo>
                  <a:pt x="922492" y="1124793"/>
                </a:lnTo>
                <a:lnTo>
                  <a:pt x="946768" y="1140977"/>
                </a:lnTo>
                <a:lnTo>
                  <a:pt x="971044" y="728284"/>
                </a:lnTo>
                <a:lnTo>
                  <a:pt x="1027689" y="736376"/>
                </a:lnTo>
                <a:lnTo>
                  <a:pt x="1011505" y="695915"/>
                </a:lnTo>
                <a:lnTo>
                  <a:pt x="946768" y="679731"/>
                </a:lnTo>
                <a:lnTo>
                  <a:pt x="987228" y="671639"/>
                </a:lnTo>
                <a:lnTo>
                  <a:pt x="1011505" y="639271"/>
                </a:lnTo>
                <a:lnTo>
                  <a:pt x="1027689" y="558351"/>
                </a:lnTo>
                <a:lnTo>
                  <a:pt x="1027689" y="509799"/>
                </a:lnTo>
                <a:lnTo>
                  <a:pt x="995320" y="485523"/>
                </a:lnTo>
                <a:lnTo>
                  <a:pt x="979136" y="477430"/>
                </a:lnTo>
                <a:lnTo>
                  <a:pt x="954860" y="477430"/>
                </a:lnTo>
                <a:lnTo>
                  <a:pt x="930584" y="453154"/>
                </a:lnTo>
                <a:lnTo>
                  <a:pt x="930584" y="453154"/>
                </a:lnTo>
                <a:lnTo>
                  <a:pt x="938676" y="412694"/>
                </a:lnTo>
                <a:lnTo>
                  <a:pt x="938676" y="396510"/>
                </a:lnTo>
                <a:lnTo>
                  <a:pt x="849664" y="404602"/>
                </a:lnTo>
                <a:lnTo>
                  <a:pt x="728283" y="404602"/>
                </a:lnTo>
                <a:lnTo>
                  <a:pt x="663547" y="574535"/>
                </a:lnTo>
                <a:lnTo>
                  <a:pt x="590719" y="566443"/>
                </a:lnTo>
                <a:lnTo>
                  <a:pt x="550259" y="550259"/>
                </a:lnTo>
                <a:lnTo>
                  <a:pt x="493614" y="558351"/>
                </a:lnTo>
                <a:lnTo>
                  <a:pt x="485522" y="574535"/>
                </a:lnTo>
                <a:lnTo>
                  <a:pt x="485522" y="574535"/>
                </a:lnTo>
                <a:lnTo>
                  <a:pt x="461246" y="590719"/>
                </a:lnTo>
                <a:lnTo>
                  <a:pt x="428878" y="590719"/>
                </a:lnTo>
                <a:lnTo>
                  <a:pt x="404602" y="501707"/>
                </a:lnTo>
                <a:lnTo>
                  <a:pt x="396510" y="469338"/>
                </a:lnTo>
                <a:lnTo>
                  <a:pt x="428878" y="469338"/>
                </a:lnTo>
                <a:lnTo>
                  <a:pt x="445062" y="428878"/>
                </a:lnTo>
                <a:lnTo>
                  <a:pt x="445062" y="420786"/>
                </a:lnTo>
                <a:lnTo>
                  <a:pt x="493614" y="404602"/>
                </a:lnTo>
                <a:lnTo>
                  <a:pt x="477430" y="347958"/>
                </a:lnTo>
                <a:lnTo>
                  <a:pt x="453154" y="323682"/>
                </a:lnTo>
                <a:lnTo>
                  <a:pt x="445062" y="291314"/>
                </a:lnTo>
                <a:lnTo>
                  <a:pt x="534074" y="258946"/>
                </a:lnTo>
                <a:lnTo>
                  <a:pt x="598811" y="299406"/>
                </a:lnTo>
                <a:lnTo>
                  <a:pt x="655455" y="291314"/>
                </a:lnTo>
                <a:lnTo>
                  <a:pt x="671639" y="283222"/>
                </a:lnTo>
                <a:lnTo>
                  <a:pt x="752559" y="299406"/>
                </a:lnTo>
                <a:lnTo>
                  <a:pt x="817296" y="275130"/>
                </a:lnTo>
                <a:lnTo>
                  <a:pt x="882032" y="275130"/>
                </a:lnTo>
                <a:lnTo>
                  <a:pt x="906308" y="234669"/>
                </a:lnTo>
                <a:lnTo>
                  <a:pt x="906308" y="202301"/>
                </a:lnTo>
                <a:lnTo>
                  <a:pt x="962952" y="202301"/>
                </a:lnTo>
                <a:lnTo>
                  <a:pt x="962952" y="161841"/>
                </a:lnTo>
                <a:lnTo>
                  <a:pt x="954860" y="161841"/>
                </a:lnTo>
                <a:lnTo>
                  <a:pt x="954860" y="113289"/>
                </a:lnTo>
                <a:lnTo>
                  <a:pt x="922492" y="89013"/>
                </a:lnTo>
                <a:lnTo>
                  <a:pt x="906308" y="64737"/>
                </a:lnTo>
                <a:lnTo>
                  <a:pt x="906308" y="64737"/>
                </a:lnTo>
                <a:lnTo>
                  <a:pt x="906308" y="64737"/>
                </a:lnTo>
                <a:lnTo>
                  <a:pt x="906308" y="64737"/>
                </a:lnTo>
                <a:lnTo>
                  <a:pt x="793020" y="40461"/>
                </a:lnTo>
                <a:lnTo>
                  <a:pt x="768743" y="32369"/>
                </a:lnTo>
                <a:lnTo>
                  <a:pt x="744467" y="40461"/>
                </a:lnTo>
                <a:lnTo>
                  <a:pt x="695915" y="40461"/>
                </a:lnTo>
                <a:lnTo>
                  <a:pt x="663547" y="40461"/>
                </a:lnTo>
                <a:lnTo>
                  <a:pt x="647363" y="80921"/>
                </a:lnTo>
                <a:lnTo>
                  <a:pt x="623087" y="64737"/>
                </a:lnTo>
                <a:lnTo>
                  <a:pt x="590719" y="80921"/>
                </a:lnTo>
                <a:lnTo>
                  <a:pt x="501706" y="105197"/>
                </a:lnTo>
                <a:lnTo>
                  <a:pt x="501706" y="105197"/>
                </a:lnTo>
                <a:lnTo>
                  <a:pt x="485522" y="186117"/>
                </a:lnTo>
                <a:lnTo>
                  <a:pt x="420786" y="242761"/>
                </a:lnTo>
                <a:lnTo>
                  <a:pt x="380326" y="242761"/>
                </a:lnTo>
                <a:lnTo>
                  <a:pt x="339866" y="242761"/>
                </a:lnTo>
                <a:lnTo>
                  <a:pt x="323682" y="258946"/>
                </a:lnTo>
                <a:lnTo>
                  <a:pt x="307497" y="299406"/>
                </a:lnTo>
                <a:lnTo>
                  <a:pt x="307497" y="299406"/>
                </a:lnTo>
                <a:lnTo>
                  <a:pt x="275129" y="307498"/>
                </a:lnTo>
                <a:lnTo>
                  <a:pt x="218485" y="218485"/>
                </a:lnTo>
                <a:lnTo>
                  <a:pt x="291313" y="194209"/>
                </a:lnTo>
                <a:lnTo>
                  <a:pt x="323682" y="161841"/>
                </a:lnTo>
                <a:lnTo>
                  <a:pt x="323682" y="137565"/>
                </a:lnTo>
                <a:lnTo>
                  <a:pt x="323682" y="121381"/>
                </a:lnTo>
                <a:lnTo>
                  <a:pt x="331774" y="97105"/>
                </a:lnTo>
                <a:lnTo>
                  <a:pt x="331774" y="97105"/>
                </a:lnTo>
                <a:lnTo>
                  <a:pt x="283221" y="56645"/>
                </a:lnTo>
                <a:lnTo>
                  <a:pt x="275129" y="32369"/>
                </a:lnTo>
                <a:lnTo>
                  <a:pt x="226577" y="24277"/>
                </a:lnTo>
                <a:lnTo>
                  <a:pt x="234669" y="8092"/>
                </a:lnTo>
                <a:lnTo>
                  <a:pt x="1189529" y="0"/>
                </a:lnTo>
                <a:lnTo>
                  <a:pt x="1205713" y="1383738"/>
                </a:lnTo>
                <a:lnTo>
                  <a:pt x="0" y="1367554"/>
                </a:lnTo>
                <a:cubicBezTo>
                  <a:pt x="2697" y="998018"/>
                  <a:pt x="5395" y="628482"/>
                  <a:pt x="8092" y="250854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7" name="Textfeld 226"/>
          <p:cNvSpPr txBox="1"/>
          <p:nvPr/>
        </p:nvSpPr>
        <p:spPr>
          <a:xfrm>
            <a:off x="1763688" y="1849388"/>
            <a:ext cx="2880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400" dirty="0" smtClean="0">
                <a:solidFill>
                  <a:srgbClr val="CC0000"/>
                </a:solidFill>
              </a:rPr>
              <a:t>!</a:t>
            </a:r>
            <a:endParaRPr lang="de-DE" sz="5400" dirty="0">
              <a:solidFill>
                <a:srgbClr val="CC0000"/>
              </a:solidFill>
            </a:endParaRPr>
          </a:p>
        </p:txBody>
      </p:sp>
      <p:sp>
        <p:nvSpPr>
          <p:cNvPr id="222" name="Textfeld 221"/>
          <p:cNvSpPr txBox="1"/>
          <p:nvPr/>
        </p:nvSpPr>
        <p:spPr>
          <a:xfrm>
            <a:off x="5724128" y="3577580"/>
            <a:ext cx="3516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10.</a:t>
            </a:r>
            <a:endParaRPr lang="de-DE" sz="1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Freihandform 19"/>
          <p:cNvSpPr/>
          <p:nvPr/>
        </p:nvSpPr>
        <p:spPr>
          <a:xfrm>
            <a:off x="5940000" y="1879200"/>
            <a:ext cx="309600" cy="100800"/>
          </a:xfrm>
          <a:custGeom>
            <a:avLst/>
            <a:gdLst>
              <a:gd name="connsiteX0" fmla="*/ 0 w 309600"/>
              <a:gd name="connsiteY0" fmla="*/ 50400 h 100800"/>
              <a:gd name="connsiteX1" fmla="*/ 72000 w 309600"/>
              <a:gd name="connsiteY1" fmla="*/ 14400 h 100800"/>
              <a:gd name="connsiteX2" fmla="*/ 72000 w 309600"/>
              <a:gd name="connsiteY2" fmla="*/ 0 h 100800"/>
              <a:gd name="connsiteX3" fmla="*/ 309600 w 309600"/>
              <a:gd name="connsiteY3" fmla="*/ 100800 h 100800"/>
              <a:gd name="connsiteX4" fmla="*/ 144000 w 309600"/>
              <a:gd name="connsiteY4" fmla="*/ 100800 h 100800"/>
              <a:gd name="connsiteX5" fmla="*/ 144000 w 309600"/>
              <a:gd name="connsiteY5" fmla="*/ 79200 h 100800"/>
              <a:gd name="connsiteX6" fmla="*/ 86400 w 309600"/>
              <a:gd name="connsiteY6" fmla="*/ 79200 h 100800"/>
              <a:gd name="connsiteX7" fmla="*/ 0 w 309600"/>
              <a:gd name="connsiteY7" fmla="*/ 50400 h 10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9600" h="100800">
                <a:moveTo>
                  <a:pt x="0" y="50400"/>
                </a:moveTo>
                <a:lnTo>
                  <a:pt x="72000" y="14400"/>
                </a:lnTo>
                <a:lnTo>
                  <a:pt x="72000" y="0"/>
                </a:lnTo>
                <a:lnTo>
                  <a:pt x="309600" y="100800"/>
                </a:lnTo>
                <a:lnTo>
                  <a:pt x="144000" y="100800"/>
                </a:lnTo>
                <a:lnTo>
                  <a:pt x="144000" y="79200"/>
                </a:lnTo>
                <a:lnTo>
                  <a:pt x="86400" y="79200"/>
                </a:lnTo>
                <a:lnTo>
                  <a:pt x="0" y="50400"/>
                </a:lnTo>
                <a:close/>
              </a:path>
            </a:pathLst>
          </a:custGeom>
          <a:solidFill>
            <a:srgbClr val="DD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32" name="Gruppieren 31"/>
          <p:cNvGrpSpPr/>
          <p:nvPr/>
        </p:nvGrpSpPr>
        <p:grpSpPr>
          <a:xfrm>
            <a:off x="395536" y="1993404"/>
            <a:ext cx="720080" cy="504056"/>
            <a:chOff x="395536" y="1993404"/>
            <a:chExt cx="720080" cy="504056"/>
          </a:xfrm>
        </p:grpSpPr>
        <p:sp>
          <p:nvSpPr>
            <p:cNvPr id="77" name="Fensterinhalt vertikal verschieben 76"/>
            <p:cNvSpPr/>
            <p:nvPr/>
          </p:nvSpPr>
          <p:spPr>
            <a:xfrm>
              <a:off x="395536" y="1993404"/>
              <a:ext cx="706432" cy="484399"/>
            </a:xfrm>
            <a:prstGeom prst="verticalScroll">
              <a:avLst/>
            </a:prstGeom>
            <a:solidFill>
              <a:srgbClr val="0099FF">
                <a:alpha val="14902"/>
              </a:srgbClr>
            </a:solidFill>
            <a:ln w="19050">
              <a:solidFill>
                <a:srgbClr val="00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5" name="Textfeld 204"/>
            <p:cNvSpPr txBox="1"/>
            <p:nvPr/>
          </p:nvSpPr>
          <p:spPr>
            <a:xfrm>
              <a:off x="478122" y="2035795"/>
              <a:ext cx="637494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200" b="1" dirty="0" smtClean="0">
                  <a:solidFill>
                    <a:schemeClr val="bg1">
                      <a:lumMod val="50000"/>
                    </a:schemeClr>
                  </a:solidFill>
                </a:rPr>
                <a:t>…</a:t>
              </a:r>
            </a:p>
            <a:p>
              <a:pPr algn="ctr"/>
              <a:r>
                <a:rPr lang="de-DE" sz="1200" b="1" dirty="0" smtClean="0"/>
                <a:t>MIP</a:t>
              </a:r>
              <a:endParaRPr lang="de-DE" sz="1200" b="1" dirty="0"/>
            </a:p>
          </p:txBody>
        </p:sp>
      </p:grpSp>
      <p:sp>
        <p:nvSpPr>
          <p:cNvPr id="232" name="Textfeld 231"/>
          <p:cNvSpPr txBox="1"/>
          <p:nvPr/>
        </p:nvSpPr>
        <p:spPr>
          <a:xfrm>
            <a:off x="3275856" y="1561356"/>
            <a:ext cx="367966" cy="255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13.</a:t>
            </a:r>
            <a:endParaRPr lang="de-DE" sz="1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34" name="Textfeld 233"/>
          <p:cNvSpPr txBox="1"/>
          <p:nvPr/>
        </p:nvSpPr>
        <p:spPr>
          <a:xfrm>
            <a:off x="3275856" y="265212"/>
            <a:ext cx="367966" cy="255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14.</a:t>
            </a:r>
            <a:endParaRPr lang="de-DE" sz="1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308" name="Gruppieren 307"/>
          <p:cNvGrpSpPr/>
          <p:nvPr/>
        </p:nvGrpSpPr>
        <p:grpSpPr>
          <a:xfrm>
            <a:off x="7020272" y="1057300"/>
            <a:ext cx="1296144" cy="1296144"/>
            <a:chOff x="6084168" y="1057300"/>
            <a:chExt cx="1296144" cy="1296144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180" name="Flussdiagramm: Datenträger mit sequenziellem Zugriff 179"/>
            <p:cNvSpPr/>
            <p:nvPr/>
          </p:nvSpPr>
          <p:spPr>
            <a:xfrm>
              <a:off x="6084168" y="1057300"/>
              <a:ext cx="1224136" cy="1224136"/>
            </a:xfrm>
            <a:prstGeom prst="flowChartMagneticTap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9525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2" name="Textfeld 181"/>
            <p:cNvSpPr txBox="1"/>
            <p:nvPr/>
          </p:nvSpPr>
          <p:spPr>
            <a:xfrm>
              <a:off x="6084168" y="1183893"/>
              <a:ext cx="1296144" cy="116955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200"/>
                </a:lnSpc>
              </a:pPr>
              <a:r>
                <a:rPr lang="de-DE" sz="1400" b="1" dirty="0" smtClean="0"/>
                <a:t>Langzeit-</a:t>
              </a:r>
            </a:p>
            <a:p>
              <a:pPr algn="ctr">
                <a:lnSpc>
                  <a:spcPts val="1200"/>
                </a:lnSpc>
              </a:pPr>
              <a:r>
                <a:rPr lang="de-DE" sz="1400" b="1" dirty="0" smtClean="0"/>
                <a:t>Archiv</a:t>
              </a:r>
              <a:br>
                <a:rPr lang="de-DE" sz="1400" b="1" dirty="0" smtClean="0"/>
              </a:br>
              <a:endParaRPr lang="de-DE" sz="1400" b="1" dirty="0" smtClean="0"/>
            </a:p>
            <a:p>
              <a:pPr algn="ctr">
                <a:lnSpc>
                  <a:spcPts val="1200"/>
                </a:lnSpc>
              </a:pPr>
              <a:r>
                <a:rPr lang="de-DE" sz="1400" b="1" dirty="0" smtClean="0">
                  <a:solidFill>
                    <a:schemeClr val="accent4">
                      <a:lumMod val="75000"/>
                    </a:schemeClr>
                  </a:solidFill>
                </a:rPr>
                <a:t>WDCC</a:t>
              </a:r>
              <a:br>
                <a:rPr lang="de-DE" sz="1400" b="1" dirty="0" smtClean="0">
                  <a:solidFill>
                    <a:schemeClr val="accent4">
                      <a:lumMod val="75000"/>
                    </a:schemeClr>
                  </a:solidFill>
                </a:rPr>
              </a:br>
              <a:r>
                <a:rPr lang="de-DE" sz="1400" b="1" dirty="0" smtClean="0">
                  <a:solidFill>
                    <a:schemeClr val="accent4">
                      <a:lumMod val="75000"/>
                    </a:schemeClr>
                  </a:solidFill>
                </a:rPr>
                <a:t>IPCC-DDC</a:t>
              </a:r>
              <a:r>
                <a:rPr lang="de-DE" sz="1400" b="1" dirty="0" smtClean="0">
                  <a:solidFill>
                    <a:schemeClr val="accent2">
                      <a:lumMod val="75000"/>
                    </a:schemeClr>
                  </a:solidFill>
                </a:rPr>
                <a:t/>
              </a:r>
              <a:br>
                <a:rPr lang="de-DE" sz="1400" b="1" dirty="0" smtClean="0">
                  <a:solidFill>
                    <a:schemeClr val="accent2">
                      <a:lumMod val="75000"/>
                    </a:schemeClr>
                  </a:solidFill>
                </a:rPr>
              </a:br>
              <a:endParaRPr lang="de-DE" sz="1400" b="1" dirty="0" smtClean="0">
                <a:solidFill>
                  <a:schemeClr val="accent2">
                    <a:lumMod val="75000"/>
                  </a:schemeClr>
                </a:solidFill>
              </a:endParaRPr>
            </a:p>
            <a:p>
              <a:pPr algn="ctr">
                <a:lnSpc>
                  <a:spcPts val="1200"/>
                </a:lnSpc>
              </a:pPr>
              <a:r>
                <a:rPr lang="de-DE" sz="1400" b="1" dirty="0" smtClean="0">
                  <a:solidFill>
                    <a:schemeClr val="accent2">
                      <a:lumMod val="75000"/>
                    </a:schemeClr>
                  </a:solidFill>
                </a:rPr>
                <a:t>                  </a:t>
              </a:r>
              <a:r>
                <a:rPr lang="de-DE" sz="1400" b="1" dirty="0" err="1" smtClean="0">
                  <a:solidFill>
                    <a:schemeClr val="accent4">
                      <a:lumMod val="75000"/>
                    </a:schemeClr>
                  </a:solidFill>
                </a:rPr>
                <a:t>Cera</a:t>
              </a:r>
              <a:endParaRPr lang="de-DE" sz="1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3635896" y="4916115"/>
            <a:ext cx="3024336" cy="461665"/>
            <a:chOff x="3635896" y="4945732"/>
            <a:chExt cx="3024336" cy="461665"/>
          </a:xfrm>
        </p:grpSpPr>
        <p:sp>
          <p:nvSpPr>
            <p:cNvPr id="210" name="Textfeld 209"/>
            <p:cNvSpPr txBox="1"/>
            <p:nvPr/>
          </p:nvSpPr>
          <p:spPr>
            <a:xfrm>
              <a:off x="3635896" y="4945732"/>
              <a:ext cx="302433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de-DE" sz="1200" b="1" dirty="0" smtClean="0">
                <a:solidFill>
                  <a:srgbClr val="008000"/>
                </a:solidFill>
              </a:endParaRPr>
            </a:p>
            <a:p>
              <a:pPr algn="ctr"/>
              <a:r>
                <a:rPr lang="de-DE" sz="1200" b="1" dirty="0" smtClean="0">
                  <a:solidFill>
                    <a:srgbClr val="008000"/>
                  </a:solidFill>
                </a:rPr>
                <a:t>WCRP Infrastructure Panel (WIP)   </a:t>
              </a:r>
              <a:endParaRPr lang="de-DE" sz="1200" b="1" dirty="0">
                <a:solidFill>
                  <a:srgbClr val="008000"/>
                </a:solidFill>
              </a:endParaRPr>
            </a:p>
          </p:txBody>
        </p:sp>
        <p:sp>
          <p:nvSpPr>
            <p:cNvPr id="225" name="Textfeld 224"/>
            <p:cNvSpPr txBox="1"/>
            <p:nvPr/>
          </p:nvSpPr>
          <p:spPr>
            <a:xfrm>
              <a:off x="6286028" y="5151656"/>
              <a:ext cx="37420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0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8</a:t>
              </a:r>
              <a:r>
                <a:rPr lang="de-DE" sz="10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.</a:t>
              </a:r>
              <a:endParaRPr lang="de-DE" sz="10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228" name="Textfeld 227"/>
          <p:cNvSpPr txBox="1"/>
          <p:nvPr/>
        </p:nvSpPr>
        <p:spPr>
          <a:xfrm>
            <a:off x="4485828" y="235015"/>
            <a:ext cx="3742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8</a:t>
            </a:r>
            <a:r>
              <a:rPr lang="de-DE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de-DE" sz="1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29" name="Titel 1"/>
          <p:cNvSpPr txBox="1">
            <a:spLocks/>
          </p:cNvSpPr>
          <p:nvPr/>
        </p:nvSpPr>
        <p:spPr>
          <a:xfrm>
            <a:off x="0" y="-22820"/>
            <a:ext cx="8316416" cy="337219"/>
          </a:xfrm>
          <a:prstGeom prst="rect">
            <a:avLst/>
          </a:prstGeom>
          <a:noFill/>
        </p:spPr>
        <p:txBody>
          <a:bodyPr wrap="square" lIns="180000" rIns="180000"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rgbClr val="005191"/>
                </a:solidFill>
                <a:latin typeface="Calibri" panose="020F0502020204030204" pitchFamily="34" charset="0"/>
                <a:ea typeface="CMU Sans Serif" pitchFamily="50" charset="0"/>
                <a:cs typeface="CMU Sans Serif" pitchFamily="50" charset="0"/>
              </a:defRPr>
            </a:lvl1pPr>
          </a:lstStyle>
          <a:p>
            <a:pPr algn="ctr"/>
            <a:r>
              <a:rPr lang="de-DE" sz="1600" dirty="0" smtClean="0">
                <a:solidFill>
                  <a:schemeClr val="bg1"/>
                </a:solidFill>
              </a:rPr>
              <a:t>BMBF - CMIP6 – </a:t>
            </a:r>
            <a:r>
              <a:rPr lang="de-DE" sz="1600" dirty="0" err="1" smtClean="0">
                <a:solidFill>
                  <a:schemeClr val="bg1"/>
                </a:solidFill>
              </a:rPr>
              <a:t>KickOff</a:t>
            </a:r>
            <a:r>
              <a:rPr lang="de-DE" sz="1600" dirty="0" smtClean="0">
                <a:solidFill>
                  <a:schemeClr val="bg1"/>
                </a:solidFill>
              </a:rPr>
              <a:t>: Überblick Workflow und Services  + Agenda</a:t>
            </a:r>
            <a:endParaRPr lang="de-DE" sz="1600" dirty="0">
              <a:solidFill>
                <a:schemeClr val="bg1"/>
              </a:solidFill>
            </a:endParaRPr>
          </a:p>
        </p:txBody>
      </p:sp>
      <p:grpSp>
        <p:nvGrpSpPr>
          <p:cNvPr id="35" name="Gruppieren 34"/>
          <p:cNvGrpSpPr/>
          <p:nvPr/>
        </p:nvGrpSpPr>
        <p:grpSpPr>
          <a:xfrm>
            <a:off x="5796136" y="2425452"/>
            <a:ext cx="2974831" cy="2520280"/>
            <a:chOff x="5796136" y="2425452"/>
            <a:chExt cx="2974831" cy="2520280"/>
          </a:xfrm>
        </p:grpSpPr>
        <p:grpSp>
          <p:nvGrpSpPr>
            <p:cNvPr id="422" name="Gruppieren 421"/>
            <p:cNvGrpSpPr/>
            <p:nvPr/>
          </p:nvGrpSpPr>
          <p:grpSpPr>
            <a:xfrm>
              <a:off x="7164288" y="3289548"/>
              <a:ext cx="1606679" cy="1656184"/>
              <a:chOff x="483546" y="1129308"/>
              <a:chExt cx="2856318" cy="2808733"/>
            </a:xfrm>
          </p:grpSpPr>
          <p:pic>
            <p:nvPicPr>
              <p:cNvPr id="423" name="Grafik 422"/>
              <p:cNvPicPr>
                <a:picLocks noChangeAspect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51631" y="1617783"/>
                <a:ext cx="2088233" cy="2320258"/>
              </a:xfrm>
              <a:prstGeom prst="rect">
                <a:avLst/>
              </a:prstGeom>
            </p:spPr>
          </p:pic>
          <p:grpSp>
            <p:nvGrpSpPr>
              <p:cNvPr id="424" name="Gruppieren 423"/>
              <p:cNvGrpSpPr/>
              <p:nvPr/>
            </p:nvGrpSpPr>
            <p:grpSpPr>
              <a:xfrm>
                <a:off x="1658222" y="1201316"/>
                <a:ext cx="1001566" cy="432048"/>
                <a:chOff x="1586214" y="1129308"/>
                <a:chExt cx="1001566" cy="432048"/>
              </a:xfrm>
            </p:grpSpPr>
            <p:sp>
              <p:nvSpPr>
                <p:cNvPr id="428" name="Wolkenförmige Legende 427"/>
                <p:cNvSpPr/>
                <p:nvPr/>
              </p:nvSpPr>
              <p:spPr>
                <a:xfrm>
                  <a:off x="1619670" y="1129308"/>
                  <a:ext cx="805179" cy="432048"/>
                </a:xfrm>
                <a:prstGeom prst="cloudCallout">
                  <a:avLst>
                    <a:gd name="adj1" fmla="val -62058"/>
                    <a:gd name="adj2" fmla="val 26897"/>
                  </a:avLst>
                </a:prstGeom>
                <a:solidFill>
                  <a:schemeClr val="bg1"/>
                </a:solidFill>
                <a:ln w="9525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1200" dirty="0">
                    <a:solidFill>
                      <a:schemeClr val="accent4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429" name="Textfeld 428"/>
                <p:cNvSpPr txBox="1"/>
                <p:nvPr/>
              </p:nvSpPr>
              <p:spPr>
                <a:xfrm>
                  <a:off x="1586214" y="1179419"/>
                  <a:ext cx="1001566" cy="36537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de-DE" sz="800" dirty="0" smtClean="0">
                      <a:solidFill>
                        <a:schemeClr val="accent4">
                          <a:lumMod val="75000"/>
                        </a:schemeClr>
                      </a:solidFill>
                    </a:rPr>
                    <a:t>Title= ...</a:t>
                  </a:r>
                  <a:endParaRPr lang="de-DE" sz="800" dirty="0">
                    <a:solidFill>
                      <a:schemeClr val="accent4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425" name="Gruppieren 424"/>
              <p:cNvGrpSpPr/>
              <p:nvPr/>
            </p:nvGrpSpPr>
            <p:grpSpPr>
              <a:xfrm>
                <a:off x="483546" y="1129308"/>
                <a:ext cx="1024113" cy="440433"/>
                <a:chOff x="267522" y="1273324"/>
                <a:chExt cx="1024113" cy="440433"/>
              </a:xfrm>
            </p:grpSpPr>
            <p:sp>
              <p:nvSpPr>
                <p:cNvPr id="426" name="Wolkenförmige Legende 425"/>
                <p:cNvSpPr/>
                <p:nvPr/>
              </p:nvSpPr>
              <p:spPr>
                <a:xfrm>
                  <a:off x="267522" y="1273324"/>
                  <a:ext cx="896099" cy="440433"/>
                </a:xfrm>
                <a:prstGeom prst="cloudCallout">
                  <a:avLst>
                    <a:gd name="adj1" fmla="val 30954"/>
                    <a:gd name="adj2" fmla="val 67756"/>
                  </a:avLst>
                </a:prstGeom>
                <a:solidFill>
                  <a:schemeClr val="bg1"/>
                </a:solidFill>
                <a:ln w="9525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1200" dirty="0">
                    <a:solidFill>
                      <a:schemeClr val="accent4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427" name="Textfeld 426"/>
                <p:cNvSpPr txBox="1"/>
                <p:nvPr/>
              </p:nvSpPr>
              <p:spPr>
                <a:xfrm>
                  <a:off x="267522" y="1274307"/>
                  <a:ext cx="1024113" cy="36537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de-DE" sz="800" dirty="0" err="1">
                      <a:solidFill>
                        <a:schemeClr val="accent4">
                          <a:lumMod val="75000"/>
                        </a:schemeClr>
                      </a:solidFill>
                    </a:rPr>
                    <a:t>Author</a:t>
                  </a:r>
                  <a:r>
                    <a:rPr lang="de-DE" sz="800" dirty="0" smtClean="0">
                      <a:solidFill>
                        <a:schemeClr val="accent4">
                          <a:lumMod val="75000"/>
                        </a:schemeClr>
                      </a:solidFill>
                    </a:rPr>
                    <a:t>?</a:t>
                  </a:r>
                  <a:endParaRPr lang="de-DE" sz="800" dirty="0">
                    <a:solidFill>
                      <a:schemeClr val="accent4">
                        <a:lumMod val="75000"/>
                      </a:schemeClr>
                    </a:solidFill>
                  </a:endParaRPr>
                </a:p>
              </p:txBody>
            </p:sp>
          </p:grpSp>
        </p:grpSp>
        <p:grpSp>
          <p:nvGrpSpPr>
            <p:cNvPr id="265" name="Gruppieren 264"/>
            <p:cNvGrpSpPr/>
            <p:nvPr/>
          </p:nvGrpSpPr>
          <p:grpSpPr>
            <a:xfrm>
              <a:off x="5796136" y="2425452"/>
              <a:ext cx="1296144" cy="553998"/>
              <a:chOff x="2627784" y="3145532"/>
              <a:chExt cx="1224136" cy="553998"/>
            </a:xfrm>
            <a:solidFill>
              <a:schemeClr val="accent4">
                <a:lumMod val="40000"/>
                <a:lumOff val="60000"/>
              </a:schemeClr>
            </a:solidFill>
          </p:grpSpPr>
          <p:sp>
            <p:nvSpPr>
              <p:cNvPr id="266" name="Flussdiagramm: Karte 265"/>
              <p:cNvSpPr/>
              <p:nvPr/>
            </p:nvSpPr>
            <p:spPr>
              <a:xfrm>
                <a:off x="2695792" y="3145532"/>
                <a:ext cx="1056228" cy="504056"/>
              </a:xfrm>
              <a:prstGeom prst="flowChartPunchedCard">
                <a:avLst/>
              </a:prstGeom>
              <a:grpFill/>
              <a:ln w="9525"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000">
                  <a:solidFill>
                    <a:srgbClr val="0070C0"/>
                  </a:solidFill>
                </a:endParaRPr>
              </a:p>
            </p:txBody>
          </p:sp>
          <p:sp>
            <p:nvSpPr>
              <p:cNvPr id="267" name="Textfeld 266"/>
              <p:cNvSpPr txBox="1"/>
              <p:nvPr/>
            </p:nvSpPr>
            <p:spPr>
              <a:xfrm>
                <a:off x="2627784" y="3145532"/>
                <a:ext cx="1224136" cy="553998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800"/>
                  </a:lnSpc>
                </a:pPr>
                <a:r>
                  <a:rPr lang="de-DE" sz="900" b="1" dirty="0" smtClean="0">
                    <a:solidFill>
                      <a:sysClr val="windowText" lastClr="000000"/>
                    </a:solidFill>
                  </a:rPr>
                  <a:t>     </a:t>
                </a:r>
                <a:r>
                  <a:rPr lang="de-DE" sz="1000" b="1" dirty="0" smtClean="0">
                    <a:solidFill>
                      <a:sysClr val="windowText" lastClr="000000"/>
                    </a:solidFill>
                  </a:rPr>
                  <a:t>Qualitätskontrolle</a:t>
                </a:r>
                <a:br>
                  <a:rPr lang="de-DE" sz="1000" b="1" dirty="0" smtClean="0">
                    <a:solidFill>
                      <a:sysClr val="windowText" lastClr="000000"/>
                    </a:solidFill>
                  </a:rPr>
                </a:br>
                <a:endParaRPr lang="de-DE" sz="1000" b="1" dirty="0" smtClean="0">
                  <a:solidFill>
                    <a:sysClr val="windowText" lastClr="000000"/>
                  </a:solidFill>
                </a:endParaRPr>
              </a:p>
              <a:p>
                <a:pPr algn="ctr">
                  <a:lnSpc>
                    <a:spcPts val="1000"/>
                  </a:lnSpc>
                </a:pPr>
                <a:r>
                  <a:rPr lang="de-DE" sz="1200" b="1" dirty="0" smtClean="0">
                    <a:solidFill>
                      <a:schemeClr val="accent4">
                        <a:lumMod val="75000"/>
                      </a:schemeClr>
                    </a:solidFill>
                  </a:rPr>
                  <a:t>              D- &amp; MD-</a:t>
                </a:r>
                <a:br>
                  <a:rPr lang="de-DE" sz="1200" b="1" dirty="0" smtClean="0">
                    <a:solidFill>
                      <a:schemeClr val="accent4">
                        <a:lumMod val="75000"/>
                      </a:schemeClr>
                    </a:solidFill>
                  </a:rPr>
                </a:br>
                <a:r>
                  <a:rPr lang="de-DE" sz="1200" b="1" dirty="0" smtClean="0">
                    <a:solidFill>
                      <a:schemeClr val="accent4">
                        <a:lumMod val="75000"/>
                      </a:schemeClr>
                    </a:solidFill>
                  </a:rPr>
                  <a:t>                Check-3</a:t>
                </a:r>
                <a:endParaRPr lang="de-DE" sz="12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p:grpSp>
        <p:cxnSp>
          <p:nvCxnSpPr>
            <p:cNvPr id="159" name="Gewinkelte Verbindung 158"/>
            <p:cNvCxnSpPr>
              <a:stCxn id="423" idx="1"/>
              <a:endCxn id="266" idx="2"/>
            </p:cNvCxnSpPr>
            <p:nvPr/>
          </p:nvCxnSpPr>
          <p:spPr>
            <a:xfrm rot="10800000">
              <a:off x="6427324" y="2929508"/>
              <a:ext cx="1169012" cy="1332148"/>
            </a:xfrm>
            <a:prstGeom prst="bentConnector2">
              <a:avLst/>
            </a:prstGeom>
            <a:ln w="28575">
              <a:solidFill>
                <a:schemeClr val="accent4">
                  <a:lumMod val="75000"/>
                </a:schemeClr>
              </a:solidFill>
              <a:prstDash val="sysDash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70" name="Grafik 169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28184" y="3649588"/>
              <a:ext cx="480053" cy="288032"/>
            </a:xfrm>
            <a:prstGeom prst="rect">
              <a:avLst/>
            </a:prstGeom>
          </p:spPr>
        </p:pic>
      </p:grpSp>
      <p:pic>
        <p:nvPicPr>
          <p:cNvPr id="231" name="Grafik 230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3577580"/>
            <a:ext cx="654891" cy="394804"/>
          </a:xfrm>
          <a:prstGeom prst="rect">
            <a:avLst/>
          </a:prstGeom>
        </p:spPr>
      </p:pic>
      <p:sp>
        <p:nvSpPr>
          <p:cNvPr id="333" name="Pfeil nach unten 332"/>
          <p:cNvSpPr/>
          <p:nvPr/>
        </p:nvSpPr>
        <p:spPr>
          <a:xfrm rot="10800000">
            <a:off x="6084168" y="1561356"/>
            <a:ext cx="792088" cy="432048"/>
          </a:xfrm>
          <a:prstGeom prst="downArrow">
            <a:avLst/>
          </a:prstGeom>
          <a:gradFill flip="none" rotWithShape="1">
            <a:gsLst>
              <a:gs pos="35000">
                <a:schemeClr val="accent4">
                  <a:lumMod val="60000"/>
                  <a:lumOff val="40000"/>
                </a:schemeClr>
              </a:gs>
              <a:gs pos="75000">
                <a:srgbClr val="CCFFCC">
                  <a:shade val="67500"/>
                  <a:satMod val="115000"/>
                  <a:lumMod val="96000"/>
                </a:srgbClr>
              </a:gs>
              <a:gs pos="100000">
                <a:srgbClr val="CCFFCC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Freihandform 38"/>
          <p:cNvSpPr/>
          <p:nvPr/>
        </p:nvSpPr>
        <p:spPr>
          <a:xfrm>
            <a:off x="6531429" y="1446245"/>
            <a:ext cx="419877" cy="186612"/>
          </a:xfrm>
          <a:custGeom>
            <a:avLst/>
            <a:gdLst>
              <a:gd name="connsiteX0" fmla="*/ 0 w 419877"/>
              <a:gd name="connsiteY0" fmla="*/ 0 h 186612"/>
              <a:gd name="connsiteX1" fmla="*/ 0 w 419877"/>
              <a:gd name="connsiteY1" fmla="*/ 121298 h 186612"/>
              <a:gd name="connsiteX2" fmla="*/ 46653 w 419877"/>
              <a:gd name="connsiteY2" fmla="*/ 158620 h 186612"/>
              <a:gd name="connsiteX3" fmla="*/ 214604 w 419877"/>
              <a:gd name="connsiteY3" fmla="*/ 167951 h 186612"/>
              <a:gd name="connsiteX4" fmla="*/ 270587 w 419877"/>
              <a:gd name="connsiteY4" fmla="*/ 167951 h 186612"/>
              <a:gd name="connsiteX5" fmla="*/ 307910 w 419877"/>
              <a:gd name="connsiteY5" fmla="*/ 167951 h 186612"/>
              <a:gd name="connsiteX6" fmla="*/ 345232 w 419877"/>
              <a:gd name="connsiteY6" fmla="*/ 167951 h 186612"/>
              <a:gd name="connsiteX7" fmla="*/ 373224 w 419877"/>
              <a:gd name="connsiteY7" fmla="*/ 158620 h 186612"/>
              <a:gd name="connsiteX8" fmla="*/ 373224 w 419877"/>
              <a:gd name="connsiteY8" fmla="*/ 158620 h 186612"/>
              <a:gd name="connsiteX9" fmla="*/ 419877 w 419877"/>
              <a:gd name="connsiteY9" fmla="*/ 186612 h 186612"/>
              <a:gd name="connsiteX10" fmla="*/ 419877 w 419877"/>
              <a:gd name="connsiteY10" fmla="*/ 9331 h 186612"/>
              <a:gd name="connsiteX11" fmla="*/ 0 w 419877"/>
              <a:gd name="connsiteY11" fmla="*/ 0 h 186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19877" h="186612">
                <a:moveTo>
                  <a:pt x="0" y="0"/>
                </a:moveTo>
                <a:lnTo>
                  <a:pt x="0" y="121298"/>
                </a:lnTo>
                <a:lnTo>
                  <a:pt x="46653" y="158620"/>
                </a:lnTo>
                <a:lnTo>
                  <a:pt x="214604" y="167951"/>
                </a:lnTo>
                <a:lnTo>
                  <a:pt x="270587" y="167951"/>
                </a:lnTo>
                <a:lnTo>
                  <a:pt x="307910" y="167951"/>
                </a:lnTo>
                <a:lnTo>
                  <a:pt x="345232" y="167951"/>
                </a:lnTo>
                <a:lnTo>
                  <a:pt x="373224" y="158620"/>
                </a:lnTo>
                <a:lnTo>
                  <a:pt x="373224" y="158620"/>
                </a:lnTo>
                <a:lnTo>
                  <a:pt x="419877" y="186612"/>
                </a:lnTo>
                <a:lnTo>
                  <a:pt x="419877" y="9331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Freihandform 41"/>
          <p:cNvSpPr/>
          <p:nvPr/>
        </p:nvSpPr>
        <p:spPr>
          <a:xfrm>
            <a:off x="7156561" y="746449"/>
            <a:ext cx="223953" cy="444258"/>
          </a:xfrm>
          <a:custGeom>
            <a:avLst/>
            <a:gdLst>
              <a:gd name="connsiteX0" fmla="*/ 18680 w 223953"/>
              <a:gd name="connsiteY0" fmla="*/ 27992 h 444258"/>
              <a:gd name="connsiteX1" fmla="*/ 18680 w 223953"/>
              <a:gd name="connsiteY1" fmla="*/ 27992 h 444258"/>
              <a:gd name="connsiteX2" fmla="*/ 19 w 223953"/>
              <a:gd name="connsiteY2" fmla="*/ 111967 h 444258"/>
              <a:gd name="connsiteX3" fmla="*/ 18680 w 223953"/>
              <a:gd name="connsiteY3" fmla="*/ 195943 h 444258"/>
              <a:gd name="connsiteX4" fmla="*/ 28010 w 223953"/>
              <a:gd name="connsiteY4" fmla="*/ 326571 h 444258"/>
              <a:gd name="connsiteX5" fmla="*/ 37341 w 223953"/>
              <a:gd name="connsiteY5" fmla="*/ 438539 h 444258"/>
              <a:gd name="connsiteX6" fmla="*/ 93325 w 223953"/>
              <a:gd name="connsiteY6" fmla="*/ 429208 h 444258"/>
              <a:gd name="connsiteX7" fmla="*/ 121317 w 223953"/>
              <a:gd name="connsiteY7" fmla="*/ 410547 h 444258"/>
              <a:gd name="connsiteX8" fmla="*/ 139978 w 223953"/>
              <a:gd name="connsiteY8" fmla="*/ 382555 h 444258"/>
              <a:gd name="connsiteX9" fmla="*/ 195961 w 223953"/>
              <a:gd name="connsiteY9" fmla="*/ 345233 h 444258"/>
              <a:gd name="connsiteX10" fmla="*/ 223953 w 223953"/>
              <a:gd name="connsiteY10" fmla="*/ 326571 h 444258"/>
              <a:gd name="connsiteX11" fmla="*/ 214623 w 223953"/>
              <a:gd name="connsiteY11" fmla="*/ 149290 h 444258"/>
              <a:gd name="connsiteX12" fmla="*/ 205292 w 223953"/>
              <a:gd name="connsiteY12" fmla="*/ 121298 h 444258"/>
              <a:gd name="connsiteX13" fmla="*/ 177300 w 223953"/>
              <a:gd name="connsiteY13" fmla="*/ 0 h 444258"/>
              <a:gd name="connsiteX14" fmla="*/ 83994 w 223953"/>
              <a:gd name="connsiteY14" fmla="*/ 27992 h 444258"/>
              <a:gd name="connsiteX15" fmla="*/ 56002 w 223953"/>
              <a:gd name="connsiteY15" fmla="*/ 37322 h 444258"/>
              <a:gd name="connsiteX16" fmla="*/ 18680 w 223953"/>
              <a:gd name="connsiteY16" fmla="*/ 27992 h 444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23953" h="444258">
                <a:moveTo>
                  <a:pt x="18680" y="27992"/>
                </a:moveTo>
                <a:lnTo>
                  <a:pt x="18680" y="27992"/>
                </a:lnTo>
                <a:cubicBezTo>
                  <a:pt x="12460" y="55984"/>
                  <a:pt x="2062" y="83365"/>
                  <a:pt x="19" y="111967"/>
                </a:cubicBezTo>
                <a:cubicBezTo>
                  <a:pt x="-639" y="121184"/>
                  <a:pt x="15613" y="183675"/>
                  <a:pt x="18680" y="195943"/>
                </a:cubicBezTo>
                <a:cubicBezTo>
                  <a:pt x="21790" y="239486"/>
                  <a:pt x="24662" y="283046"/>
                  <a:pt x="28010" y="326571"/>
                </a:cubicBezTo>
                <a:cubicBezTo>
                  <a:pt x="30882" y="363913"/>
                  <a:pt x="17234" y="406942"/>
                  <a:pt x="37341" y="438539"/>
                </a:cubicBezTo>
                <a:cubicBezTo>
                  <a:pt x="47498" y="454500"/>
                  <a:pt x="74664" y="432318"/>
                  <a:pt x="93325" y="429208"/>
                </a:cubicBezTo>
                <a:cubicBezTo>
                  <a:pt x="102656" y="422988"/>
                  <a:pt x="113388" y="418476"/>
                  <a:pt x="121317" y="410547"/>
                </a:cubicBezTo>
                <a:cubicBezTo>
                  <a:pt x="129246" y="402618"/>
                  <a:pt x="131539" y="389940"/>
                  <a:pt x="139978" y="382555"/>
                </a:cubicBezTo>
                <a:cubicBezTo>
                  <a:pt x="156857" y="367786"/>
                  <a:pt x="177300" y="357674"/>
                  <a:pt x="195961" y="345233"/>
                </a:cubicBezTo>
                <a:lnTo>
                  <a:pt x="223953" y="326571"/>
                </a:lnTo>
                <a:cubicBezTo>
                  <a:pt x="220843" y="267477"/>
                  <a:pt x="219980" y="208222"/>
                  <a:pt x="214623" y="149290"/>
                </a:cubicBezTo>
                <a:cubicBezTo>
                  <a:pt x="213733" y="139495"/>
                  <a:pt x="207504" y="130882"/>
                  <a:pt x="205292" y="121298"/>
                </a:cubicBezTo>
                <a:cubicBezTo>
                  <a:pt x="174407" y="-12538"/>
                  <a:pt x="199854" y="67659"/>
                  <a:pt x="177300" y="0"/>
                </a:cubicBezTo>
                <a:cubicBezTo>
                  <a:pt x="120891" y="14103"/>
                  <a:pt x="152148" y="5275"/>
                  <a:pt x="83994" y="27992"/>
                </a:cubicBezTo>
                <a:lnTo>
                  <a:pt x="56002" y="37322"/>
                </a:lnTo>
                <a:lnTo>
                  <a:pt x="18680" y="27992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Freihandform 47"/>
          <p:cNvSpPr/>
          <p:nvPr/>
        </p:nvSpPr>
        <p:spPr>
          <a:xfrm>
            <a:off x="5850294" y="2098880"/>
            <a:ext cx="1278294" cy="326572"/>
          </a:xfrm>
          <a:custGeom>
            <a:avLst/>
            <a:gdLst>
              <a:gd name="connsiteX0" fmla="*/ 0 w 1278294"/>
              <a:gd name="connsiteY0" fmla="*/ 9331 h 326572"/>
              <a:gd name="connsiteX1" fmla="*/ 755779 w 1278294"/>
              <a:gd name="connsiteY1" fmla="*/ 0 h 326572"/>
              <a:gd name="connsiteX2" fmla="*/ 1278294 w 1278294"/>
              <a:gd name="connsiteY2" fmla="*/ 102637 h 326572"/>
              <a:gd name="connsiteX3" fmla="*/ 569167 w 1278294"/>
              <a:gd name="connsiteY3" fmla="*/ 326572 h 326572"/>
              <a:gd name="connsiteX4" fmla="*/ 0 w 1278294"/>
              <a:gd name="connsiteY4" fmla="*/ 205274 h 326572"/>
              <a:gd name="connsiteX5" fmla="*/ 0 w 1278294"/>
              <a:gd name="connsiteY5" fmla="*/ 9331 h 326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78294" h="326572">
                <a:moveTo>
                  <a:pt x="0" y="9331"/>
                </a:moveTo>
                <a:lnTo>
                  <a:pt x="755779" y="0"/>
                </a:lnTo>
                <a:lnTo>
                  <a:pt x="1278294" y="102637"/>
                </a:lnTo>
                <a:lnTo>
                  <a:pt x="569167" y="326572"/>
                </a:lnTo>
                <a:lnTo>
                  <a:pt x="0" y="205274"/>
                </a:lnTo>
                <a:lnTo>
                  <a:pt x="0" y="933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44" name="Gruppieren 143"/>
          <p:cNvGrpSpPr/>
          <p:nvPr/>
        </p:nvGrpSpPr>
        <p:grpSpPr>
          <a:xfrm>
            <a:off x="3707904" y="1633362"/>
            <a:ext cx="1152128" cy="552982"/>
            <a:chOff x="3653898" y="1091128"/>
            <a:chExt cx="864096" cy="369861"/>
          </a:xfrm>
        </p:grpSpPr>
        <p:pic>
          <p:nvPicPr>
            <p:cNvPr id="145" name="Grafik 144"/>
            <p:cNvPicPr/>
            <p:nvPr/>
          </p:nvPicPr>
          <p:blipFill rotWithShape="1"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47" t="55726" r="19872"/>
            <a:stretch/>
          </p:blipFill>
          <p:spPr bwMode="auto">
            <a:xfrm>
              <a:off x="3707904" y="1091128"/>
              <a:ext cx="619919" cy="33713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46" name="Textfeld 145"/>
            <p:cNvSpPr txBox="1"/>
            <p:nvPr/>
          </p:nvSpPr>
          <p:spPr>
            <a:xfrm>
              <a:off x="3653898" y="1306597"/>
              <a:ext cx="864096" cy="1543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9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ESMValTool</a:t>
              </a:r>
              <a:endParaRPr lang="de-DE" sz="9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32560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Freihandform 54"/>
          <p:cNvSpPr/>
          <p:nvPr/>
        </p:nvSpPr>
        <p:spPr>
          <a:xfrm>
            <a:off x="3131840" y="265212"/>
            <a:ext cx="1296143" cy="1697569"/>
          </a:xfrm>
          <a:custGeom>
            <a:avLst/>
            <a:gdLst>
              <a:gd name="connsiteX0" fmla="*/ 0 w 1228165"/>
              <a:gd name="connsiteY0" fmla="*/ 0 h 1640541"/>
              <a:gd name="connsiteX1" fmla="*/ 17930 w 1228165"/>
              <a:gd name="connsiteY1" fmla="*/ 1640541 h 1640541"/>
              <a:gd name="connsiteX2" fmla="*/ 1201271 w 1228165"/>
              <a:gd name="connsiteY2" fmla="*/ 1631577 h 1640541"/>
              <a:gd name="connsiteX3" fmla="*/ 1219200 w 1228165"/>
              <a:gd name="connsiteY3" fmla="*/ 502024 h 1640541"/>
              <a:gd name="connsiteX4" fmla="*/ 1228165 w 1228165"/>
              <a:gd name="connsiteY4" fmla="*/ 8965 h 1640541"/>
              <a:gd name="connsiteX5" fmla="*/ 0 w 1228165"/>
              <a:gd name="connsiteY5" fmla="*/ 0 h 1640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28165" h="1640541">
                <a:moveTo>
                  <a:pt x="0" y="0"/>
                </a:moveTo>
                <a:lnTo>
                  <a:pt x="17930" y="1640541"/>
                </a:lnTo>
                <a:lnTo>
                  <a:pt x="1201271" y="1631577"/>
                </a:lnTo>
                <a:lnTo>
                  <a:pt x="1219200" y="502024"/>
                </a:lnTo>
                <a:lnTo>
                  <a:pt x="1228165" y="8965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Freihandform 38"/>
          <p:cNvSpPr/>
          <p:nvPr/>
        </p:nvSpPr>
        <p:spPr>
          <a:xfrm>
            <a:off x="251521" y="259976"/>
            <a:ext cx="2520280" cy="1661420"/>
          </a:xfrm>
          <a:custGeom>
            <a:avLst/>
            <a:gdLst>
              <a:gd name="connsiteX0" fmla="*/ 0 w 1766047"/>
              <a:gd name="connsiteY0" fmla="*/ 125506 h 1559859"/>
              <a:gd name="connsiteX1" fmla="*/ 26895 w 1766047"/>
              <a:gd name="connsiteY1" fmla="*/ 1075765 h 1559859"/>
              <a:gd name="connsiteX2" fmla="*/ 555812 w 1766047"/>
              <a:gd name="connsiteY2" fmla="*/ 1075765 h 1559859"/>
              <a:gd name="connsiteX3" fmla="*/ 555812 w 1766047"/>
              <a:gd name="connsiteY3" fmla="*/ 1559859 h 1559859"/>
              <a:gd name="connsiteX4" fmla="*/ 1757083 w 1766047"/>
              <a:gd name="connsiteY4" fmla="*/ 1550895 h 1559859"/>
              <a:gd name="connsiteX5" fmla="*/ 1766047 w 1766047"/>
              <a:gd name="connsiteY5" fmla="*/ 0 h 1559859"/>
              <a:gd name="connsiteX6" fmla="*/ 681318 w 1766047"/>
              <a:gd name="connsiteY6" fmla="*/ 0 h 1559859"/>
              <a:gd name="connsiteX7" fmla="*/ 672353 w 1766047"/>
              <a:gd name="connsiteY7" fmla="*/ 143436 h 1559859"/>
              <a:gd name="connsiteX8" fmla="*/ 0 w 1766047"/>
              <a:gd name="connsiteY8" fmla="*/ 125506 h 1559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6047" h="1559859">
                <a:moveTo>
                  <a:pt x="0" y="125506"/>
                </a:moveTo>
                <a:lnTo>
                  <a:pt x="26895" y="1075765"/>
                </a:lnTo>
                <a:lnTo>
                  <a:pt x="555812" y="1075765"/>
                </a:lnTo>
                <a:lnTo>
                  <a:pt x="555812" y="1559859"/>
                </a:lnTo>
                <a:lnTo>
                  <a:pt x="1757083" y="1550895"/>
                </a:lnTo>
                <a:lnTo>
                  <a:pt x="1766047" y="0"/>
                </a:lnTo>
                <a:lnTo>
                  <a:pt x="681318" y="0"/>
                </a:lnTo>
                <a:lnTo>
                  <a:pt x="672353" y="143436"/>
                </a:lnTo>
                <a:lnTo>
                  <a:pt x="0" y="125506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07" name="Grafik 20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721596"/>
            <a:ext cx="654891" cy="394804"/>
          </a:xfrm>
          <a:prstGeom prst="rect">
            <a:avLst/>
          </a:prstGeom>
        </p:spPr>
      </p:pic>
      <p:cxnSp>
        <p:nvCxnSpPr>
          <p:cNvPr id="331" name="Gerade Verbindung 330"/>
          <p:cNvCxnSpPr/>
          <p:nvPr/>
        </p:nvCxnSpPr>
        <p:spPr>
          <a:xfrm flipV="1">
            <a:off x="4716016" y="2209428"/>
            <a:ext cx="0" cy="1728192"/>
          </a:xfrm>
          <a:prstGeom prst="line">
            <a:avLst/>
          </a:prstGeom>
          <a:ln w="28575">
            <a:solidFill>
              <a:srgbClr val="008000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Gewinkelte Verbindung 194"/>
          <p:cNvCxnSpPr>
            <a:stCxn id="261" idx="4"/>
            <a:endCxn id="187" idx="1"/>
          </p:cNvCxnSpPr>
          <p:nvPr/>
        </p:nvCxnSpPr>
        <p:spPr>
          <a:xfrm>
            <a:off x="2915816" y="3289548"/>
            <a:ext cx="1044116" cy="468052"/>
          </a:xfrm>
          <a:prstGeom prst="bentConnector3">
            <a:avLst>
              <a:gd name="adj1" fmla="val 50000"/>
            </a:avLst>
          </a:prstGeom>
          <a:ln w="28575">
            <a:solidFill>
              <a:srgbClr val="008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4" name="Gruppieren 143"/>
          <p:cNvGrpSpPr/>
          <p:nvPr/>
        </p:nvGrpSpPr>
        <p:grpSpPr>
          <a:xfrm>
            <a:off x="3779912" y="1654798"/>
            <a:ext cx="1152128" cy="626638"/>
            <a:chOff x="3707904" y="1057300"/>
            <a:chExt cx="864096" cy="419125"/>
          </a:xfrm>
        </p:grpSpPr>
        <p:pic>
          <p:nvPicPr>
            <p:cNvPr id="145" name="Grafik 144"/>
            <p:cNvPicPr/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47" t="55726" r="19872"/>
            <a:stretch/>
          </p:blipFill>
          <p:spPr bwMode="auto">
            <a:xfrm>
              <a:off x="3779912" y="1057300"/>
              <a:ext cx="619919" cy="41912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46" name="Textfeld 145"/>
            <p:cNvSpPr txBox="1"/>
            <p:nvPr/>
          </p:nvSpPr>
          <p:spPr>
            <a:xfrm>
              <a:off x="3707904" y="1065782"/>
              <a:ext cx="864096" cy="169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ESMValTool</a:t>
              </a:r>
              <a:endParaRPr lang="de-DE" sz="10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pic>
        <p:nvPicPr>
          <p:cNvPr id="374" name="Picture 21" descr="C:\Users\Stephanie Legutke\AppData\Local\Microsoft\Windows\Temporary Internet Files\Content.IE5\NDVO7M7T\Usb_to_ps_2_adapter_IMGP1414[1].jpg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hotocopy trans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860774">
            <a:off x="6143477" y="1040570"/>
            <a:ext cx="1373267" cy="1073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8" name="Gruppieren 17"/>
          <p:cNvGrpSpPr/>
          <p:nvPr/>
        </p:nvGrpSpPr>
        <p:grpSpPr>
          <a:xfrm>
            <a:off x="5638958" y="409228"/>
            <a:ext cx="1381314" cy="1857677"/>
            <a:chOff x="5638958" y="409228"/>
            <a:chExt cx="1381314" cy="1857677"/>
          </a:xfrm>
        </p:grpSpPr>
        <p:grpSp>
          <p:nvGrpSpPr>
            <p:cNvPr id="199" name="Gruppieren 198"/>
            <p:cNvGrpSpPr/>
            <p:nvPr/>
          </p:nvGrpSpPr>
          <p:grpSpPr>
            <a:xfrm>
              <a:off x="5796136" y="409228"/>
              <a:ext cx="720080" cy="435577"/>
              <a:chOff x="7595465" y="616868"/>
              <a:chExt cx="720080" cy="435577"/>
            </a:xfrm>
          </p:grpSpPr>
          <p:pic>
            <p:nvPicPr>
              <p:cNvPr id="200" name="Picture 4" descr="C:\Users\Stephanie Legutke\AppData\Local\Microsoft\Windows\Temporary Internet Files\Content.IE5\4MBK5GWR\sas-face-1-colour[1].png"/>
              <p:cNvPicPr>
                <a:picLocks noChangeAspect="1" noChangeArrowheads="1"/>
              </p:cNvPicPr>
              <p:nvPr/>
            </p:nvPicPr>
            <p:blipFill>
              <a:blip r:embed="rId7" cstate="print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8027513" y="625252"/>
                <a:ext cx="288032" cy="36292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01" name="Picture 4" descr="C:\Users\Stephanie Legutke\AppData\Local\Microsoft\Windows\Temporary Internet Files\Content.IE5\4MBK5GWR\sas-face-1-colour[1].png"/>
              <p:cNvPicPr>
                <a:picLocks noChangeAspect="1" noChangeArrowheads="1"/>
              </p:cNvPicPr>
              <p:nvPr/>
            </p:nvPicPr>
            <p:blipFill>
              <a:blip r:embed="rId7" cstate="print">
                <a:grayscl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7595465" y="689518"/>
                <a:ext cx="288032" cy="36292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02" name="Picture 4" descr="C:\Users\Stephanie Legutke\AppData\Local\Microsoft\Windows\Temporary Internet Files\Content.IE5\4MBK5GWR\sas-face-1-colour[1].png"/>
              <p:cNvPicPr>
                <a:picLocks noChangeAspect="1" noChangeArrowheads="1"/>
              </p:cNvPicPr>
              <p:nvPr/>
            </p:nvPicPr>
            <p:blipFill>
              <a:blip r:embed="rId7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7811489" y="616868"/>
                <a:ext cx="288032" cy="36292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373" name="Picture 21" descr="C:\Users\Stephanie Legutke\AppData\Local\Microsoft\Windows\Temporary Internet Files\Content.IE5\NDVO7M7T\Usb_to_ps_2_adapter_IMGP1414[1].jpg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artisticPhotocopy trans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6356247" flipH="1">
              <a:off x="5476453" y="1050023"/>
              <a:ext cx="1379387" cy="1054377"/>
            </a:xfrm>
            <a:prstGeom prst="rect">
              <a:avLst/>
            </a:prstGeom>
            <a:noFill/>
            <a:scene3d>
              <a:camera prst="orthographicFront">
                <a:rot lat="598846" lon="303460" rev="26514"/>
              </a:camera>
              <a:lightRig rig="threePt" dir="t"/>
            </a:scene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35" name="Rechteck 334"/>
            <p:cNvSpPr/>
            <p:nvPr/>
          </p:nvSpPr>
          <p:spPr>
            <a:xfrm>
              <a:off x="6084168" y="1273324"/>
              <a:ext cx="864096" cy="3600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386" name="Gruppieren 385"/>
            <p:cNvGrpSpPr/>
            <p:nvPr/>
          </p:nvGrpSpPr>
          <p:grpSpPr>
            <a:xfrm>
              <a:off x="6156176" y="481236"/>
              <a:ext cx="864096" cy="794975"/>
              <a:chOff x="2987824" y="3289547"/>
              <a:chExt cx="864096" cy="794975"/>
            </a:xfrm>
          </p:grpSpPr>
          <p:pic>
            <p:nvPicPr>
              <p:cNvPr id="387" name="Picture 4" descr="C:\Users\Stephanie Legutke\AppData\Local\Microsoft\Windows\Temporary Internet Files\Content.IE5\4MBK5GWR\sas-face-1-colour[1].png"/>
              <p:cNvPicPr>
                <a:picLocks noChangeAspect="1" noChangeArrowheads="1"/>
              </p:cNvPicPr>
              <p:nvPr/>
            </p:nvPicPr>
            <p:blipFill>
              <a:blip r:embed="rId7" cstate="print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3347864" y="3289547"/>
                <a:ext cx="288032" cy="36292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88" name="Picture 4" descr="C:\Users\Stephanie Legutke\AppData\Local\Microsoft\Windows\Temporary Internet Files\Content.IE5\4MBK5GWR\sas-face-1-colour[1].png"/>
              <p:cNvPicPr>
                <a:picLocks noChangeAspect="1" noChangeArrowheads="1"/>
              </p:cNvPicPr>
              <p:nvPr/>
            </p:nvPicPr>
            <p:blipFill>
              <a:blip r:embed="rId7" cstate="print">
                <a:grayscl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2987824" y="3353813"/>
                <a:ext cx="288032" cy="36292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89" name="Picture 4" descr="C:\Users\Stephanie Legutke\AppData\Local\Microsoft\Windows\Temporary Internet Files\Content.IE5\4MBK5GWR\sas-face-1-colour[1].png"/>
              <p:cNvPicPr>
                <a:picLocks noChangeAspect="1" noChangeArrowheads="1"/>
              </p:cNvPicPr>
              <p:nvPr/>
            </p:nvPicPr>
            <p:blipFill>
              <a:blip r:embed="rId7" cstate="print">
                <a:duotone>
                  <a:schemeClr val="accent5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3055613" y="3489829"/>
                <a:ext cx="288032" cy="36292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90" name="Picture 4" descr="C:\Users\Stephanie Legutke\AppData\Local\Microsoft\Windows\Temporary Internet Files\Content.IE5\4MBK5GWR\sas-face-1-colour[1].png"/>
              <p:cNvPicPr>
                <a:picLocks noChangeAspect="1" noChangeArrowheads="1"/>
              </p:cNvPicPr>
              <p:nvPr/>
            </p:nvPicPr>
            <p:blipFill>
              <a:blip r:embed="rId7" cstate="print">
                <a:grayscl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3300841" y="3546612"/>
                <a:ext cx="288032" cy="36292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91" name="Picture 4" descr="C:\Users\Stephanie Legutke\AppData\Local\Microsoft\Windows\Temporary Internet Files\Content.IE5\4MBK5GWR\sas-face-1-colour[1].png"/>
              <p:cNvPicPr>
                <a:picLocks noChangeAspect="1" noChangeArrowheads="1"/>
              </p:cNvPicPr>
              <p:nvPr/>
            </p:nvPicPr>
            <p:blipFill>
              <a:blip r:embed="rId7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3563888" y="3289547"/>
                <a:ext cx="288032" cy="36292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92" name="Picture 4" descr="C:\Users\Stephanie Legutke\AppData\Local\Microsoft\Windows\Temporary Internet Files\Content.IE5\4MBK5GWR\sas-face-1-colour[1].png"/>
              <p:cNvPicPr>
                <a:picLocks noChangeAspect="1" noChangeArrowheads="1"/>
              </p:cNvPicPr>
              <p:nvPr/>
            </p:nvPicPr>
            <p:blipFill>
              <a:blip r:embed="rId7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2987824" y="3649587"/>
                <a:ext cx="288032" cy="36292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93" name="Picture 4" descr="C:\Users\Stephanie Legutke\AppData\Local\Microsoft\Windows\Temporary Internet Files\Content.IE5\4MBK5GWR\sas-face-1-colour[1].png"/>
              <p:cNvPicPr>
                <a:picLocks noChangeAspect="1" noChangeArrowheads="1"/>
              </p:cNvPicPr>
              <p:nvPr/>
            </p:nvPicPr>
            <p:blipFill>
              <a:blip r:embed="rId7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3203848" y="3721595"/>
                <a:ext cx="288032" cy="36292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94" name="Picture 4" descr="C:\Users\Stephanie Legutke\AppData\Local\Microsoft\Windows\Temporary Internet Files\Content.IE5\4MBK5GWR\sas-face-1-colour[1].png"/>
              <p:cNvPicPr>
                <a:picLocks noChangeAspect="1" noChangeArrowheads="1"/>
              </p:cNvPicPr>
              <p:nvPr/>
            </p:nvPicPr>
            <p:blipFill>
              <a:blip r:embed="rId7" cstate="print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3491880" y="3721595"/>
                <a:ext cx="288032" cy="36292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49" name="Pfeil nach unten 148"/>
            <p:cNvSpPr/>
            <p:nvPr/>
          </p:nvSpPr>
          <p:spPr>
            <a:xfrm rot="10800000">
              <a:off x="6084168" y="1561356"/>
              <a:ext cx="792088" cy="432048"/>
            </a:xfrm>
            <a:prstGeom prst="downArrow">
              <a:avLst/>
            </a:prstGeom>
            <a:solidFill>
              <a:srgbClr val="CC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63A5B81-1991-4782-9945-F75F220315CC}" type="datetime1">
              <a:rPr lang="de-DE" smtClean="0"/>
              <a:t>22.07.2016</a:t>
            </a:fld>
            <a:endParaRPr lang="en-US" dirty="0"/>
          </a:p>
        </p:txBody>
      </p:sp>
      <p:grpSp>
        <p:nvGrpSpPr>
          <p:cNvPr id="11" name="Gruppieren 10"/>
          <p:cNvGrpSpPr/>
          <p:nvPr/>
        </p:nvGrpSpPr>
        <p:grpSpPr>
          <a:xfrm>
            <a:off x="440583" y="644909"/>
            <a:ext cx="747041" cy="484399"/>
            <a:chOff x="368575" y="644909"/>
            <a:chExt cx="747041" cy="484399"/>
          </a:xfrm>
        </p:grpSpPr>
        <p:sp>
          <p:nvSpPr>
            <p:cNvPr id="43" name="Fensterinhalt vertikal verschieben 42"/>
            <p:cNvSpPr/>
            <p:nvPr/>
          </p:nvSpPr>
          <p:spPr>
            <a:xfrm>
              <a:off x="371645" y="644909"/>
              <a:ext cx="706432" cy="484399"/>
            </a:xfrm>
            <a:prstGeom prst="verticalScroll">
              <a:avLst/>
            </a:prstGeom>
            <a:solidFill>
              <a:srgbClr val="FF99FF"/>
            </a:solidFill>
            <a:ln w="19050">
              <a:solidFill>
                <a:srgbClr val="FF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" name="Textfeld 68"/>
            <p:cNvSpPr txBox="1"/>
            <p:nvPr/>
          </p:nvSpPr>
          <p:spPr>
            <a:xfrm>
              <a:off x="368575" y="780301"/>
              <a:ext cx="747041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200" b="1" dirty="0" smtClean="0">
                  <a:solidFill>
                    <a:srgbClr val="FF00FF"/>
                  </a:solidFill>
                </a:rPr>
                <a:t>CORDEX</a:t>
              </a:r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1259632" y="356877"/>
            <a:ext cx="792088" cy="514016"/>
            <a:chOff x="1187624" y="356877"/>
            <a:chExt cx="792088" cy="514016"/>
          </a:xfrm>
        </p:grpSpPr>
        <p:sp>
          <p:nvSpPr>
            <p:cNvPr id="71" name="Fensterinhalt vertikal verschieben 70"/>
            <p:cNvSpPr/>
            <p:nvPr/>
          </p:nvSpPr>
          <p:spPr>
            <a:xfrm>
              <a:off x="1190330" y="356877"/>
              <a:ext cx="789382" cy="484399"/>
            </a:xfrm>
            <a:prstGeom prst="verticalScroll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rgbClr val="66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" name="Textfeld 71"/>
            <p:cNvSpPr txBox="1"/>
            <p:nvPr/>
          </p:nvSpPr>
          <p:spPr>
            <a:xfrm>
              <a:off x="1187624" y="409228"/>
              <a:ext cx="78938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e-DE" sz="1200" b="1" dirty="0" smtClean="0">
                  <a:solidFill>
                    <a:schemeClr val="accent3">
                      <a:lumMod val="50000"/>
                    </a:schemeClr>
                  </a:solidFill>
                </a:rPr>
                <a:t>Scenario</a:t>
              </a:r>
            </a:p>
            <a:p>
              <a:pPr algn="ctr"/>
              <a:r>
                <a:rPr lang="de-DE" sz="1200" b="1" dirty="0" smtClean="0"/>
                <a:t>MIP</a:t>
              </a:r>
              <a:endParaRPr lang="de-DE" sz="1200" b="1" dirty="0"/>
            </a:p>
          </p:txBody>
        </p:sp>
      </p:grpSp>
      <p:grpSp>
        <p:nvGrpSpPr>
          <p:cNvPr id="14" name="Gruppieren 13"/>
          <p:cNvGrpSpPr/>
          <p:nvPr/>
        </p:nvGrpSpPr>
        <p:grpSpPr>
          <a:xfrm>
            <a:off x="35496" y="1436997"/>
            <a:ext cx="706432" cy="484399"/>
            <a:chOff x="35496" y="1993404"/>
            <a:chExt cx="706432" cy="484399"/>
          </a:xfrm>
        </p:grpSpPr>
        <p:sp>
          <p:nvSpPr>
            <p:cNvPr id="80" name="Fensterinhalt vertikal verschieben 79"/>
            <p:cNvSpPr/>
            <p:nvPr/>
          </p:nvSpPr>
          <p:spPr>
            <a:xfrm>
              <a:off x="35496" y="1993404"/>
              <a:ext cx="706432" cy="484399"/>
            </a:xfrm>
            <a:prstGeom prst="verticalScroll">
              <a:avLst/>
            </a:prstGeom>
            <a:solidFill>
              <a:srgbClr val="FFFF99"/>
            </a:solidFill>
            <a:ln w="19050">
              <a:solidFill>
                <a:srgbClr val="E7E2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" name="Textfeld 80"/>
            <p:cNvSpPr txBox="1"/>
            <p:nvPr/>
          </p:nvSpPr>
          <p:spPr>
            <a:xfrm>
              <a:off x="35496" y="1993404"/>
              <a:ext cx="637494" cy="461665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200" b="1" dirty="0" smtClean="0">
                  <a:solidFill>
                    <a:schemeClr val="bg1">
                      <a:lumMod val="50000"/>
                    </a:schemeClr>
                  </a:solidFill>
                </a:rPr>
                <a:t>…</a:t>
              </a:r>
            </a:p>
            <a:p>
              <a:pPr algn="ctr"/>
              <a:r>
                <a:rPr lang="de-DE" sz="1200" b="1" dirty="0" smtClean="0"/>
                <a:t>MIP</a:t>
              </a:r>
              <a:endParaRPr lang="de-DE" sz="1200" b="1" dirty="0"/>
            </a:p>
          </p:txBody>
        </p:sp>
      </p:grpSp>
      <p:grpSp>
        <p:nvGrpSpPr>
          <p:cNvPr id="103" name="Gruppieren 102"/>
          <p:cNvGrpSpPr/>
          <p:nvPr/>
        </p:nvGrpSpPr>
        <p:grpSpPr>
          <a:xfrm>
            <a:off x="251520" y="2872514"/>
            <a:ext cx="1243083" cy="1091517"/>
            <a:chOff x="1187624" y="2065412"/>
            <a:chExt cx="1243083" cy="1091517"/>
          </a:xfrm>
          <a:solidFill>
            <a:schemeClr val="bg1">
              <a:lumMod val="75000"/>
            </a:schemeClr>
          </a:solidFill>
        </p:grpSpPr>
        <p:sp>
          <p:nvSpPr>
            <p:cNvPr id="10" name="Flussdiagramm: Datenträger mit sequenziellem Zugriff 9"/>
            <p:cNvSpPr/>
            <p:nvPr/>
          </p:nvSpPr>
          <p:spPr>
            <a:xfrm>
              <a:off x="1187624" y="2065412"/>
              <a:ext cx="1186403" cy="1081472"/>
            </a:xfrm>
            <a:prstGeom prst="flowChartMagneticTape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Rechteck 11"/>
            <p:cNvSpPr/>
            <p:nvPr/>
          </p:nvSpPr>
          <p:spPr>
            <a:xfrm>
              <a:off x="1197280" y="2497460"/>
              <a:ext cx="1233427" cy="659469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r>
                <a:rPr lang="en-GB" sz="1400" dirty="0" smtClean="0">
                  <a:solidFill>
                    <a:sysClr val="windowText" lastClr="000000"/>
                  </a:solidFill>
                </a:rPr>
                <a:t>  (Band)</a:t>
              </a:r>
              <a:r>
                <a:rPr lang="en-GB" sz="1400" dirty="0" err="1" smtClean="0">
                  <a:solidFill>
                    <a:sysClr val="windowText" lastClr="000000"/>
                  </a:solidFill>
                </a:rPr>
                <a:t>Archiv</a:t>
              </a:r>
              <a:r>
                <a:rPr lang="en-GB" sz="1400" dirty="0" smtClean="0">
                  <a:solidFill>
                    <a:sysClr val="windowText" lastClr="000000"/>
                  </a:solidFill>
                </a:rPr>
                <a:t>     </a:t>
              </a:r>
            </a:p>
            <a:p>
              <a:pPr algn="ctr"/>
              <a:endParaRPr lang="en-GB" sz="1600" dirty="0">
                <a:solidFill>
                  <a:sysClr val="windowText" lastClr="000000"/>
                </a:solidFill>
              </a:endParaRPr>
            </a:p>
            <a:p>
              <a:pPr algn="ctr"/>
              <a:r>
                <a:rPr lang="en-GB" sz="1200" b="1" dirty="0" smtClean="0">
                  <a:solidFill>
                    <a:sysClr val="windowText" lastClr="000000"/>
                  </a:solidFill>
                </a:rPr>
                <a:t>           (</a:t>
              </a:r>
              <a:r>
                <a:rPr lang="en-GB" sz="1200" b="1" dirty="0" err="1" smtClean="0">
                  <a:solidFill>
                    <a:sysClr val="windowText" lastClr="000000"/>
                  </a:solidFill>
                </a:rPr>
                <a:t>Roh</a:t>
              </a:r>
              <a:r>
                <a:rPr lang="en-GB" sz="1200" b="1" dirty="0" smtClean="0">
                  <a:solidFill>
                    <a:sysClr val="windowText" lastClr="000000"/>
                  </a:solidFill>
                </a:rPr>
                <a:t>)</a:t>
              </a:r>
              <a:r>
                <a:rPr lang="en-GB" sz="1200" b="1" dirty="0" err="1" smtClean="0">
                  <a:solidFill>
                    <a:sysClr val="windowText" lastClr="000000"/>
                  </a:solidFill>
                </a:rPr>
                <a:t>Daten</a:t>
              </a:r>
              <a:endParaRPr lang="en-GB" sz="1200" b="1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22" name="Gruppieren 21"/>
          <p:cNvGrpSpPr/>
          <p:nvPr/>
        </p:nvGrpSpPr>
        <p:grpSpPr>
          <a:xfrm>
            <a:off x="687158" y="908827"/>
            <a:ext cx="1364562" cy="743701"/>
            <a:chOff x="687158" y="908827"/>
            <a:chExt cx="1364562" cy="743701"/>
          </a:xfrm>
        </p:grpSpPr>
        <p:sp>
          <p:nvSpPr>
            <p:cNvPr id="3" name="Flussdiagramm: Karte 2"/>
            <p:cNvSpPr/>
            <p:nvPr/>
          </p:nvSpPr>
          <p:spPr>
            <a:xfrm>
              <a:off x="1059041" y="1165439"/>
              <a:ext cx="936104" cy="467925"/>
            </a:xfrm>
            <a:prstGeom prst="flowChartPunchedCard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000"/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1115616" y="1129308"/>
              <a:ext cx="936104" cy="52322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de-DE" sz="1000" b="1" dirty="0" smtClean="0">
                  <a:solidFill>
                    <a:schemeClr val="bg1">
                      <a:lumMod val="50000"/>
                    </a:schemeClr>
                  </a:solidFill>
                </a:rPr>
                <a:t>MPI-</a:t>
              </a:r>
              <a:r>
                <a:rPr lang="de-DE" sz="1000" b="1" dirty="0" smtClean="0"/>
                <a:t>ESM</a:t>
              </a:r>
              <a:r>
                <a:rPr lang="de-DE" sz="1000" b="1" dirty="0" smtClean="0">
                  <a:solidFill>
                    <a:schemeClr val="bg1">
                      <a:lumMod val="50000"/>
                    </a:schemeClr>
                  </a:solidFill>
                </a:rPr>
                <a:t>1/2</a:t>
              </a:r>
            </a:p>
            <a:p>
              <a:r>
                <a:rPr lang="de-DE" sz="800" b="1" dirty="0" smtClean="0"/>
                <a:t> </a:t>
              </a:r>
              <a:r>
                <a:rPr lang="de-DE" sz="1000" b="1" dirty="0"/>
                <a:t/>
              </a:r>
              <a:br>
                <a:rPr lang="de-DE" sz="1000" b="1" dirty="0"/>
              </a:br>
              <a:r>
                <a:rPr lang="de-DE" sz="1000" b="1" dirty="0" smtClean="0"/>
                <a:t>  </a:t>
              </a:r>
              <a:r>
                <a:rPr lang="de-DE" sz="1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konfiguriert</a:t>
              </a:r>
              <a:endParaRPr lang="de-DE" sz="10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8" name="Pfeil nach unten 7"/>
            <p:cNvSpPr>
              <a:spLocks noChangeAspect="1"/>
            </p:cNvSpPr>
            <p:nvPr/>
          </p:nvSpPr>
          <p:spPr>
            <a:xfrm>
              <a:off x="1553807" y="908827"/>
              <a:ext cx="65865" cy="220481"/>
            </a:xfrm>
            <a:prstGeom prst="downArrow">
              <a:avLst/>
            </a:prstGeom>
            <a:solidFill>
              <a:srgbClr val="66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3" name="Pfeil nach unten 82"/>
            <p:cNvSpPr>
              <a:spLocks noChangeAspect="1"/>
            </p:cNvSpPr>
            <p:nvPr/>
          </p:nvSpPr>
          <p:spPr>
            <a:xfrm rot="17700000">
              <a:off x="764466" y="1133852"/>
              <a:ext cx="65865" cy="220481"/>
            </a:xfrm>
            <a:prstGeom prst="downArrow">
              <a:avLst/>
            </a:prstGeom>
            <a:solidFill>
              <a:srgbClr val="FF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83" name="Gruppieren 182"/>
          <p:cNvGrpSpPr/>
          <p:nvPr/>
        </p:nvGrpSpPr>
        <p:grpSpPr>
          <a:xfrm>
            <a:off x="4499992" y="1057300"/>
            <a:ext cx="1224136" cy="1224136"/>
            <a:chOff x="4427984" y="1057300"/>
            <a:chExt cx="1224136" cy="1224136"/>
          </a:xfrm>
        </p:grpSpPr>
        <p:sp>
          <p:nvSpPr>
            <p:cNvPr id="64" name="Flussdiagramm: Magnetplattenspeicher 63"/>
            <p:cNvSpPr/>
            <p:nvPr/>
          </p:nvSpPr>
          <p:spPr>
            <a:xfrm>
              <a:off x="4427984" y="1057300"/>
              <a:ext cx="1224136" cy="1224136"/>
            </a:xfrm>
            <a:prstGeom prst="flowChartMagneticDisk">
              <a:avLst/>
            </a:prstGeom>
            <a:solidFill>
              <a:srgbClr val="CCFFCC"/>
            </a:solidFill>
            <a:ln w="9525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8" name="Textfeld 167"/>
            <p:cNvSpPr txBox="1"/>
            <p:nvPr/>
          </p:nvSpPr>
          <p:spPr>
            <a:xfrm>
              <a:off x="4427984" y="1109563"/>
              <a:ext cx="1224136" cy="30777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400" b="1" dirty="0" smtClean="0"/>
                <a:t>DKRZ ESGF</a:t>
              </a:r>
              <a:endParaRPr lang="de-DE" sz="1400" b="1" dirty="0"/>
            </a:p>
          </p:txBody>
        </p:sp>
      </p:grpSp>
      <p:grpSp>
        <p:nvGrpSpPr>
          <p:cNvPr id="308" name="Gruppieren 307"/>
          <p:cNvGrpSpPr/>
          <p:nvPr/>
        </p:nvGrpSpPr>
        <p:grpSpPr>
          <a:xfrm>
            <a:off x="7020272" y="1057300"/>
            <a:ext cx="1296144" cy="1296144"/>
            <a:chOff x="6084168" y="1057300"/>
            <a:chExt cx="1296144" cy="1296144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180" name="Flussdiagramm: Datenträger mit sequenziellem Zugriff 179"/>
            <p:cNvSpPr/>
            <p:nvPr/>
          </p:nvSpPr>
          <p:spPr>
            <a:xfrm>
              <a:off x="6084168" y="1057300"/>
              <a:ext cx="1224136" cy="1224136"/>
            </a:xfrm>
            <a:prstGeom prst="flowChartMagneticTap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9525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2" name="Textfeld 181"/>
            <p:cNvSpPr txBox="1"/>
            <p:nvPr/>
          </p:nvSpPr>
          <p:spPr>
            <a:xfrm>
              <a:off x="6084168" y="1183893"/>
              <a:ext cx="1296144" cy="116955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200"/>
                </a:lnSpc>
              </a:pPr>
              <a:r>
                <a:rPr lang="de-DE" sz="1400" b="1" dirty="0" smtClean="0"/>
                <a:t>Langzeit-</a:t>
              </a:r>
            </a:p>
            <a:p>
              <a:pPr algn="ctr">
                <a:lnSpc>
                  <a:spcPts val="1200"/>
                </a:lnSpc>
              </a:pPr>
              <a:r>
                <a:rPr lang="de-DE" sz="1400" b="1" dirty="0" smtClean="0"/>
                <a:t>Archiv</a:t>
              </a:r>
              <a:br>
                <a:rPr lang="de-DE" sz="1400" b="1" dirty="0" smtClean="0"/>
              </a:br>
              <a:endParaRPr lang="de-DE" sz="1400" b="1" dirty="0" smtClean="0"/>
            </a:p>
            <a:p>
              <a:pPr algn="ctr">
                <a:lnSpc>
                  <a:spcPts val="1200"/>
                </a:lnSpc>
              </a:pPr>
              <a:r>
                <a:rPr lang="de-DE" sz="1400" b="1" dirty="0" smtClean="0">
                  <a:solidFill>
                    <a:schemeClr val="accent4">
                      <a:lumMod val="75000"/>
                    </a:schemeClr>
                  </a:solidFill>
                </a:rPr>
                <a:t>WDCC</a:t>
              </a:r>
              <a:br>
                <a:rPr lang="de-DE" sz="1400" b="1" dirty="0" smtClean="0">
                  <a:solidFill>
                    <a:schemeClr val="accent4">
                      <a:lumMod val="75000"/>
                    </a:schemeClr>
                  </a:solidFill>
                </a:rPr>
              </a:br>
              <a:r>
                <a:rPr lang="de-DE" sz="1400" b="1" dirty="0" smtClean="0">
                  <a:solidFill>
                    <a:schemeClr val="accent4">
                      <a:lumMod val="75000"/>
                    </a:schemeClr>
                  </a:solidFill>
                </a:rPr>
                <a:t>IPCC-DDC</a:t>
              </a:r>
              <a:r>
                <a:rPr lang="de-DE" sz="1400" b="1" dirty="0" smtClean="0">
                  <a:solidFill>
                    <a:schemeClr val="accent2">
                      <a:lumMod val="75000"/>
                    </a:schemeClr>
                  </a:solidFill>
                </a:rPr>
                <a:t/>
              </a:r>
              <a:br>
                <a:rPr lang="de-DE" sz="1400" b="1" dirty="0" smtClean="0">
                  <a:solidFill>
                    <a:schemeClr val="accent2">
                      <a:lumMod val="75000"/>
                    </a:schemeClr>
                  </a:solidFill>
                </a:rPr>
              </a:br>
              <a:endParaRPr lang="de-DE" sz="1400" b="1" dirty="0" smtClean="0">
                <a:solidFill>
                  <a:schemeClr val="accent2">
                    <a:lumMod val="75000"/>
                  </a:schemeClr>
                </a:solidFill>
              </a:endParaRPr>
            </a:p>
            <a:p>
              <a:pPr algn="ctr">
                <a:lnSpc>
                  <a:spcPts val="1200"/>
                </a:lnSpc>
              </a:pPr>
              <a:r>
                <a:rPr lang="de-DE" sz="1400" b="1" dirty="0" smtClean="0">
                  <a:solidFill>
                    <a:schemeClr val="accent2">
                      <a:lumMod val="75000"/>
                    </a:schemeClr>
                  </a:solidFill>
                </a:rPr>
                <a:t>                  </a:t>
              </a:r>
              <a:r>
                <a:rPr lang="de-DE" sz="1400" b="1" dirty="0" err="1" smtClean="0">
                  <a:solidFill>
                    <a:schemeClr val="accent4">
                      <a:lumMod val="75000"/>
                    </a:schemeClr>
                  </a:solidFill>
                </a:rPr>
                <a:t>Cera</a:t>
              </a:r>
              <a:endParaRPr lang="de-DE" sz="1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</p:grpSp>
      <p:cxnSp>
        <p:nvCxnSpPr>
          <p:cNvPr id="270" name="Gewinkelte Verbindung 269"/>
          <p:cNvCxnSpPr>
            <a:stCxn id="64" idx="3"/>
            <a:endCxn id="180" idx="2"/>
          </p:cNvCxnSpPr>
          <p:nvPr/>
        </p:nvCxnSpPr>
        <p:spPr>
          <a:xfrm rot="16200000" flipH="1">
            <a:off x="6372200" y="1021296"/>
            <a:ext cx="12700" cy="2520280"/>
          </a:xfrm>
          <a:prstGeom prst="bentConnector3">
            <a:avLst>
              <a:gd name="adj1" fmla="val 1800000"/>
            </a:avLst>
          </a:prstGeom>
          <a:ln w="28575">
            <a:solidFill>
              <a:schemeClr val="accent4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39" name="Gruppieren 1038"/>
          <p:cNvGrpSpPr/>
          <p:nvPr/>
        </p:nvGrpSpPr>
        <p:grpSpPr>
          <a:xfrm>
            <a:off x="3993249" y="3555270"/>
            <a:ext cx="1010797" cy="382354"/>
            <a:chOff x="6156653" y="3777745"/>
            <a:chExt cx="1290915" cy="432051"/>
          </a:xfrm>
        </p:grpSpPr>
        <p:cxnSp>
          <p:nvCxnSpPr>
            <p:cNvPr id="305" name="Gerade Verbindung 304"/>
            <p:cNvCxnSpPr/>
            <p:nvPr/>
          </p:nvCxnSpPr>
          <p:spPr>
            <a:xfrm>
              <a:off x="6156653" y="3865612"/>
              <a:ext cx="1113320" cy="0"/>
            </a:xfrm>
            <a:prstGeom prst="line">
              <a:avLst/>
            </a:prstGeom>
            <a:ln w="9525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9" name="Rechteck 1028"/>
            <p:cNvSpPr/>
            <p:nvPr/>
          </p:nvSpPr>
          <p:spPr>
            <a:xfrm>
              <a:off x="6295440" y="3777745"/>
              <a:ext cx="1152128" cy="432051"/>
            </a:xfrm>
            <a:prstGeom prst="rect">
              <a:avLst/>
            </a:prstGeom>
            <a:solidFill>
              <a:srgbClr val="FFFFFF">
                <a:alpha val="6078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63" name="Gruppieren 62"/>
          <p:cNvGrpSpPr/>
          <p:nvPr/>
        </p:nvGrpSpPr>
        <p:grpSpPr>
          <a:xfrm>
            <a:off x="3059831" y="2065412"/>
            <a:ext cx="1152129" cy="610424"/>
            <a:chOff x="3059831" y="2031052"/>
            <a:chExt cx="1152129" cy="610424"/>
          </a:xfrm>
        </p:grpSpPr>
        <p:cxnSp>
          <p:nvCxnSpPr>
            <p:cNvPr id="289" name="Gerade Verbindung mit Pfeil 288"/>
            <p:cNvCxnSpPr>
              <a:stCxn id="90" idx="3"/>
              <a:endCxn id="291" idx="1"/>
            </p:cNvCxnSpPr>
            <p:nvPr/>
          </p:nvCxnSpPr>
          <p:spPr>
            <a:xfrm>
              <a:off x="3059831" y="2310713"/>
              <a:ext cx="226335" cy="6727"/>
            </a:xfrm>
            <a:prstGeom prst="straightConnector1">
              <a:avLst/>
            </a:prstGeom>
            <a:ln w="28575">
              <a:solidFill>
                <a:srgbClr val="0099FF"/>
              </a:solidFill>
              <a:prstDash val="sysDash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90" name="Gruppieren 289"/>
            <p:cNvGrpSpPr/>
            <p:nvPr/>
          </p:nvGrpSpPr>
          <p:grpSpPr>
            <a:xfrm>
              <a:off x="3275855" y="2031052"/>
              <a:ext cx="936105" cy="610424"/>
              <a:chOff x="2096437" y="1396434"/>
              <a:chExt cx="1304171" cy="610424"/>
            </a:xfrm>
          </p:grpSpPr>
          <p:sp>
            <p:nvSpPr>
              <p:cNvPr id="291" name="Flussdiagramm: Karte 290"/>
              <p:cNvSpPr/>
              <p:nvPr/>
            </p:nvSpPr>
            <p:spPr>
              <a:xfrm>
                <a:off x="2110799" y="1430794"/>
                <a:ext cx="1224136" cy="504056"/>
              </a:xfrm>
              <a:prstGeom prst="flowChartPunchedCard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9525">
                <a:solidFill>
                  <a:srgbClr val="0099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000"/>
              </a:p>
            </p:txBody>
          </p:sp>
          <p:sp>
            <p:nvSpPr>
              <p:cNvPr id="292" name="Textfeld 291"/>
              <p:cNvSpPr txBox="1"/>
              <p:nvPr/>
            </p:nvSpPr>
            <p:spPr>
              <a:xfrm>
                <a:off x="2096437" y="1396434"/>
                <a:ext cx="1304171" cy="61042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1400"/>
                  </a:lnSpc>
                </a:pPr>
                <a:r>
                  <a:rPr lang="de-DE" sz="1200" b="1" dirty="0" smtClean="0">
                    <a:solidFill>
                      <a:sysClr val="windowText" lastClr="000000"/>
                    </a:solidFill>
                  </a:rPr>
                  <a:t>.</a:t>
                </a:r>
                <a:r>
                  <a:rPr lang="de-DE" sz="1200" b="1" dirty="0" err="1" smtClean="0">
                    <a:solidFill>
                      <a:sysClr val="windowText" lastClr="000000"/>
                    </a:solidFill>
                  </a:rPr>
                  <a:t>mon</a:t>
                </a:r>
                <a:r>
                  <a:rPr lang="de-DE" sz="1200" b="1" dirty="0" smtClean="0">
                    <a:solidFill>
                      <a:sysClr val="windowText" lastClr="000000"/>
                    </a:solidFill>
                  </a:rPr>
                  <a:t>   </a:t>
                </a:r>
              </a:p>
              <a:p>
                <a:r>
                  <a:rPr lang="de-DE" sz="1000" b="1" dirty="0" smtClean="0">
                    <a:solidFill>
                      <a:srgbClr val="0070C0"/>
                    </a:solidFill>
                  </a:rPr>
                  <a:t>ESMValTool</a:t>
                </a:r>
              </a:p>
              <a:p>
                <a:pPr algn="r"/>
                <a:r>
                  <a:rPr lang="de-DE" sz="1200" b="1" dirty="0" smtClean="0">
                    <a:solidFill>
                      <a:srgbClr val="0070C0"/>
                    </a:solidFill>
                  </a:rPr>
                  <a:t>D Check-1</a:t>
                </a:r>
                <a:endParaRPr lang="de-DE" sz="1200" b="1" dirty="0">
                  <a:solidFill>
                    <a:srgbClr val="0070C0"/>
                  </a:solidFill>
                </a:endParaRPr>
              </a:p>
            </p:txBody>
          </p:sp>
        </p:grpSp>
      </p:grpSp>
      <p:cxnSp>
        <p:nvCxnSpPr>
          <p:cNvPr id="161" name="Gewinkelte Verbindung 160"/>
          <p:cNvCxnSpPr/>
          <p:nvPr/>
        </p:nvCxnSpPr>
        <p:spPr>
          <a:xfrm rot="5400000" flipH="1" flipV="1">
            <a:off x="2339752" y="3865612"/>
            <a:ext cx="576064" cy="144016"/>
          </a:xfrm>
          <a:prstGeom prst="bentConnector3">
            <a:avLst>
              <a:gd name="adj1" fmla="val 54535"/>
            </a:avLst>
          </a:prstGeom>
          <a:ln w="28575">
            <a:solidFill>
              <a:srgbClr val="0099FF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Gewinkelte Verbindung 337"/>
          <p:cNvCxnSpPr>
            <a:endCxn id="261" idx="3"/>
          </p:cNvCxnSpPr>
          <p:nvPr/>
        </p:nvCxnSpPr>
        <p:spPr>
          <a:xfrm rot="16200000" flipV="1">
            <a:off x="2213738" y="3811606"/>
            <a:ext cx="360040" cy="36004"/>
          </a:xfrm>
          <a:prstGeom prst="bentConnector3">
            <a:avLst>
              <a:gd name="adj1" fmla="val 50000"/>
            </a:avLst>
          </a:prstGeom>
          <a:ln w="28575">
            <a:solidFill>
              <a:srgbClr val="0099FF"/>
            </a:solidFill>
            <a:prstDash val="sys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3" name="Pfeil nach unten 332"/>
          <p:cNvSpPr/>
          <p:nvPr/>
        </p:nvSpPr>
        <p:spPr>
          <a:xfrm rot="10800000">
            <a:off x="6084168" y="1561356"/>
            <a:ext cx="792088" cy="432048"/>
          </a:xfrm>
          <a:prstGeom prst="downArrow">
            <a:avLst/>
          </a:prstGeom>
          <a:gradFill flip="none" rotWithShape="1">
            <a:gsLst>
              <a:gs pos="35000">
                <a:schemeClr val="accent4">
                  <a:lumMod val="60000"/>
                  <a:lumOff val="40000"/>
                </a:schemeClr>
              </a:gs>
              <a:gs pos="75000">
                <a:srgbClr val="CCFFCC">
                  <a:shade val="67500"/>
                  <a:satMod val="115000"/>
                  <a:lumMod val="96000"/>
                </a:srgbClr>
              </a:gs>
              <a:gs pos="100000">
                <a:srgbClr val="CCFFCC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42" name="Gruppieren 41"/>
          <p:cNvGrpSpPr/>
          <p:nvPr/>
        </p:nvGrpSpPr>
        <p:grpSpPr>
          <a:xfrm>
            <a:off x="3635896" y="4945732"/>
            <a:ext cx="3024335" cy="288032"/>
            <a:chOff x="3635896" y="4945732"/>
            <a:chExt cx="3024335" cy="288032"/>
          </a:xfrm>
        </p:grpSpPr>
        <p:sp>
          <p:nvSpPr>
            <p:cNvPr id="341" name="Pfeil nach rechts 340"/>
            <p:cNvSpPr/>
            <p:nvPr/>
          </p:nvSpPr>
          <p:spPr>
            <a:xfrm>
              <a:off x="3707904" y="4945732"/>
              <a:ext cx="2736304" cy="288032"/>
            </a:xfrm>
            <a:prstGeom prst="rightArrow">
              <a:avLst/>
            </a:prstGeom>
            <a:solidFill>
              <a:srgbClr val="CCFFCC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7" name="Textfeld 106"/>
            <p:cNvSpPr txBox="1"/>
            <p:nvPr/>
          </p:nvSpPr>
          <p:spPr>
            <a:xfrm>
              <a:off x="3635896" y="4945732"/>
              <a:ext cx="30243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200" dirty="0" smtClean="0"/>
                <a:t>Datenmanagement-/Datenanalysephase</a:t>
              </a:r>
              <a:endParaRPr lang="de-DE" sz="1200" dirty="0"/>
            </a:p>
          </p:txBody>
        </p:sp>
      </p:grpSp>
      <p:grpSp>
        <p:nvGrpSpPr>
          <p:cNvPr id="40" name="Gruppieren 39"/>
          <p:cNvGrpSpPr/>
          <p:nvPr/>
        </p:nvGrpSpPr>
        <p:grpSpPr>
          <a:xfrm>
            <a:off x="107504" y="4937348"/>
            <a:ext cx="3600400" cy="296416"/>
            <a:chOff x="107504" y="4945732"/>
            <a:chExt cx="4104456" cy="296416"/>
          </a:xfrm>
        </p:grpSpPr>
        <p:sp>
          <p:nvSpPr>
            <p:cNvPr id="408" name="Pfeil nach rechts 407"/>
            <p:cNvSpPr/>
            <p:nvPr/>
          </p:nvSpPr>
          <p:spPr>
            <a:xfrm>
              <a:off x="107504" y="4954116"/>
              <a:ext cx="4104456" cy="288032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02" name="Textfeld 401"/>
            <p:cNvSpPr txBox="1"/>
            <p:nvPr/>
          </p:nvSpPr>
          <p:spPr>
            <a:xfrm>
              <a:off x="1259632" y="4945732"/>
              <a:ext cx="1803080" cy="276999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200" dirty="0" err="1" smtClean="0"/>
                <a:t>Produktionssphase</a:t>
              </a:r>
              <a:endParaRPr lang="de-DE" sz="1200" dirty="0"/>
            </a:p>
          </p:txBody>
        </p:sp>
      </p:grpSp>
      <p:grpSp>
        <p:nvGrpSpPr>
          <p:cNvPr id="44" name="Gruppieren 43"/>
          <p:cNvGrpSpPr/>
          <p:nvPr/>
        </p:nvGrpSpPr>
        <p:grpSpPr>
          <a:xfrm>
            <a:off x="6444208" y="4945732"/>
            <a:ext cx="2699792" cy="288032"/>
            <a:chOff x="6444208" y="4945732"/>
            <a:chExt cx="2699792" cy="288032"/>
          </a:xfrm>
        </p:grpSpPr>
        <p:sp>
          <p:nvSpPr>
            <p:cNvPr id="409" name="Pfeil nach rechts 408"/>
            <p:cNvSpPr/>
            <p:nvPr/>
          </p:nvSpPr>
          <p:spPr>
            <a:xfrm>
              <a:off x="6444208" y="4945732"/>
              <a:ext cx="2699792" cy="288032"/>
            </a:xfrm>
            <a:prstGeom prst="rightArrow">
              <a:avLst/>
            </a:prstGeom>
            <a:solidFill>
              <a:schemeClr val="accent4">
                <a:lumMod val="40000"/>
                <a:lumOff val="6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3" name="Textfeld 112"/>
            <p:cNvSpPr txBox="1"/>
            <p:nvPr/>
          </p:nvSpPr>
          <p:spPr>
            <a:xfrm>
              <a:off x="7020272" y="4945732"/>
              <a:ext cx="1621781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200" dirty="0" err="1" smtClean="0"/>
                <a:t>bibliometrische</a:t>
              </a:r>
              <a:r>
                <a:rPr lang="de-DE" sz="1200" dirty="0" smtClean="0"/>
                <a:t> Phase</a:t>
              </a:r>
              <a:endParaRPr lang="de-DE" sz="1200" dirty="0"/>
            </a:p>
          </p:txBody>
        </p:sp>
      </p:grpSp>
      <p:grpSp>
        <p:nvGrpSpPr>
          <p:cNvPr id="49" name="Gruppieren 48"/>
          <p:cNvGrpSpPr/>
          <p:nvPr/>
        </p:nvGrpSpPr>
        <p:grpSpPr>
          <a:xfrm>
            <a:off x="7668344" y="2281436"/>
            <a:ext cx="576064" cy="698594"/>
            <a:chOff x="7668344" y="2281436"/>
            <a:chExt cx="576064" cy="698594"/>
          </a:xfrm>
        </p:grpSpPr>
        <p:cxnSp>
          <p:nvCxnSpPr>
            <p:cNvPr id="430" name="Gerade Verbindung mit Pfeil 429"/>
            <p:cNvCxnSpPr/>
            <p:nvPr/>
          </p:nvCxnSpPr>
          <p:spPr>
            <a:xfrm flipV="1">
              <a:off x="7884368" y="2281436"/>
              <a:ext cx="0" cy="432048"/>
            </a:xfrm>
            <a:prstGeom prst="straightConnector1">
              <a:avLst/>
            </a:prstGeom>
            <a:ln w="28575">
              <a:solidFill>
                <a:schemeClr val="accent4">
                  <a:lumMod val="75000"/>
                </a:schemeClr>
              </a:solidFill>
              <a:prstDash val="sysDash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4" name="Textfeld 343"/>
            <p:cNvSpPr txBox="1"/>
            <p:nvPr/>
          </p:nvSpPr>
          <p:spPr>
            <a:xfrm>
              <a:off x="7668344" y="2641476"/>
              <a:ext cx="57606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600" b="1" dirty="0" smtClean="0">
                  <a:solidFill>
                    <a:schemeClr val="accent4">
                      <a:lumMod val="75000"/>
                    </a:schemeClr>
                  </a:solidFill>
                </a:rPr>
                <a:t>DOI</a:t>
              </a:r>
              <a:endParaRPr lang="de-DE" sz="16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</p:grpSp>
      <p:grpSp>
        <p:nvGrpSpPr>
          <p:cNvPr id="46" name="Gruppieren 45"/>
          <p:cNvGrpSpPr/>
          <p:nvPr/>
        </p:nvGrpSpPr>
        <p:grpSpPr>
          <a:xfrm>
            <a:off x="2771800" y="4009628"/>
            <a:ext cx="3456383" cy="720080"/>
            <a:chOff x="2771800" y="4009628"/>
            <a:chExt cx="3456383" cy="720080"/>
          </a:xfrm>
        </p:grpSpPr>
        <p:grpSp>
          <p:nvGrpSpPr>
            <p:cNvPr id="1032" name="Gruppieren 1031"/>
            <p:cNvGrpSpPr/>
            <p:nvPr/>
          </p:nvGrpSpPr>
          <p:grpSpPr>
            <a:xfrm>
              <a:off x="5004047" y="4009628"/>
              <a:ext cx="1224136" cy="716613"/>
              <a:chOff x="7668342" y="4734865"/>
              <a:chExt cx="1748766" cy="1080121"/>
            </a:xfrm>
          </p:grpSpPr>
          <p:pic>
            <p:nvPicPr>
              <p:cNvPr id="1028" name="Picture 4" descr="C:\Users\Stephanie Legutke\AppData\Local\Microsoft\Windows\Temporary Internet Files\Content.IE5\GVBNIT7F\macosx103-1-1[1].png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83898" y="4734865"/>
                <a:ext cx="1424605" cy="1080121"/>
              </a:xfrm>
              <a:prstGeom prst="rect">
                <a:avLst/>
              </a:prstGeom>
              <a:noFill/>
            </p:spPr>
          </p:pic>
          <p:pic>
            <p:nvPicPr>
              <p:cNvPr id="1027" name="Picture 3" descr="C:\Users\Stephanie Legutke\AppData\Local\Microsoft\Windows\Temporary Internet Files\Content.IE5\NDVO7M7T\Logos-Browsers[1].png"/>
              <p:cNvPicPr>
                <a:picLocks noChangeAspect="1" noChangeArrowheads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8774862">
                <a:off x="8519302" y="4846570"/>
                <a:ext cx="495602" cy="4956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031" name="Textfeld 1030"/>
              <p:cNvSpPr txBox="1"/>
              <p:nvPr/>
            </p:nvSpPr>
            <p:spPr>
              <a:xfrm>
                <a:off x="7668342" y="4843400"/>
                <a:ext cx="1748766" cy="8350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500" b="1" dirty="0" smtClean="0"/>
                  <a:t>------  Q-A   -----</a:t>
                </a:r>
                <a:br>
                  <a:rPr lang="de-DE" sz="500" b="1" dirty="0" smtClean="0"/>
                </a:br>
                <a:r>
                  <a:rPr lang="de-DE" sz="500" b="1" dirty="0" err="1" smtClean="0"/>
                  <a:t>Checking</a:t>
                </a:r>
                <a:r>
                  <a:rPr lang="de-DE" sz="500" b="1" dirty="0" smtClean="0"/>
                  <a:t> </a:t>
                </a:r>
                <a:r>
                  <a:rPr lang="de-DE" sz="500" b="1" dirty="0" err="1" smtClean="0"/>
                  <a:t>Metadata</a:t>
                </a:r>
                <a:r>
                  <a:rPr lang="de-DE" sz="500" b="1" dirty="0" smtClean="0"/>
                  <a:t/>
                </a:r>
                <a:br>
                  <a:rPr lang="de-DE" sz="500" b="1" dirty="0" smtClean="0"/>
                </a:br>
                <a:r>
                  <a:rPr lang="de-DE" sz="500" b="1" dirty="0" smtClean="0"/>
                  <a:t>OK ...</a:t>
                </a:r>
              </a:p>
              <a:p>
                <a:r>
                  <a:rPr lang="de-DE" sz="500" b="1" dirty="0" smtClean="0"/>
                  <a:t>OK ...</a:t>
                </a:r>
              </a:p>
              <a:p>
                <a:r>
                  <a:rPr lang="de-DE" sz="500" b="1" dirty="0" smtClean="0"/>
                  <a:t>...</a:t>
                </a:r>
              </a:p>
              <a:p>
                <a:r>
                  <a:rPr lang="de-DE" sz="500" b="1" dirty="0" err="1" smtClean="0"/>
                  <a:t>Passed</a:t>
                </a:r>
                <a:r>
                  <a:rPr lang="de-DE" sz="500" b="1" dirty="0" smtClean="0"/>
                  <a:t>!</a:t>
                </a:r>
              </a:p>
            </p:txBody>
          </p:sp>
        </p:grpSp>
        <p:sp>
          <p:nvSpPr>
            <p:cNvPr id="1040" name="Rechteck 1039"/>
            <p:cNvSpPr/>
            <p:nvPr/>
          </p:nvSpPr>
          <p:spPr>
            <a:xfrm>
              <a:off x="5004048" y="4009628"/>
              <a:ext cx="1008112" cy="720080"/>
            </a:xfrm>
            <a:prstGeom prst="rect">
              <a:avLst/>
            </a:prstGeom>
            <a:noFill/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044" name="Gerade Verbindung 1043"/>
            <p:cNvCxnSpPr>
              <a:endCxn id="1028" idx="1"/>
            </p:cNvCxnSpPr>
            <p:nvPr/>
          </p:nvCxnSpPr>
          <p:spPr>
            <a:xfrm flipV="1">
              <a:off x="2771800" y="4367935"/>
              <a:ext cx="2243135" cy="1733"/>
            </a:xfrm>
            <a:prstGeom prst="line">
              <a:avLst/>
            </a:prstGeom>
            <a:ln w="28575">
              <a:solidFill>
                <a:srgbClr val="0099FF"/>
              </a:solidFill>
              <a:prstDash val="sysDash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3" name="Gruppieren 232"/>
          <p:cNvGrpSpPr/>
          <p:nvPr/>
        </p:nvGrpSpPr>
        <p:grpSpPr>
          <a:xfrm>
            <a:off x="1527093" y="1633363"/>
            <a:ext cx="1604747" cy="2016225"/>
            <a:chOff x="1527093" y="1633363"/>
            <a:chExt cx="1604747" cy="2016225"/>
          </a:xfrm>
        </p:grpSpPr>
        <p:sp>
          <p:nvSpPr>
            <p:cNvPr id="261" name="Flussdiagramm: Magnetplattenspeicher 260"/>
            <p:cNvSpPr/>
            <p:nvPr/>
          </p:nvSpPr>
          <p:spPr>
            <a:xfrm>
              <a:off x="1835696" y="2929508"/>
              <a:ext cx="1080120" cy="720080"/>
            </a:xfrm>
            <a:prstGeom prst="flowChartMagneticDisk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00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97" name="Gewinkelte Verbindung 96"/>
            <p:cNvCxnSpPr>
              <a:stCxn id="90" idx="2"/>
              <a:endCxn id="261" idx="1"/>
            </p:cNvCxnSpPr>
            <p:nvPr/>
          </p:nvCxnSpPr>
          <p:spPr>
            <a:xfrm rot="5400000">
              <a:off x="2319173" y="2626052"/>
              <a:ext cx="360040" cy="246873"/>
            </a:xfrm>
            <a:prstGeom prst="bentConnector3">
              <a:avLst>
                <a:gd name="adj1" fmla="val 50000"/>
              </a:avLst>
            </a:prstGeom>
            <a:ln w="28575">
              <a:solidFill>
                <a:srgbClr val="0099FF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Gewinkelte Verbindung 128"/>
            <p:cNvCxnSpPr>
              <a:stCxn id="3" idx="2"/>
              <a:endCxn id="90" idx="1"/>
            </p:cNvCxnSpPr>
            <p:nvPr/>
          </p:nvCxnSpPr>
          <p:spPr>
            <a:xfrm rot="16200000" flipH="1">
              <a:off x="1522740" y="1637716"/>
              <a:ext cx="677349" cy="668643"/>
            </a:xfrm>
            <a:prstGeom prst="bentConnector2">
              <a:avLst/>
            </a:prstGeom>
            <a:ln w="28575">
              <a:solidFill>
                <a:srgbClr val="0099FF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1" name="Gruppieren 120"/>
            <p:cNvGrpSpPr/>
            <p:nvPr/>
          </p:nvGrpSpPr>
          <p:grpSpPr>
            <a:xfrm>
              <a:off x="2123728" y="2000275"/>
              <a:ext cx="1008112" cy="641201"/>
              <a:chOff x="2102030" y="1509673"/>
              <a:chExt cx="1445406" cy="641201"/>
            </a:xfrm>
          </p:grpSpPr>
          <p:sp>
            <p:nvSpPr>
              <p:cNvPr id="90" name="Flussdiagramm: Karte 89"/>
              <p:cNvSpPr/>
              <p:nvPr/>
            </p:nvSpPr>
            <p:spPr>
              <a:xfrm>
                <a:off x="2205274" y="1561356"/>
                <a:ext cx="1224136" cy="517510"/>
              </a:xfrm>
              <a:prstGeom prst="flowChartPunchedCard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9525">
                <a:solidFill>
                  <a:srgbClr val="0099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000"/>
              </a:p>
            </p:txBody>
          </p:sp>
          <p:sp>
            <p:nvSpPr>
              <p:cNvPr id="92" name="Textfeld 91"/>
              <p:cNvSpPr txBox="1"/>
              <p:nvPr/>
            </p:nvSpPr>
            <p:spPr>
              <a:xfrm>
                <a:off x="2102030" y="1509673"/>
                <a:ext cx="1445406" cy="64120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1400"/>
                  </a:lnSpc>
                </a:pPr>
                <a:r>
                  <a:rPr lang="de-DE" sz="1200" b="1" dirty="0" smtClean="0">
                    <a:solidFill>
                      <a:sysClr val="windowText" lastClr="000000"/>
                    </a:solidFill>
                  </a:rPr>
                  <a:t>.</a:t>
                </a:r>
                <a:r>
                  <a:rPr lang="de-DE" sz="1200" b="1" dirty="0" err="1" smtClean="0">
                    <a:solidFill>
                      <a:sysClr val="windowText" lastClr="000000"/>
                    </a:solidFill>
                  </a:rPr>
                  <a:t>post</a:t>
                </a:r>
                <a:r>
                  <a:rPr lang="de-DE" sz="1200" b="1" dirty="0" smtClean="0">
                    <a:solidFill>
                      <a:sysClr val="windowText" lastClr="000000"/>
                    </a:solidFill>
                  </a:rPr>
                  <a:t>   </a:t>
                </a:r>
              </a:p>
              <a:p>
                <a:r>
                  <a:rPr lang="de-DE" sz="12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de-DE" sz="1200" b="1" dirty="0" err="1" smtClean="0">
                    <a:solidFill>
                      <a:srgbClr val="0070C0"/>
                    </a:solidFill>
                  </a:rPr>
                  <a:t>cdo</a:t>
                </a:r>
                <a:r>
                  <a:rPr lang="de-DE" sz="12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de-DE" sz="1200" b="1" dirty="0" err="1" smtClean="0">
                    <a:solidFill>
                      <a:srgbClr val="0070C0"/>
                    </a:solidFill>
                  </a:rPr>
                  <a:t>cmor</a:t>
                </a:r>
                <a:r>
                  <a:rPr lang="de-DE" sz="1200" b="1" dirty="0" smtClean="0">
                    <a:solidFill>
                      <a:srgbClr val="0070C0"/>
                    </a:solidFill>
                  </a:rPr>
                  <a:t>,...</a:t>
                </a:r>
              </a:p>
              <a:p>
                <a:r>
                  <a:rPr lang="de-DE" sz="1200" b="1" dirty="0" smtClean="0">
                    <a:solidFill>
                      <a:srgbClr val="0070C0"/>
                    </a:solidFill>
                  </a:rPr>
                  <a:t>MD Check-1  </a:t>
                </a:r>
                <a:endParaRPr lang="de-DE" sz="1200" b="1" dirty="0">
                  <a:solidFill>
                    <a:srgbClr val="0070C0"/>
                  </a:solidFill>
                </a:endParaRPr>
              </a:p>
            </p:txBody>
          </p:sp>
        </p:grpSp>
        <p:sp>
          <p:nvSpPr>
            <p:cNvPr id="109" name="Textfeld 108"/>
            <p:cNvSpPr txBox="1"/>
            <p:nvPr/>
          </p:nvSpPr>
          <p:spPr>
            <a:xfrm>
              <a:off x="1835696" y="3145532"/>
              <a:ext cx="108012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200" b="1" dirty="0" smtClean="0"/>
                <a:t>temporärer Speicher</a:t>
              </a:r>
              <a:endParaRPr lang="de-DE" sz="1200" b="1" dirty="0"/>
            </a:p>
          </p:txBody>
        </p:sp>
      </p:grpSp>
      <p:grpSp>
        <p:nvGrpSpPr>
          <p:cNvPr id="51" name="Gruppieren 50"/>
          <p:cNvGrpSpPr/>
          <p:nvPr/>
        </p:nvGrpSpPr>
        <p:grpSpPr>
          <a:xfrm>
            <a:off x="844722" y="1633365"/>
            <a:ext cx="1134990" cy="1239150"/>
            <a:chOff x="844722" y="1633365"/>
            <a:chExt cx="1134990" cy="1239150"/>
          </a:xfrm>
        </p:grpSpPr>
        <p:cxnSp>
          <p:nvCxnSpPr>
            <p:cNvPr id="15" name="Gewinkelte Verbindung 14"/>
            <p:cNvCxnSpPr>
              <a:stCxn id="3" idx="2"/>
              <a:endCxn id="10" idx="0"/>
            </p:cNvCxnSpPr>
            <p:nvPr/>
          </p:nvCxnSpPr>
          <p:spPr>
            <a:xfrm rot="5400000">
              <a:off x="566333" y="1911754"/>
              <a:ext cx="1239150" cy="682371"/>
            </a:xfrm>
            <a:prstGeom prst="bentConnector3">
              <a:avLst>
                <a:gd name="adj1" fmla="val 76718"/>
              </a:avLst>
            </a:prstGeom>
            <a:ln w="28575">
              <a:solidFill>
                <a:schemeClr val="bg1">
                  <a:lumMod val="50000"/>
                </a:schemeClr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4" name="Gruppieren 163"/>
            <p:cNvGrpSpPr/>
            <p:nvPr/>
          </p:nvGrpSpPr>
          <p:grpSpPr>
            <a:xfrm>
              <a:off x="1259632" y="1921396"/>
              <a:ext cx="720080" cy="432048"/>
              <a:chOff x="2411760" y="1345332"/>
              <a:chExt cx="1342161" cy="661526"/>
            </a:xfrm>
          </p:grpSpPr>
          <p:sp>
            <p:nvSpPr>
              <p:cNvPr id="166" name="Flussdiagramm: Karte 165"/>
              <p:cNvSpPr/>
              <p:nvPr/>
            </p:nvSpPr>
            <p:spPr>
              <a:xfrm>
                <a:off x="2411760" y="1417340"/>
                <a:ext cx="1224136" cy="589518"/>
              </a:xfrm>
              <a:prstGeom prst="flowChartPunchedCard">
                <a:avLst/>
              </a:prstGeom>
              <a:solidFill>
                <a:schemeClr val="bg1">
                  <a:lumMod val="75000"/>
                </a:schemeClr>
              </a:solidFill>
              <a:ln w="9525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000"/>
              </a:p>
            </p:txBody>
          </p:sp>
          <p:sp>
            <p:nvSpPr>
              <p:cNvPr id="167" name="Textfeld 166"/>
              <p:cNvSpPr txBox="1"/>
              <p:nvPr/>
            </p:nvSpPr>
            <p:spPr>
              <a:xfrm>
                <a:off x="2411760" y="1345332"/>
                <a:ext cx="1342161" cy="27186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1400"/>
                  </a:lnSpc>
                </a:pPr>
                <a:r>
                  <a:rPr lang="de-DE" sz="1200" b="1" dirty="0" smtClean="0">
                    <a:solidFill>
                      <a:sysClr val="windowText" lastClr="000000"/>
                    </a:solidFill>
                  </a:rPr>
                  <a:t>.</a:t>
                </a:r>
                <a:r>
                  <a:rPr lang="de-DE" sz="1200" b="1" dirty="0" err="1" smtClean="0">
                    <a:solidFill>
                      <a:sysClr val="windowText" lastClr="000000"/>
                    </a:solidFill>
                  </a:rPr>
                  <a:t>run</a:t>
                </a:r>
                <a:endParaRPr lang="de-DE" sz="1200" b="1" dirty="0" smtClean="0">
                  <a:solidFill>
                    <a:sysClr val="windowText" lastClr="000000"/>
                  </a:solidFill>
                </a:endParaRPr>
              </a:p>
            </p:txBody>
          </p:sp>
        </p:grpSp>
      </p:grpSp>
      <p:grpSp>
        <p:nvGrpSpPr>
          <p:cNvPr id="307" name="Gruppieren 306"/>
          <p:cNvGrpSpPr/>
          <p:nvPr/>
        </p:nvGrpSpPr>
        <p:grpSpPr>
          <a:xfrm>
            <a:off x="4211960" y="193205"/>
            <a:ext cx="1800202" cy="992884"/>
            <a:chOff x="4499991" y="483372"/>
            <a:chExt cx="1800202" cy="659469"/>
          </a:xfrm>
        </p:grpSpPr>
        <p:sp>
          <p:nvSpPr>
            <p:cNvPr id="279" name="Gestreifter Pfeil nach rechts 278"/>
            <p:cNvSpPr/>
            <p:nvPr/>
          </p:nvSpPr>
          <p:spPr>
            <a:xfrm rot="5400000">
              <a:off x="5142500" y="-100391"/>
              <a:ext cx="515183" cy="1800202"/>
            </a:xfrm>
            <a:prstGeom prst="stripedRightArrow">
              <a:avLst>
                <a:gd name="adj1" fmla="val 63137"/>
                <a:gd name="adj2" fmla="val 50000"/>
              </a:avLst>
            </a:prstGeom>
            <a:solidFill>
              <a:srgbClr val="CC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6" name="Rechteck 65"/>
            <p:cNvSpPr/>
            <p:nvPr/>
          </p:nvSpPr>
          <p:spPr>
            <a:xfrm>
              <a:off x="4860031" y="483372"/>
              <a:ext cx="1177436" cy="659469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1400" b="1" dirty="0">
                  <a:solidFill>
                    <a:srgbClr val="008000"/>
                  </a:solidFill>
                </a:rPr>
                <a:t>ESGF replication</a:t>
              </a:r>
            </a:p>
          </p:txBody>
        </p:sp>
      </p:grpSp>
      <p:grpSp>
        <p:nvGrpSpPr>
          <p:cNvPr id="265" name="Gruppieren 264"/>
          <p:cNvGrpSpPr/>
          <p:nvPr/>
        </p:nvGrpSpPr>
        <p:grpSpPr>
          <a:xfrm>
            <a:off x="5796136" y="2209428"/>
            <a:ext cx="1296144" cy="553998"/>
            <a:chOff x="2627784" y="2929508"/>
            <a:chExt cx="1224136" cy="553998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266" name="Flussdiagramm: Karte 265"/>
            <p:cNvSpPr/>
            <p:nvPr/>
          </p:nvSpPr>
          <p:spPr>
            <a:xfrm>
              <a:off x="2723684" y="2929508"/>
              <a:ext cx="1056228" cy="504056"/>
            </a:xfrm>
            <a:prstGeom prst="flowChartPunchedCard">
              <a:avLst/>
            </a:prstGeom>
            <a:grpFill/>
            <a:ln w="9525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000">
                <a:solidFill>
                  <a:srgbClr val="0070C0"/>
                </a:solidFill>
              </a:endParaRPr>
            </a:p>
          </p:txBody>
        </p:sp>
        <p:sp>
          <p:nvSpPr>
            <p:cNvPr id="267" name="Textfeld 266"/>
            <p:cNvSpPr txBox="1"/>
            <p:nvPr/>
          </p:nvSpPr>
          <p:spPr>
            <a:xfrm>
              <a:off x="2627784" y="2929508"/>
              <a:ext cx="1224136" cy="553998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800"/>
                </a:lnSpc>
              </a:pPr>
              <a:r>
                <a:rPr lang="de-DE" sz="900" b="1" dirty="0" smtClean="0">
                  <a:solidFill>
                    <a:sysClr val="windowText" lastClr="000000"/>
                  </a:solidFill>
                </a:rPr>
                <a:t>     </a:t>
              </a:r>
              <a:r>
                <a:rPr lang="de-DE" sz="1000" b="1" dirty="0" smtClean="0">
                  <a:solidFill>
                    <a:sysClr val="windowText" lastClr="000000"/>
                  </a:solidFill>
                </a:rPr>
                <a:t>Qualitätskontrolle</a:t>
              </a:r>
              <a:br>
                <a:rPr lang="de-DE" sz="1000" b="1" dirty="0" smtClean="0">
                  <a:solidFill>
                    <a:sysClr val="windowText" lastClr="000000"/>
                  </a:solidFill>
                </a:rPr>
              </a:br>
              <a:endParaRPr lang="de-DE" sz="1000" b="1" dirty="0" smtClean="0">
                <a:solidFill>
                  <a:sysClr val="windowText" lastClr="000000"/>
                </a:solidFill>
              </a:endParaRPr>
            </a:p>
            <a:p>
              <a:pPr algn="ctr">
                <a:lnSpc>
                  <a:spcPts val="1000"/>
                </a:lnSpc>
              </a:pPr>
              <a:r>
                <a:rPr lang="de-DE" sz="1200" b="1" dirty="0" smtClean="0">
                  <a:solidFill>
                    <a:schemeClr val="accent4">
                      <a:lumMod val="75000"/>
                    </a:schemeClr>
                  </a:solidFill>
                </a:rPr>
                <a:t>              D- &amp; MD-</a:t>
              </a:r>
              <a:br>
                <a:rPr lang="de-DE" sz="1200" b="1" dirty="0" smtClean="0">
                  <a:solidFill>
                    <a:schemeClr val="accent4">
                      <a:lumMod val="75000"/>
                    </a:schemeClr>
                  </a:solidFill>
                </a:rPr>
              </a:br>
              <a:r>
                <a:rPr lang="de-DE" sz="1200" b="1" dirty="0" smtClean="0">
                  <a:solidFill>
                    <a:schemeClr val="accent4">
                      <a:lumMod val="75000"/>
                    </a:schemeClr>
                  </a:solidFill>
                </a:rPr>
                <a:t>                Check-3</a:t>
              </a:r>
              <a:endParaRPr lang="de-DE" sz="12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</p:grpSp>
      <p:cxnSp>
        <p:nvCxnSpPr>
          <p:cNvPr id="159" name="Gewinkelte Verbindung 158"/>
          <p:cNvCxnSpPr>
            <a:stCxn id="423" idx="1"/>
            <a:endCxn id="266" idx="2"/>
          </p:cNvCxnSpPr>
          <p:nvPr/>
        </p:nvCxnSpPr>
        <p:spPr>
          <a:xfrm rot="10800000">
            <a:off x="6456857" y="2713484"/>
            <a:ext cx="900952" cy="1260140"/>
          </a:xfrm>
          <a:prstGeom prst="bentConnector2">
            <a:avLst/>
          </a:prstGeom>
          <a:ln w="28575">
            <a:solidFill>
              <a:schemeClr val="accent4">
                <a:lumMod val="75000"/>
              </a:schemeClr>
            </a:solidFill>
            <a:prstDash val="sys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0" name="Grafik 169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3649588"/>
            <a:ext cx="480053" cy="288032"/>
          </a:xfrm>
          <a:prstGeom prst="rect">
            <a:avLst/>
          </a:prstGeom>
        </p:spPr>
      </p:pic>
      <p:cxnSp>
        <p:nvCxnSpPr>
          <p:cNvPr id="152" name="Gerade Verbindung mit Pfeil 151"/>
          <p:cNvCxnSpPr/>
          <p:nvPr/>
        </p:nvCxnSpPr>
        <p:spPr>
          <a:xfrm flipV="1">
            <a:off x="7812360" y="2929508"/>
            <a:ext cx="0" cy="504056"/>
          </a:xfrm>
          <a:prstGeom prst="straightConnector1">
            <a:avLst/>
          </a:prstGeom>
          <a:ln w="28575">
            <a:solidFill>
              <a:schemeClr val="accent4">
                <a:lumMod val="75000"/>
              </a:schemeClr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feld 53"/>
          <p:cNvSpPr txBox="1"/>
          <p:nvPr/>
        </p:nvSpPr>
        <p:spPr>
          <a:xfrm>
            <a:off x="4499992" y="1921396"/>
            <a:ext cx="1224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b="1" dirty="0" smtClean="0"/>
              <a:t>CMIP Standards</a:t>
            </a:r>
            <a:endParaRPr lang="de-DE" sz="1100" b="1" dirty="0"/>
          </a:p>
        </p:txBody>
      </p:sp>
      <p:grpSp>
        <p:nvGrpSpPr>
          <p:cNvPr id="157" name="Gruppieren 156"/>
          <p:cNvGrpSpPr/>
          <p:nvPr/>
        </p:nvGrpSpPr>
        <p:grpSpPr>
          <a:xfrm>
            <a:off x="5796136" y="668492"/>
            <a:ext cx="1368152" cy="964872"/>
            <a:chOff x="5796136" y="697260"/>
            <a:chExt cx="1368152" cy="964872"/>
          </a:xfrm>
        </p:grpSpPr>
        <p:pic>
          <p:nvPicPr>
            <p:cNvPr id="158" name="Picture 20" descr="C:\Users\Stephanie Legutke\AppData\Local\Microsoft\Windows\Temporary Internet Files\Content.IE5\4MBK5GWR\molumen-LCD-Monitor[1].png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796136" y="697260"/>
              <a:ext cx="1296144" cy="9648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2" name="Textfeld 161"/>
            <p:cNvSpPr txBox="1"/>
            <p:nvPr/>
          </p:nvSpPr>
          <p:spPr>
            <a:xfrm>
              <a:off x="5868144" y="771009"/>
              <a:ext cx="12961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dirty="0" err="1" smtClean="0">
                  <a:solidFill>
                    <a:schemeClr val="bg1"/>
                  </a:solidFill>
                </a:rPr>
                <a:t>CoG</a:t>
              </a:r>
              <a:r>
                <a:rPr lang="de-DE" sz="1200" dirty="0" smtClean="0">
                  <a:solidFill>
                    <a:schemeClr val="bg1"/>
                  </a:solidFill>
                </a:rPr>
                <a:t>         </a:t>
              </a:r>
            </a:p>
            <a:p>
              <a:r>
                <a:rPr lang="de-DE" sz="1200" dirty="0" smtClean="0">
                  <a:solidFill>
                    <a:schemeClr val="bg1"/>
                  </a:solidFill>
                </a:rPr>
                <a:t>IS-ENES     DDC</a:t>
              </a:r>
            </a:p>
            <a:p>
              <a:r>
                <a:rPr lang="de-DE" sz="1200" dirty="0">
                  <a:solidFill>
                    <a:schemeClr val="bg1"/>
                  </a:solidFill>
                </a:rPr>
                <a:t>B2Find </a:t>
              </a:r>
              <a:r>
                <a:rPr lang="de-DE" sz="1200" dirty="0" smtClean="0">
                  <a:solidFill>
                    <a:schemeClr val="bg1"/>
                  </a:solidFill>
                </a:rPr>
                <a:t>     WDCC</a:t>
              </a:r>
              <a:endParaRPr lang="de-DE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" name="Gruppieren 3"/>
          <p:cNvGrpSpPr/>
          <p:nvPr/>
        </p:nvGrpSpPr>
        <p:grpSpPr>
          <a:xfrm>
            <a:off x="3347864" y="409228"/>
            <a:ext cx="1584176" cy="1296144"/>
            <a:chOff x="3347864" y="409228"/>
            <a:chExt cx="1584176" cy="1296144"/>
          </a:xfrm>
        </p:grpSpPr>
        <p:grpSp>
          <p:nvGrpSpPr>
            <p:cNvPr id="173" name="Gruppieren 172"/>
            <p:cNvGrpSpPr/>
            <p:nvPr/>
          </p:nvGrpSpPr>
          <p:grpSpPr>
            <a:xfrm>
              <a:off x="3419872" y="409228"/>
              <a:ext cx="720080" cy="435577"/>
              <a:chOff x="7595465" y="616868"/>
              <a:chExt cx="720080" cy="435577"/>
            </a:xfrm>
          </p:grpSpPr>
          <p:pic>
            <p:nvPicPr>
              <p:cNvPr id="185" name="Picture 4" descr="C:\Users\Stephanie Legutke\AppData\Local\Microsoft\Windows\Temporary Internet Files\Content.IE5\4MBK5GWR\sas-face-1-colour[1].png"/>
              <p:cNvPicPr>
                <a:picLocks noChangeAspect="1" noChangeArrowheads="1"/>
              </p:cNvPicPr>
              <p:nvPr/>
            </p:nvPicPr>
            <p:blipFill>
              <a:blip r:embed="rId7" cstate="print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8027513" y="625252"/>
                <a:ext cx="288032" cy="36292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97" name="Picture 4" descr="C:\Users\Stephanie Legutke\AppData\Local\Microsoft\Windows\Temporary Internet Files\Content.IE5\4MBK5GWR\sas-face-1-colour[1].png"/>
              <p:cNvPicPr>
                <a:picLocks noChangeAspect="1" noChangeArrowheads="1"/>
              </p:cNvPicPr>
              <p:nvPr/>
            </p:nvPicPr>
            <p:blipFill>
              <a:blip r:embed="rId7" cstate="print">
                <a:grayscl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7595465" y="689518"/>
                <a:ext cx="288032" cy="36292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98" name="Picture 4" descr="C:\Users\Stephanie Legutke\AppData\Local\Microsoft\Windows\Temporary Internet Files\Content.IE5\4MBK5GWR\sas-face-1-colour[1].png"/>
              <p:cNvPicPr>
                <a:picLocks noChangeAspect="1" noChangeArrowheads="1"/>
              </p:cNvPicPr>
              <p:nvPr/>
            </p:nvPicPr>
            <p:blipFill>
              <a:blip r:embed="rId7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7811489" y="616868"/>
                <a:ext cx="288032" cy="36292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71" name="Nach oben gebogener Pfeil 170"/>
            <p:cNvSpPr/>
            <p:nvPr/>
          </p:nvSpPr>
          <p:spPr>
            <a:xfrm flipH="1">
              <a:off x="3491880" y="1201316"/>
              <a:ext cx="1440160" cy="504056"/>
            </a:xfrm>
            <a:prstGeom prst="bentUpArrow">
              <a:avLst>
                <a:gd name="adj1" fmla="val 41367"/>
                <a:gd name="adj2" fmla="val 50000"/>
                <a:gd name="adj3" fmla="val 41368"/>
              </a:avLst>
            </a:prstGeom>
            <a:solidFill>
              <a:srgbClr val="CC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17" name="Gruppieren 16"/>
            <p:cNvGrpSpPr/>
            <p:nvPr/>
          </p:nvGrpSpPr>
          <p:grpSpPr>
            <a:xfrm>
              <a:off x="3347864" y="619767"/>
              <a:ext cx="792088" cy="581549"/>
              <a:chOff x="3347864" y="409228"/>
              <a:chExt cx="792088" cy="581549"/>
            </a:xfrm>
          </p:grpSpPr>
          <p:pic>
            <p:nvPicPr>
              <p:cNvPr id="177" name="Picture 20" descr="C:\Users\Stephanie Legutke\AppData\Local\Microsoft\Windows\Temporary Internet Files\Content.IE5\4MBK5GWR\molumen-LCD-Monitor[1].png"/>
              <p:cNvPicPr>
                <a:picLocks noChangeAspect="1" noChangeArrowheads="1"/>
              </p:cNvPicPr>
              <p:nvPr/>
            </p:nvPicPr>
            <p:blipFill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3347864" y="409228"/>
                <a:ext cx="781214" cy="5815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78" name="Textfeld 177"/>
              <p:cNvSpPr txBox="1"/>
              <p:nvPr/>
            </p:nvSpPr>
            <p:spPr>
              <a:xfrm>
                <a:off x="3347864" y="481236"/>
                <a:ext cx="7920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600" dirty="0" err="1" smtClean="0">
                    <a:solidFill>
                      <a:schemeClr val="bg1"/>
                    </a:solidFill>
                  </a:rPr>
                  <a:t>FrEva</a:t>
                </a:r>
                <a:endParaRPr lang="de-DE" sz="160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263" name="Gruppieren 262"/>
          <p:cNvGrpSpPr/>
          <p:nvPr/>
        </p:nvGrpSpPr>
        <p:grpSpPr>
          <a:xfrm>
            <a:off x="844722" y="3937620"/>
            <a:ext cx="3871294" cy="288032"/>
            <a:chOff x="844722" y="3937620"/>
            <a:chExt cx="3871294" cy="792088"/>
          </a:xfrm>
        </p:grpSpPr>
        <p:cxnSp>
          <p:nvCxnSpPr>
            <p:cNvPr id="209" name="Gerade Verbindung 208"/>
            <p:cNvCxnSpPr/>
            <p:nvPr/>
          </p:nvCxnSpPr>
          <p:spPr>
            <a:xfrm>
              <a:off x="1626426" y="4729708"/>
              <a:ext cx="936104" cy="0"/>
            </a:xfrm>
            <a:prstGeom prst="line">
              <a:avLst/>
            </a:prstGeom>
            <a:ln w="28575">
              <a:solidFill>
                <a:srgbClr val="008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Gewinkelte Verbindung 95"/>
            <p:cNvCxnSpPr>
              <a:stCxn id="10" idx="2"/>
            </p:cNvCxnSpPr>
            <p:nvPr/>
          </p:nvCxnSpPr>
          <p:spPr>
            <a:xfrm rot="16200000" flipH="1">
              <a:off x="847713" y="3950995"/>
              <a:ext cx="775722" cy="781704"/>
            </a:xfrm>
            <a:prstGeom prst="bentConnector2">
              <a:avLst/>
            </a:prstGeom>
            <a:ln w="28575">
              <a:solidFill>
                <a:srgbClr val="0099FF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Gewinkelte Verbindung 173"/>
            <p:cNvCxnSpPr/>
            <p:nvPr/>
          </p:nvCxnSpPr>
          <p:spPr>
            <a:xfrm flipV="1">
              <a:off x="2562530" y="3937620"/>
              <a:ext cx="2153486" cy="792088"/>
            </a:xfrm>
            <a:prstGeom prst="bentConnector3">
              <a:avLst>
                <a:gd name="adj1" fmla="val 99955"/>
              </a:avLst>
            </a:prstGeom>
            <a:ln w="28575">
              <a:solidFill>
                <a:srgbClr val="008000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uppieren 36"/>
          <p:cNvGrpSpPr/>
          <p:nvPr/>
        </p:nvGrpSpPr>
        <p:grpSpPr>
          <a:xfrm>
            <a:off x="3923928" y="2641476"/>
            <a:ext cx="1584176" cy="1305436"/>
            <a:chOff x="4283968" y="2497460"/>
            <a:chExt cx="1584176" cy="1305436"/>
          </a:xfrm>
        </p:grpSpPr>
        <p:grpSp>
          <p:nvGrpSpPr>
            <p:cNvPr id="186" name="Gruppieren 185"/>
            <p:cNvGrpSpPr/>
            <p:nvPr/>
          </p:nvGrpSpPr>
          <p:grpSpPr>
            <a:xfrm>
              <a:off x="4319972" y="3433564"/>
              <a:ext cx="1188132" cy="369332"/>
              <a:chOff x="4355976" y="3433564"/>
              <a:chExt cx="1188132" cy="369332"/>
            </a:xfrm>
          </p:grpSpPr>
          <p:sp>
            <p:nvSpPr>
              <p:cNvPr id="187" name="Flussdiagramm: Karte 186"/>
              <p:cNvSpPr/>
              <p:nvPr/>
            </p:nvSpPr>
            <p:spPr>
              <a:xfrm>
                <a:off x="4355976" y="3433564"/>
                <a:ext cx="1113321" cy="360040"/>
              </a:xfrm>
              <a:prstGeom prst="flowChartPunchedCard">
                <a:avLst/>
              </a:prstGeom>
              <a:solidFill>
                <a:srgbClr val="CCFFCC"/>
              </a:solidFill>
              <a:ln w="9525"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000"/>
              </a:p>
            </p:txBody>
          </p:sp>
          <p:sp>
            <p:nvSpPr>
              <p:cNvPr id="188" name="Textfeld 187"/>
              <p:cNvSpPr txBox="1"/>
              <p:nvPr/>
            </p:nvSpPr>
            <p:spPr>
              <a:xfrm>
                <a:off x="4391980" y="3433564"/>
                <a:ext cx="1152128" cy="3693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sz="900" b="1" dirty="0" smtClean="0">
                    <a:solidFill>
                      <a:sysClr val="windowText" lastClr="000000"/>
                    </a:solidFill>
                  </a:rPr>
                  <a:t>Qualitätskontrolle</a:t>
                </a:r>
              </a:p>
              <a:p>
                <a:pPr algn="r"/>
                <a:r>
                  <a:rPr lang="de-DE" sz="900" b="1" dirty="0" smtClean="0">
                    <a:solidFill>
                      <a:srgbClr val="008000"/>
                    </a:solidFill>
                  </a:rPr>
                  <a:t>D&amp;MD Check-2</a:t>
                </a:r>
                <a:endParaRPr lang="de-DE" sz="900" b="1" dirty="0">
                  <a:solidFill>
                    <a:srgbClr val="008000"/>
                  </a:solidFill>
                </a:endParaRPr>
              </a:p>
            </p:txBody>
          </p:sp>
        </p:grpSp>
        <p:grpSp>
          <p:nvGrpSpPr>
            <p:cNvPr id="189" name="Gruppieren 188"/>
            <p:cNvGrpSpPr/>
            <p:nvPr/>
          </p:nvGrpSpPr>
          <p:grpSpPr>
            <a:xfrm>
              <a:off x="4283968" y="2937715"/>
              <a:ext cx="1332148" cy="423841"/>
              <a:chOff x="4247964" y="2945921"/>
              <a:chExt cx="1332148" cy="423841"/>
            </a:xfrm>
          </p:grpSpPr>
          <p:sp>
            <p:nvSpPr>
              <p:cNvPr id="190" name="Flussdiagramm: Karte 189"/>
              <p:cNvSpPr/>
              <p:nvPr/>
            </p:nvSpPr>
            <p:spPr>
              <a:xfrm>
                <a:off x="4394783" y="2945921"/>
                <a:ext cx="1113321" cy="351833"/>
              </a:xfrm>
              <a:prstGeom prst="flowChartPunchedCard">
                <a:avLst/>
              </a:prstGeom>
              <a:solidFill>
                <a:srgbClr val="CCFFCC"/>
              </a:solidFill>
              <a:ln w="9525"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000"/>
              </a:p>
            </p:txBody>
          </p:sp>
          <p:sp>
            <p:nvSpPr>
              <p:cNvPr id="191" name="Textfeld 190"/>
              <p:cNvSpPr txBox="1"/>
              <p:nvPr/>
            </p:nvSpPr>
            <p:spPr>
              <a:xfrm>
                <a:off x="4247964" y="2961445"/>
                <a:ext cx="1332148" cy="40831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r">
                  <a:lnSpc>
                    <a:spcPts val="800"/>
                  </a:lnSpc>
                </a:pPr>
                <a:endParaRPr lang="de-DE" sz="1000" b="1" dirty="0" smtClean="0">
                  <a:solidFill>
                    <a:srgbClr val="008000"/>
                  </a:solidFill>
                </a:endParaRPr>
              </a:p>
              <a:p>
                <a:pPr algn="r">
                  <a:lnSpc>
                    <a:spcPts val="800"/>
                  </a:lnSpc>
                </a:pPr>
                <a:endParaRPr lang="de-DE" sz="1000" b="1" dirty="0" smtClean="0">
                  <a:solidFill>
                    <a:srgbClr val="008000"/>
                  </a:solidFill>
                </a:endParaRPr>
              </a:p>
              <a:p>
                <a:pPr algn="r">
                  <a:lnSpc>
                    <a:spcPts val="800"/>
                  </a:lnSpc>
                </a:pPr>
                <a:r>
                  <a:rPr lang="de-DE" sz="1000" b="1" dirty="0" smtClean="0">
                    <a:solidFill>
                      <a:srgbClr val="008000"/>
                    </a:solidFill>
                  </a:rPr>
                  <a:t>ESGF-</a:t>
                </a:r>
                <a:r>
                  <a:rPr lang="de-DE" sz="1000" b="1" dirty="0" err="1" smtClean="0">
                    <a:solidFill>
                      <a:srgbClr val="008000"/>
                    </a:solidFill>
                  </a:rPr>
                  <a:t>Publication</a:t>
                </a:r>
                <a:endParaRPr lang="de-DE" sz="1000" b="1" dirty="0" smtClean="0">
                  <a:solidFill>
                    <a:srgbClr val="008000"/>
                  </a:solidFill>
                </a:endParaRPr>
              </a:p>
            </p:txBody>
          </p:sp>
        </p:grpSp>
        <p:grpSp>
          <p:nvGrpSpPr>
            <p:cNvPr id="192" name="Gruppieren 191"/>
            <p:cNvGrpSpPr/>
            <p:nvPr/>
          </p:nvGrpSpPr>
          <p:grpSpPr>
            <a:xfrm>
              <a:off x="4535996" y="2497460"/>
              <a:ext cx="1332148" cy="400110"/>
              <a:chOff x="4314391" y="2434761"/>
              <a:chExt cx="1332148" cy="400110"/>
            </a:xfrm>
          </p:grpSpPr>
          <p:sp>
            <p:nvSpPr>
              <p:cNvPr id="193" name="Flussdiagramm: Karte 192"/>
              <p:cNvSpPr/>
              <p:nvPr/>
            </p:nvSpPr>
            <p:spPr>
              <a:xfrm>
                <a:off x="4344814" y="2434761"/>
                <a:ext cx="1229717" cy="360040"/>
              </a:xfrm>
              <a:prstGeom prst="flowChartPunchedCard">
                <a:avLst/>
              </a:prstGeom>
              <a:solidFill>
                <a:srgbClr val="CCFFCC"/>
              </a:solidFill>
              <a:ln w="9525"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000"/>
              </a:p>
            </p:txBody>
          </p:sp>
          <p:sp>
            <p:nvSpPr>
              <p:cNvPr id="194" name="Textfeld 193"/>
              <p:cNvSpPr txBox="1"/>
              <p:nvPr/>
            </p:nvSpPr>
            <p:spPr>
              <a:xfrm>
                <a:off x="4314391" y="2434761"/>
                <a:ext cx="1332148" cy="40011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sz="1000" b="1" dirty="0" smtClean="0">
                    <a:solidFill>
                      <a:srgbClr val="008000"/>
                    </a:solidFill>
                  </a:rPr>
                  <a:t>     </a:t>
                </a:r>
                <a:r>
                  <a:rPr lang="de-DE" sz="1000" b="1" dirty="0" smtClean="0"/>
                  <a:t>Neue Versionen</a:t>
                </a:r>
              </a:p>
              <a:p>
                <a:pPr algn="r"/>
                <a:endParaRPr lang="de-DE" sz="1000" b="1" dirty="0" smtClean="0">
                  <a:solidFill>
                    <a:srgbClr val="008000"/>
                  </a:solidFill>
                </a:endParaRPr>
              </a:p>
            </p:txBody>
          </p:sp>
        </p:grpSp>
      </p:grpSp>
      <p:sp>
        <p:nvSpPr>
          <p:cNvPr id="196" name="Textfeld 195"/>
          <p:cNvSpPr txBox="1"/>
          <p:nvPr/>
        </p:nvSpPr>
        <p:spPr>
          <a:xfrm>
            <a:off x="4499992" y="1470184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>
                <a:solidFill>
                  <a:srgbClr val="008000"/>
                </a:solidFill>
              </a:rPr>
              <a:t>DKRZ </a:t>
            </a:r>
            <a:r>
              <a:rPr lang="de-DE" sz="1400" b="1" dirty="0" smtClean="0">
                <a:solidFill>
                  <a:srgbClr val="008000"/>
                </a:solidFill>
              </a:rPr>
              <a:t>CMIP Datenpool</a:t>
            </a:r>
            <a:endParaRPr lang="de-DE" sz="1400" b="1" dirty="0">
              <a:solidFill>
                <a:srgbClr val="008000"/>
              </a:solidFill>
            </a:endParaRPr>
          </a:p>
        </p:txBody>
      </p:sp>
      <p:sp>
        <p:nvSpPr>
          <p:cNvPr id="219" name="Textfeld 218"/>
          <p:cNvSpPr txBox="1"/>
          <p:nvPr/>
        </p:nvSpPr>
        <p:spPr>
          <a:xfrm>
            <a:off x="4103948" y="2641476"/>
            <a:ext cx="1332148" cy="400110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000" b="1" dirty="0" smtClean="0">
                <a:solidFill>
                  <a:srgbClr val="008000"/>
                </a:solidFill>
              </a:rPr>
              <a:t>     </a:t>
            </a:r>
            <a:endParaRPr lang="de-DE" sz="1000" b="1" dirty="0" smtClean="0"/>
          </a:p>
          <a:p>
            <a:pPr algn="r"/>
            <a:r>
              <a:rPr lang="de-DE" sz="1000" b="1" dirty="0" smtClean="0">
                <a:solidFill>
                  <a:srgbClr val="008000"/>
                </a:solidFill>
              </a:rPr>
              <a:t>Errata/Annotation</a:t>
            </a:r>
          </a:p>
        </p:txBody>
      </p:sp>
      <p:sp>
        <p:nvSpPr>
          <p:cNvPr id="220" name="Textfeld 219"/>
          <p:cNvSpPr txBox="1"/>
          <p:nvPr/>
        </p:nvSpPr>
        <p:spPr>
          <a:xfrm>
            <a:off x="3923928" y="3097255"/>
            <a:ext cx="1332148" cy="408317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pPr algn="r">
              <a:lnSpc>
                <a:spcPts val="800"/>
              </a:lnSpc>
            </a:pPr>
            <a:r>
              <a:rPr lang="de-DE" sz="1000" b="1" dirty="0" smtClean="0">
                <a:solidFill>
                  <a:srgbClr val="008000"/>
                </a:solidFill>
              </a:rPr>
              <a:t>PID-Registration</a:t>
            </a:r>
          </a:p>
          <a:p>
            <a:pPr algn="r">
              <a:lnSpc>
                <a:spcPts val="800"/>
              </a:lnSpc>
            </a:pPr>
            <a:r>
              <a:rPr lang="de-DE" sz="1000" b="1" dirty="0" smtClean="0">
                <a:solidFill>
                  <a:srgbClr val="008000"/>
                </a:solidFill>
              </a:rPr>
              <a:t>Citation</a:t>
            </a:r>
          </a:p>
          <a:p>
            <a:pPr algn="r">
              <a:lnSpc>
                <a:spcPts val="800"/>
              </a:lnSpc>
            </a:pPr>
            <a:endParaRPr lang="de-DE" sz="1000" b="1" dirty="0" smtClean="0">
              <a:solidFill>
                <a:srgbClr val="008000"/>
              </a:solidFill>
            </a:endParaRPr>
          </a:p>
        </p:txBody>
      </p:sp>
      <p:sp>
        <p:nvSpPr>
          <p:cNvPr id="118" name="Flussdiagramm: Karte 117"/>
          <p:cNvSpPr/>
          <p:nvPr/>
        </p:nvSpPr>
        <p:spPr>
          <a:xfrm>
            <a:off x="2123728" y="4009628"/>
            <a:ext cx="936104" cy="467925"/>
          </a:xfrm>
          <a:prstGeom prst="flowChartPunchedCard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rgbClr val="00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342" name="Textfeld 341"/>
          <p:cNvSpPr txBox="1"/>
          <p:nvPr/>
        </p:nvSpPr>
        <p:spPr>
          <a:xfrm>
            <a:off x="2051720" y="4009628"/>
            <a:ext cx="1152128" cy="553998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ts val="1200"/>
              </a:lnSpc>
            </a:pPr>
            <a:r>
              <a:rPr lang="de-DE" sz="1000" b="1" dirty="0" smtClean="0">
                <a:solidFill>
                  <a:sysClr val="windowText" lastClr="000000"/>
                </a:solidFill>
              </a:rPr>
              <a:t>    </a:t>
            </a:r>
            <a:r>
              <a:rPr lang="de-DE" sz="1000" b="1" dirty="0" err="1" smtClean="0">
                <a:solidFill>
                  <a:sysClr val="windowText" lastClr="000000"/>
                </a:solidFill>
              </a:rPr>
              <a:t>cdo</a:t>
            </a:r>
            <a:r>
              <a:rPr lang="de-DE" sz="1000" b="1" dirty="0" smtClean="0">
                <a:solidFill>
                  <a:sysClr val="windowText" lastClr="000000"/>
                </a:solidFill>
              </a:rPr>
              <a:t> </a:t>
            </a:r>
            <a:r>
              <a:rPr lang="de-DE" sz="1000" b="1" dirty="0" err="1" smtClean="0">
                <a:solidFill>
                  <a:sysClr val="windowText" lastClr="000000"/>
                </a:solidFill>
              </a:rPr>
              <a:t>cmor</a:t>
            </a:r>
            <a:r>
              <a:rPr lang="de-DE" sz="1000" b="1" dirty="0" smtClean="0">
                <a:solidFill>
                  <a:sysClr val="windowText" lastClr="000000"/>
                </a:solidFill>
              </a:rPr>
              <a:t>,...</a:t>
            </a:r>
          </a:p>
          <a:p>
            <a:pPr algn="ctr">
              <a:lnSpc>
                <a:spcPts val="1200"/>
              </a:lnSpc>
            </a:pPr>
            <a:r>
              <a:rPr lang="de-DE" sz="1100" b="1" dirty="0" smtClean="0">
                <a:solidFill>
                  <a:srgbClr val="0070C0"/>
                </a:solidFill>
              </a:rPr>
              <a:t>       </a:t>
            </a:r>
          </a:p>
          <a:p>
            <a:pPr algn="ctr">
              <a:lnSpc>
                <a:spcPts val="1200"/>
              </a:lnSpc>
            </a:pPr>
            <a:r>
              <a:rPr lang="de-DE" sz="1100" b="1" dirty="0" smtClean="0">
                <a:solidFill>
                  <a:srgbClr val="0070C0"/>
                </a:solidFill>
              </a:rPr>
              <a:t>MD Check-1</a:t>
            </a:r>
            <a:endParaRPr lang="de-DE" sz="1100" b="1" dirty="0">
              <a:solidFill>
                <a:srgbClr val="0070C0"/>
              </a:solidFill>
            </a:endParaRPr>
          </a:p>
        </p:txBody>
      </p:sp>
      <p:grpSp>
        <p:nvGrpSpPr>
          <p:cNvPr id="179" name="Gruppieren 178"/>
          <p:cNvGrpSpPr/>
          <p:nvPr/>
        </p:nvGrpSpPr>
        <p:grpSpPr>
          <a:xfrm>
            <a:off x="1907704" y="4175710"/>
            <a:ext cx="1287760" cy="553998"/>
            <a:chOff x="1818928" y="4405416"/>
            <a:chExt cx="1287760" cy="553998"/>
          </a:xfrm>
        </p:grpSpPr>
        <p:sp>
          <p:nvSpPr>
            <p:cNvPr id="181" name="Flussdiagramm: Karte 180"/>
            <p:cNvSpPr/>
            <p:nvPr/>
          </p:nvSpPr>
          <p:spPr>
            <a:xfrm>
              <a:off x="1931596" y="4463996"/>
              <a:ext cx="1119852" cy="467925"/>
            </a:xfrm>
            <a:prstGeom prst="flowChartPunchedCard">
              <a:avLst/>
            </a:prstGeom>
            <a:solidFill>
              <a:schemeClr val="tx2">
                <a:lumMod val="20000"/>
                <a:lumOff val="80000"/>
              </a:schemeClr>
            </a:solidFill>
            <a:ln w="3175">
              <a:solidFill>
                <a:srgbClr val="00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000"/>
            </a:p>
          </p:txBody>
        </p:sp>
        <p:sp>
          <p:nvSpPr>
            <p:cNvPr id="184" name="Textfeld 183"/>
            <p:cNvSpPr txBox="1"/>
            <p:nvPr/>
          </p:nvSpPr>
          <p:spPr>
            <a:xfrm>
              <a:off x="1818928" y="4405416"/>
              <a:ext cx="1287760" cy="553998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200"/>
                </a:lnSpc>
              </a:pPr>
              <a:r>
                <a:rPr lang="de-DE" sz="1000" b="1" dirty="0" smtClean="0">
                  <a:solidFill>
                    <a:sysClr val="windowText" lastClr="000000"/>
                  </a:solidFill>
                </a:rPr>
                <a:t>    </a:t>
              </a:r>
              <a:r>
                <a:rPr lang="de-DE" sz="1000" b="1" dirty="0" err="1" smtClean="0">
                  <a:solidFill>
                    <a:sysClr val="windowText" lastClr="000000"/>
                  </a:solidFill>
                </a:rPr>
                <a:t>cdo</a:t>
              </a:r>
              <a:r>
                <a:rPr lang="de-DE" sz="1000" b="1" dirty="0" smtClean="0">
                  <a:solidFill>
                    <a:sysClr val="windowText" lastClr="000000"/>
                  </a:solidFill>
                </a:rPr>
                <a:t>  etc.</a:t>
              </a:r>
            </a:p>
            <a:p>
              <a:pPr algn="ctr">
                <a:lnSpc>
                  <a:spcPts val="1200"/>
                </a:lnSpc>
              </a:pPr>
              <a:r>
                <a:rPr lang="de-DE" sz="1000" b="1" dirty="0" smtClean="0">
                  <a:solidFill>
                    <a:srgbClr val="0070C0"/>
                  </a:solidFill>
                </a:rPr>
                <a:t>Klimaindizes,</a:t>
              </a:r>
              <a:br>
                <a:rPr lang="de-DE" sz="1000" b="1" dirty="0" smtClean="0">
                  <a:solidFill>
                    <a:srgbClr val="0070C0"/>
                  </a:solidFill>
                </a:rPr>
              </a:br>
              <a:r>
                <a:rPr lang="de-DE" sz="1000" b="1" dirty="0" smtClean="0">
                  <a:solidFill>
                    <a:srgbClr val="0070C0"/>
                  </a:solidFill>
                </a:rPr>
                <a:t>(</a:t>
              </a:r>
              <a:r>
                <a:rPr lang="de-DE" sz="1000" b="1" dirty="0" err="1" smtClean="0">
                  <a:solidFill>
                    <a:srgbClr val="0070C0"/>
                  </a:solidFill>
                </a:rPr>
                <a:t>Meta</a:t>
              </a:r>
              <a:r>
                <a:rPr lang="de-DE" sz="1000" b="1" dirty="0" smtClean="0">
                  <a:solidFill>
                    <a:srgbClr val="0070C0"/>
                  </a:solidFill>
                </a:rPr>
                <a:t>)Datenmodell</a:t>
              </a:r>
            </a:p>
          </p:txBody>
        </p:sp>
      </p:grpSp>
      <p:sp>
        <p:nvSpPr>
          <p:cNvPr id="20" name="Freihandform 19"/>
          <p:cNvSpPr/>
          <p:nvPr/>
        </p:nvSpPr>
        <p:spPr>
          <a:xfrm>
            <a:off x="5940000" y="1879200"/>
            <a:ext cx="309600" cy="100800"/>
          </a:xfrm>
          <a:custGeom>
            <a:avLst/>
            <a:gdLst>
              <a:gd name="connsiteX0" fmla="*/ 0 w 309600"/>
              <a:gd name="connsiteY0" fmla="*/ 50400 h 100800"/>
              <a:gd name="connsiteX1" fmla="*/ 72000 w 309600"/>
              <a:gd name="connsiteY1" fmla="*/ 14400 h 100800"/>
              <a:gd name="connsiteX2" fmla="*/ 72000 w 309600"/>
              <a:gd name="connsiteY2" fmla="*/ 0 h 100800"/>
              <a:gd name="connsiteX3" fmla="*/ 309600 w 309600"/>
              <a:gd name="connsiteY3" fmla="*/ 100800 h 100800"/>
              <a:gd name="connsiteX4" fmla="*/ 144000 w 309600"/>
              <a:gd name="connsiteY4" fmla="*/ 100800 h 100800"/>
              <a:gd name="connsiteX5" fmla="*/ 144000 w 309600"/>
              <a:gd name="connsiteY5" fmla="*/ 79200 h 100800"/>
              <a:gd name="connsiteX6" fmla="*/ 86400 w 309600"/>
              <a:gd name="connsiteY6" fmla="*/ 79200 h 100800"/>
              <a:gd name="connsiteX7" fmla="*/ 0 w 309600"/>
              <a:gd name="connsiteY7" fmla="*/ 50400 h 10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9600" h="100800">
                <a:moveTo>
                  <a:pt x="0" y="50400"/>
                </a:moveTo>
                <a:lnTo>
                  <a:pt x="72000" y="14400"/>
                </a:lnTo>
                <a:lnTo>
                  <a:pt x="72000" y="0"/>
                </a:lnTo>
                <a:lnTo>
                  <a:pt x="309600" y="100800"/>
                </a:lnTo>
                <a:lnTo>
                  <a:pt x="144000" y="100800"/>
                </a:lnTo>
                <a:lnTo>
                  <a:pt x="144000" y="79200"/>
                </a:lnTo>
                <a:lnTo>
                  <a:pt x="86400" y="79200"/>
                </a:lnTo>
                <a:lnTo>
                  <a:pt x="0" y="50400"/>
                </a:lnTo>
                <a:close/>
              </a:path>
            </a:pathLst>
          </a:custGeom>
          <a:solidFill>
            <a:srgbClr val="DD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32" name="Gruppieren 31"/>
          <p:cNvGrpSpPr/>
          <p:nvPr/>
        </p:nvGrpSpPr>
        <p:grpSpPr>
          <a:xfrm>
            <a:off x="395536" y="1993404"/>
            <a:ext cx="720080" cy="504056"/>
            <a:chOff x="395536" y="1993404"/>
            <a:chExt cx="720080" cy="504056"/>
          </a:xfrm>
        </p:grpSpPr>
        <p:sp>
          <p:nvSpPr>
            <p:cNvPr id="77" name="Fensterinhalt vertikal verschieben 76"/>
            <p:cNvSpPr/>
            <p:nvPr/>
          </p:nvSpPr>
          <p:spPr>
            <a:xfrm>
              <a:off x="395536" y="1993404"/>
              <a:ext cx="706432" cy="484399"/>
            </a:xfrm>
            <a:prstGeom prst="verticalScroll">
              <a:avLst/>
            </a:prstGeom>
            <a:solidFill>
              <a:srgbClr val="0099FF">
                <a:alpha val="14902"/>
              </a:srgbClr>
            </a:solidFill>
            <a:ln w="19050">
              <a:solidFill>
                <a:srgbClr val="00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5" name="Textfeld 204"/>
            <p:cNvSpPr txBox="1"/>
            <p:nvPr/>
          </p:nvSpPr>
          <p:spPr>
            <a:xfrm>
              <a:off x="478122" y="2035795"/>
              <a:ext cx="637494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200" b="1" dirty="0" smtClean="0">
                  <a:solidFill>
                    <a:schemeClr val="bg1">
                      <a:lumMod val="50000"/>
                    </a:schemeClr>
                  </a:solidFill>
                </a:rPr>
                <a:t>…</a:t>
              </a:r>
            </a:p>
            <a:p>
              <a:pPr algn="ctr"/>
              <a:r>
                <a:rPr lang="de-DE" sz="1200" b="1" dirty="0" smtClean="0"/>
                <a:t>MIP</a:t>
              </a:r>
              <a:endParaRPr lang="de-DE" sz="1200" b="1" dirty="0"/>
            </a:p>
          </p:txBody>
        </p:sp>
      </p:grpSp>
      <p:sp>
        <p:nvSpPr>
          <p:cNvPr id="225" name="Textfeld 224"/>
          <p:cNvSpPr txBox="1"/>
          <p:nvPr/>
        </p:nvSpPr>
        <p:spPr>
          <a:xfrm>
            <a:off x="3203848" y="317475"/>
            <a:ext cx="115212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de-DE" sz="1400" b="1" dirty="0" smtClean="0">
                <a:solidFill>
                  <a:srgbClr val="FF9900"/>
                </a:solidFill>
              </a:rPr>
              <a:t> FUB – ½ FTE</a:t>
            </a:r>
            <a:endParaRPr lang="de-DE" sz="1400" b="1" dirty="0">
              <a:solidFill>
                <a:srgbClr val="FF9900"/>
              </a:solidFill>
            </a:endParaRPr>
          </a:p>
        </p:txBody>
      </p:sp>
      <p:sp>
        <p:nvSpPr>
          <p:cNvPr id="228" name="Textfeld 227"/>
          <p:cNvSpPr txBox="1"/>
          <p:nvPr/>
        </p:nvSpPr>
        <p:spPr>
          <a:xfrm>
            <a:off x="4139952" y="2621731"/>
            <a:ext cx="1368152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de-DE" sz="1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b="1" dirty="0" smtClean="0">
                <a:solidFill>
                  <a:srgbClr val="FF00FF"/>
                </a:solidFill>
              </a:rPr>
              <a:t>DLR – 0,7 FTE</a:t>
            </a:r>
            <a:endParaRPr lang="de-DE" sz="1400" b="1" dirty="0">
              <a:solidFill>
                <a:srgbClr val="FF00FF"/>
              </a:solidFill>
            </a:endParaRPr>
          </a:p>
        </p:txBody>
      </p:sp>
      <p:sp>
        <p:nvSpPr>
          <p:cNvPr id="229" name="Textfeld 228"/>
          <p:cNvSpPr txBox="1"/>
          <p:nvPr/>
        </p:nvSpPr>
        <p:spPr>
          <a:xfrm>
            <a:off x="6876256" y="4493939"/>
            <a:ext cx="15841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600" b="1" dirty="0" smtClean="0">
                <a:solidFill>
                  <a:srgbClr val="6600FF"/>
                </a:solidFill>
              </a:rPr>
              <a:t> DKRZ – 4 FTE</a:t>
            </a:r>
            <a:endParaRPr lang="de-DE" sz="1600" b="1" dirty="0">
              <a:solidFill>
                <a:srgbClr val="6600FF"/>
              </a:solidFill>
            </a:endParaRPr>
          </a:p>
        </p:txBody>
      </p:sp>
      <p:cxnSp>
        <p:nvCxnSpPr>
          <p:cNvPr id="169" name="Gewinkelte Verbindung 168"/>
          <p:cNvCxnSpPr>
            <a:stCxn id="423" idx="1"/>
          </p:cNvCxnSpPr>
          <p:nvPr/>
        </p:nvCxnSpPr>
        <p:spPr>
          <a:xfrm rot="10800000" flipH="1">
            <a:off x="7357809" y="3433566"/>
            <a:ext cx="454550" cy="540059"/>
          </a:xfrm>
          <a:prstGeom prst="bentConnector4">
            <a:avLst>
              <a:gd name="adj1" fmla="val -50291"/>
              <a:gd name="adj2" fmla="val 319"/>
            </a:avLst>
          </a:prstGeom>
          <a:ln w="28575">
            <a:solidFill>
              <a:schemeClr val="accent4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Titel 1"/>
          <p:cNvSpPr txBox="1">
            <a:spLocks/>
          </p:cNvSpPr>
          <p:nvPr/>
        </p:nvSpPr>
        <p:spPr>
          <a:xfrm>
            <a:off x="0" y="1"/>
            <a:ext cx="8316416" cy="337219"/>
          </a:xfrm>
          <a:prstGeom prst="rect">
            <a:avLst/>
          </a:prstGeom>
          <a:noFill/>
        </p:spPr>
        <p:txBody>
          <a:bodyPr wrap="square" lIns="180000" rIns="180000"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rgbClr val="005191"/>
                </a:solidFill>
                <a:latin typeface="Calibri" panose="020F0502020204030204" pitchFamily="34" charset="0"/>
                <a:ea typeface="CMU Sans Serif" pitchFamily="50" charset="0"/>
                <a:cs typeface="CMU Sans Serif" pitchFamily="50" charset="0"/>
              </a:defRPr>
            </a:lvl1pPr>
          </a:lstStyle>
          <a:p>
            <a:pPr algn="ctr"/>
            <a:r>
              <a:rPr lang="de-DE" sz="1600" dirty="0" smtClean="0">
                <a:solidFill>
                  <a:schemeClr val="bg1"/>
                </a:solidFill>
              </a:rPr>
              <a:t>BMBF - CMIP6 – Aktivitäten: Verbund 1 (DICAD) : Überblick Workflow und Services</a:t>
            </a:r>
            <a:endParaRPr lang="de-DE" sz="1600" dirty="0">
              <a:solidFill>
                <a:schemeClr val="bg1"/>
              </a:solidFill>
            </a:endParaRPr>
          </a:p>
        </p:txBody>
      </p:sp>
      <p:sp>
        <p:nvSpPr>
          <p:cNvPr id="59" name="Freihandform 58"/>
          <p:cNvSpPr/>
          <p:nvPr/>
        </p:nvSpPr>
        <p:spPr>
          <a:xfrm>
            <a:off x="3630706" y="1637138"/>
            <a:ext cx="2021414" cy="1292370"/>
          </a:xfrm>
          <a:custGeom>
            <a:avLst/>
            <a:gdLst>
              <a:gd name="connsiteX0" fmla="*/ 8965 w 1389529"/>
              <a:gd name="connsiteY0" fmla="*/ 510988 h 932330"/>
              <a:gd name="connsiteX1" fmla="*/ 8965 w 1389529"/>
              <a:gd name="connsiteY1" fmla="*/ 932330 h 932330"/>
              <a:gd name="connsiteX2" fmla="*/ 1371600 w 1389529"/>
              <a:gd name="connsiteY2" fmla="*/ 932330 h 932330"/>
              <a:gd name="connsiteX3" fmla="*/ 1389529 w 1389529"/>
              <a:gd name="connsiteY3" fmla="*/ 0 h 932330"/>
              <a:gd name="connsiteX4" fmla="*/ 0 w 1389529"/>
              <a:gd name="connsiteY4" fmla="*/ 0 h 932330"/>
              <a:gd name="connsiteX5" fmla="*/ 8965 w 1389529"/>
              <a:gd name="connsiteY5" fmla="*/ 510988 h 932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89529" h="932330">
                <a:moveTo>
                  <a:pt x="8965" y="510988"/>
                </a:moveTo>
                <a:lnTo>
                  <a:pt x="8965" y="932330"/>
                </a:lnTo>
                <a:lnTo>
                  <a:pt x="1371600" y="932330"/>
                </a:lnTo>
                <a:lnTo>
                  <a:pt x="1389529" y="0"/>
                </a:lnTo>
                <a:lnTo>
                  <a:pt x="0" y="0"/>
                </a:lnTo>
                <a:lnTo>
                  <a:pt x="8965" y="510988"/>
                </a:lnTo>
                <a:close/>
              </a:path>
            </a:pathLst>
          </a:custGeom>
          <a:noFill/>
          <a:ln>
            <a:solidFill>
              <a:srgbClr val="CC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Freihandform 1"/>
          <p:cNvSpPr/>
          <p:nvPr/>
        </p:nvSpPr>
        <p:spPr>
          <a:xfrm>
            <a:off x="946768" y="275129"/>
            <a:ext cx="7671250" cy="4572000"/>
          </a:xfrm>
          <a:custGeom>
            <a:avLst/>
            <a:gdLst>
              <a:gd name="connsiteX0" fmla="*/ 3536220 w 7671250"/>
              <a:gd name="connsiteY0" fmla="*/ 0 h 4572000"/>
              <a:gd name="connsiteX1" fmla="*/ 3511944 w 7671250"/>
              <a:gd name="connsiteY1" fmla="*/ 1310910 h 4572000"/>
              <a:gd name="connsiteX2" fmla="*/ 3495759 w 7671250"/>
              <a:gd name="connsiteY2" fmla="*/ 1820708 h 4572000"/>
              <a:gd name="connsiteX3" fmla="*/ 2152482 w 7671250"/>
              <a:gd name="connsiteY3" fmla="*/ 1828800 h 4572000"/>
              <a:gd name="connsiteX4" fmla="*/ 2144390 w 7671250"/>
              <a:gd name="connsiteY4" fmla="*/ 1699328 h 4572000"/>
              <a:gd name="connsiteX5" fmla="*/ 1124793 w 7671250"/>
              <a:gd name="connsiteY5" fmla="*/ 1707420 h 4572000"/>
              <a:gd name="connsiteX6" fmla="*/ 1108609 w 7671250"/>
              <a:gd name="connsiteY6" fmla="*/ 24276 h 4572000"/>
              <a:gd name="connsiteX7" fmla="*/ 339866 w 7671250"/>
              <a:gd name="connsiteY7" fmla="*/ 32368 h 4572000"/>
              <a:gd name="connsiteX8" fmla="*/ 323682 w 7671250"/>
              <a:gd name="connsiteY8" fmla="*/ 833480 h 4572000"/>
              <a:gd name="connsiteX9" fmla="*/ 0 w 7671250"/>
              <a:gd name="connsiteY9" fmla="*/ 995321 h 4572000"/>
              <a:gd name="connsiteX10" fmla="*/ 8092 w 7671250"/>
              <a:gd name="connsiteY10" fmla="*/ 1683144 h 4572000"/>
              <a:gd name="connsiteX11" fmla="*/ 234669 w 7671250"/>
              <a:gd name="connsiteY11" fmla="*/ 1691236 h 4572000"/>
              <a:gd name="connsiteX12" fmla="*/ 250853 w 7671250"/>
              <a:gd name="connsiteY12" fmla="*/ 2403335 h 4572000"/>
              <a:gd name="connsiteX13" fmla="*/ 760651 w 7671250"/>
              <a:gd name="connsiteY13" fmla="*/ 2411427 h 4572000"/>
              <a:gd name="connsiteX14" fmla="*/ 760651 w 7671250"/>
              <a:gd name="connsiteY14" fmla="*/ 4572000 h 4572000"/>
              <a:gd name="connsiteX15" fmla="*/ 7663158 w 7671250"/>
              <a:gd name="connsiteY15" fmla="*/ 4572000 h 4572000"/>
              <a:gd name="connsiteX16" fmla="*/ 7671250 w 7671250"/>
              <a:gd name="connsiteY16" fmla="*/ 8092 h 4572000"/>
              <a:gd name="connsiteX17" fmla="*/ 7606513 w 7671250"/>
              <a:gd name="connsiteY17" fmla="*/ 32368 h 4572000"/>
              <a:gd name="connsiteX18" fmla="*/ 7525593 w 7671250"/>
              <a:gd name="connsiteY18" fmla="*/ 48552 h 4572000"/>
              <a:gd name="connsiteX19" fmla="*/ 7452765 w 7671250"/>
              <a:gd name="connsiteY19" fmla="*/ 56644 h 4572000"/>
              <a:gd name="connsiteX20" fmla="*/ 3536220 w 7671250"/>
              <a:gd name="connsiteY20" fmla="*/ 0 h 457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671250" h="4572000">
                <a:moveTo>
                  <a:pt x="3536220" y="0"/>
                </a:moveTo>
                <a:lnTo>
                  <a:pt x="3511944" y="1310910"/>
                </a:lnTo>
                <a:lnTo>
                  <a:pt x="3495759" y="1820708"/>
                </a:lnTo>
                <a:lnTo>
                  <a:pt x="2152482" y="1828800"/>
                </a:lnTo>
                <a:lnTo>
                  <a:pt x="2144390" y="1699328"/>
                </a:lnTo>
                <a:lnTo>
                  <a:pt x="1124793" y="1707420"/>
                </a:lnTo>
                <a:lnTo>
                  <a:pt x="1108609" y="24276"/>
                </a:lnTo>
                <a:lnTo>
                  <a:pt x="339866" y="32368"/>
                </a:lnTo>
                <a:lnTo>
                  <a:pt x="323682" y="833480"/>
                </a:lnTo>
                <a:lnTo>
                  <a:pt x="0" y="995321"/>
                </a:lnTo>
                <a:cubicBezTo>
                  <a:pt x="2697" y="1224595"/>
                  <a:pt x="5395" y="1453870"/>
                  <a:pt x="8092" y="1683144"/>
                </a:cubicBezTo>
                <a:lnTo>
                  <a:pt x="234669" y="1691236"/>
                </a:lnTo>
                <a:lnTo>
                  <a:pt x="250853" y="2403335"/>
                </a:lnTo>
                <a:lnTo>
                  <a:pt x="760651" y="2411427"/>
                </a:lnTo>
                <a:lnTo>
                  <a:pt x="760651" y="4572000"/>
                </a:lnTo>
                <a:lnTo>
                  <a:pt x="7663158" y="4572000"/>
                </a:lnTo>
                <a:cubicBezTo>
                  <a:pt x="7665855" y="3050697"/>
                  <a:pt x="7668553" y="1529395"/>
                  <a:pt x="7671250" y="8092"/>
                </a:cubicBezTo>
                <a:cubicBezTo>
                  <a:pt x="7649671" y="16184"/>
                  <a:pt x="7628377" y="25080"/>
                  <a:pt x="7606513" y="32368"/>
                </a:cubicBezTo>
                <a:cubicBezTo>
                  <a:pt x="7585071" y="39515"/>
                  <a:pt x="7545514" y="45896"/>
                  <a:pt x="7525593" y="48552"/>
                </a:cubicBezTo>
                <a:cubicBezTo>
                  <a:pt x="7501382" y="51780"/>
                  <a:pt x="7452765" y="56644"/>
                  <a:pt x="7452765" y="56644"/>
                </a:cubicBezTo>
                <a:lnTo>
                  <a:pt x="3536220" y="0"/>
                </a:lnTo>
                <a:close/>
              </a:path>
            </a:pathLst>
          </a:custGeom>
          <a:noFill/>
          <a:ln>
            <a:solidFill>
              <a:srgbClr val="66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Textfeld 49"/>
          <p:cNvSpPr txBox="1"/>
          <p:nvPr/>
        </p:nvSpPr>
        <p:spPr>
          <a:xfrm>
            <a:off x="1547664" y="1633364"/>
            <a:ext cx="1202208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lnSpc>
                <a:spcPts val="1200"/>
              </a:lnSpc>
            </a:pPr>
            <a:r>
              <a:rPr lang="de-DE" sz="1400" b="1" dirty="0" smtClean="0">
                <a:solidFill>
                  <a:srgbClr val="FF0000"/>
                </a:solidFill>
              </a:rPr>
              <a:t> DWD – 1 FTE</a:t>
            </a:r>
            <a:endParaRPr lang="de-DE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34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llgemeine Präsentation DKRZ 20150119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Allgemeine%20Präsentation%20DKRZ%2016zu10%2020150121</Template>
  <TotalTime>0</TotalTime>
  <Words>429</Words>
  <Application>Microsoft Office PowerPoint</Application>
  <PresentationFormat>Bildschirmpräsentation (16:10)</PresentationFormat>
  <Paragraphs>237</Paragraphs>
  <Slides>5</Slides>
  <Notes>5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Allgemeine Präsentation DKRZ 20150119</vt:lpstr>
      <vt:lpstr>PowerPoint-Präsentation</vt:lpstr>
      <vt:lpstr>PowerPoint-Präsentation</vt:lpstr>
      <vt:lpstr>BMBF - CMIP6 – Aktivitäten: Verbund 1 (DICAD) : Überblick Workflow und Services</vt:lpstr>
      <vt:lpstr>PowerPoint-Präsentation</vt:lpstr>
      <vt:lpstr>PowerPoint-Präsentation</vt:lpstr>
    </vt:vector>
  </TitlesOfParts>
  <Company>DKRZ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S. Legutke</dc:creator>
  <cp:lastModifiedBy>Stephanie Legutke</cp:lastModifiedBy>
  <cp:revision>289</cp:revision>
  <cp:lastPrinted>2016-07-18T17:35:01Z</cp:lastPrinted>
  <dcterms:created xsi:type="dcterms:W3CDTF">2015-01-21T14:44:31Z</dcterms:created>
  <dcterms:modified xsi:type="dcterms:W3CDTF">2016-07-22T13:00:48Z</dcterms:modified>
</cp:coreProperties>
</file>